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0" r:id="rId9"/>
    <p:sldId id="259" r:id="rId10"/>
    <p:sldId id="269" r:id="rId11"/>
    <p:sldId id="270" r:id="rId12"/>
    <p:sldId id="272" r:id="rId13"/>
    <p:sldId id="271" r:id="rId14"/>
    <p:sldId id="273" r:id="rId15"/>
    <p:sldId id="275" r:id="rId16"/>
    <p:sldId id="274" r:id="rId17"/>
    <p:sldId id="266" r:id="rId18"/>
    <p:sldId id="26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5D710-0D51-4FE5-9030-4BCE91273015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DCE20-D822-454D-8536-482A8DE71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8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CE20-D822-454D-8536-482A8DE71D2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3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Педагогический проект</a:t>
            </a:r>
            <a:r>
              <a:rPr lang="ru-RU" b="1" i="1" dirty="0">
                <a:solidFill>
                  <a:srgbClr val="0070C0"/>
                </a:solidFill>
              </a:rPr>
              <a:t/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« Раз, два, три, четыре, пять –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будут пальчики шагать»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1"/>
            <a:ext cx="7448872" cy="146258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Подготовила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учитель-логопед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Марчук Н.В.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608435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2014г.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Муниципальное бюджетное дошкольное  образовательное  учреждение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детский </a:t>
            </a:r>
            <a:r>
              <a:rPr lang="ru-RU" b="1" dirty="0">
                <a:solidFill>
                  <a:srgbClr val="0070C0"/>
                </a:solidFill>
              </a:rPr>
              <a:t>сад  №7 « Родничок»  общеразвивающего вида с приоритетным осуществлением  деятельности по познавательно-речевому развитию детей городского поселения </a:t>
            </a:r>
            <a:r>
              <a:rPr lang="ru-RU" b="1" dirty="0" smtClean="0">
                <a:solidFill>
                  <a:srgbClr val="0070C0"/>
                </a:solidFill>
              </a:rPr>
              <a:t>«Рабочий </a:t>
            </a:r>
            <a:r>
              <a:rPr lang="ru-RU" b="1" dirty="0">
                <a:solidFill>
                  <a:srgbClr val="0070C0"/>
                </a:solidFill>
              </a:rPr>
              <a:t>поселок Чегдомын»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Верхнебуреинского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муниципального района Хабаровского края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09" y="476672"/>
            <a:ext cx="84360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Работа с родителями: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знакомление  </a:t>
            </a:r>
            <a:r>
              <a:rPr lang="ru-RU" sz="2800" b="1" dirty="0">
                <a:solidFill>
                  <a:srgbClr val="0070C0"/>
                </a:solidFill>
              </a:rPr>
              <a:t>с результатами диагностики и  индивидуальным планом работы на учебный </a:t>
            </a:r>
            <a:r>
              <a:rPr lang="ru-RU" sz="2800" b="1" dirty="0" smtClean="0">
                <a:solidFill>
                  <a:srgbClr val="0070C0"/>
                </a:solidFill>
              </a:rPr>
              <a:t>год</a:t>
            </a:r>
            <a:r>
              <a:rPr lang="ru-RU" sz="2800" b="1" dirty="0">
                <a:solidFill>
                  <a:srgbClr val="0070C0"/>
                </a:solidFill>
              </a:rPr>
              <a:t>;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ru-RU" sz="1200" b="1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у</a:t>
            </a:r>
            <a:r>
              <a:rPr lang="ru-RU" sz="2800" b="1" dirty="0" smtClean="0">
                <a:solidFill>
                  <a:srgbClr val="0070C0"/>
                </a:solidFill>
              </a:rPr>
              <a:t>частие  в  родительском собрании  </a:t>
            </a:r>
            <a:r>
              <a:rPr lang="ru-RU" sz="2800" b="1" dirty="0">
                <a:solidFill>
                  <a:srgbClr val="0070C0"/>
                </a:solidFill>
              </a:rPr>
              <a:t>«Пальчиковые игры для развития речи» с  </a:t>
            </a:r>
            <a:r>
              <a:rPr lang="ru-RU" sz="2800" b="1" dirty="0" smtClean="0">
                <a:solidFill>
                  <a:srgbClr val="0070C0"/>
                </a:solidFill>
              </a:rPr>
              <a:t>презентацией  </a:t>
            </a:r>
            <a:r>
              <a:rPr lang="ru-RU" sz="2800" b="1" dirty="0">
                <a:solidFill>
                  <a:srgbClr val="0070C0"/>
                </a:solidFill>
              </a:rPr>
              <a:t>дидактических </a:t>
            </a:r>
            <a:r>
              <a:rPr lang="ru-RU" sz="2800" b="1" dirty="0" smtClean="0">
                <a:solidFill>
                  <a:srgbClr val="0070C0"/>
                </a:solidFill>
              </a:rPr>
              <a:t>пособий;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Формирование «базы идей» по созданию дидактических пособий.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sz="2400" dirty="0"/>
          </a:p>
        </p:txBody>
      </p:sp>
      <p:pic>
        <p:nvPicPr>
          <p:cNvPr id="2050" name="Picture 2" descr="F:\Pictures\Марчук ФОТО, ВИДЕО\DSC0726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0404" y="4170888"/>
            <a:ext cx="5058223" cy="2931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2435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11521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2-й этап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«Родители детям своим помогают, дорожки для пальчиков шьют, расстилают»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44608" y="39330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0793" y="1988840"/>
            <a:ext cx="86138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Деятельность  учителя-логопеда: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</a:rPr>
              <a:t>роведение </a:t>
            </a:r>
            <a:r>
              <a:rPr lang="ru-RU" sz="2800" b="1" dirty="0">
                <a:solidFill>
                  <a:srgbClr val="0070C0"/>
                </a:solidFill>
              </a:rPr>
              <a:t>индивидуальных консультаций для родителей   по изготовлению пальчиковых </a:t>
            </a:r>
            <a:r>
              <a:rPr lang="ru-RU" sz="2800" b="1" dirty="0" smtClean="0">
                <a:solidFill>
                  <a:srgbClr val="0070C0"/>
                </a:solidFill>
              </a:rPr>
              <a:t>дорожек</a:t>
            </a:r>
            <a:r>
              <a:rPr lang="ru-RU" sz="2800" b="1" dirty="0">
                <a:solidFill>
                  <a:srgbClr val="0070C0"/>
                </a:solidFill>
              </a:rPr>
              <a:t>;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ru-RU" sz="1200" b="1" dirty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</a:rPr>
              <a:t>зготовление </a:t>
            </a:r>
            <a:r>
              <a:rPr lang="ru-RU" sz="2800" b="1" dirty="0">
                <a:solidFill>
                  <a:srgbClr val="0070C0"/>
                </a:solidFill>
              </a:rPr>
              <a:t>буклета для родителей о пальчиковых </a:t>
            </a:r>
            <a:r>
              <a:rPr lang="ru-RU" sz="2800" b="1" dirty="0" smtClean="0">
                <a:solidFill>
                  <a:srgbClr val="0070C0"/>
                </a:solidFill>
              </a:rPr>
              <a:t>дорожках</a:t>
            </a:r>
            <a:r>
              <a:rPr lang="ru-RU" sz="2800" b="1" dirty="0">
                <a:solidFill>
                  <a:srgbClr val="0070C0"/>
                </a:solidFill>
              </a:rPr>
              <a:t>;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ru-RU" sz="1200" b="1" dirty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</a:rPr>
              <a:t>одготовка  методических рекомендаций </a:t>
            </a:r>
            <a:r>
              <a:rPr lang="ru-RU" sz="2800" b="1" dirty="0">
                <a:solidFill>
                  <a:srgbClr val="0070C0"/>
                </a:solidFill>
              </a:rPr>
              <a:t>по работе с </a:t>
            </a:r>
            <a:r>
              <a:rPr lang="ru-RU" sz="2800" b="1" dirty="0" smtClean="0">
                <a:solidFill>
                  <a:srgbClr val="0070C0"/>
                </a:solidFill>
              </a:rPr>
              <a:t>пособиями.</a:t>
            </a:r>
          </a:p>
        </p:txBody>
      </p:sp>
    </p:spTree>
    <p:extLst>
      <p:ext uri="{BB962C8B-B14F-4D97-AF65-F5344CB8AC3E}">
        <p14:creationId xmlns:p14="http://schemas.microsoft.com/office/powerpoint/2010/main" val="22375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8" y="0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87524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Работа с детьми:</a:t>
            </a:r>
          </a:p>
          <a:p>
            <a:endParaRPr lang="ru-RU" sz="3200" b="1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у</a:t>
            </a:r>
            <a:r>
              <a:rPr lang="ru-RU" sz="2800" b="1" dirty="0" smtClean="0">
                <a:solidFill>
                  <a:srgbClr val="0070C0"/>
                </a:solidFill>
              </a:rPr>
              <a:t>частие </a:t>
            </a:r>
            <a:r>
              <a:rPr lang="ru-RU" sz="2800" b="1" dirty="0">
                <a:solidFill>
                  <a:srgbClr val="0070C0"/>
                </a:solidFill>
              </a:rPr>
              <a:t>детей в изготовлении </a:t>
            </a:r>
            <a:r>
              <a:rPr lang="ru-RU" sz="2800" b="1" dirty="0" smtClean="0">
                <a:solidFill>
                  <a:srgbClr val="0070C0"/>
                </a:solidFill>
              </a:rPr>
              <a:t>дорожек</a:t>
            </a:r>
            <a:r>
              <a:rPr lang="ru-RU" sz="2800" b="1" dirty="0">
                <a:solidFill>
                  <a:srgbClr val="0070C0"/>
                </a:solidFill>
              </a:rPr>
              <a:t>;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ru-RU" sz="1600" b="1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р</a:t>
            </a:r>
            <a:r>
              <a:rPr lang="ru-RU" sz="2800" b="1" dirty="0" smtClean="0">
                <a:solidFill>
                  <a:srgbClr val="0070C0"/>
                </a:solidFill>
              </a:rPr>
              <a:t>азучивание </a:t>
            </a:r>
            <a:r>
              <a:rPr lang="ru-RU" sz="2800" b="1" dirty="0" err="1">
                <a:solidFill>
                  <a:srgbClr val="0070C0"/>
                </a:solidFill>
              </a:rPr>
              <a:t>чистоговорок</a:t>
            </a:r>
            <a:r>
              <a:rPr lang="ru-RU" sz="2800" b="1" dirty="0">
                <a:solidFill>
                  <a:srgbClr val="0070C0"/>
                </a:solidFill>
              </a:rPr>
              <a:t> и небольших стихотворений с использованием  пальчиковых дорожек.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29" y="3717032"/>
            <a:ext cx="4085062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:\Проект пальчиковые дорожки\Сенсорные дорожки\d41d8cd98f00b204e9800998ecf8427e_3174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64"/>
          <a:stretch/>
        </p:blipFill>
        <p:spPr bwMode="auto">
          <a:xfrm>
            <a:off x="4608004" y="3839774"/>
            <a:ext cx="3996444" cy="2325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44608" y="39330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76672"/>
            <a:ext cx="83785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Работа с родителями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Посещение </a:t>
            </a:r>
            <a:r>
              <a:rPr lang="ru-RU" sz="2800" b="1" dirty="0" smtClean="0">
                <a:solidFill>
                  <a:srgbClr val="0070C0"/>
                </a:solidFill>
              </a:rPr>
              <a:t> индивидуальных  </a:t>
            </a:r>
            <a:r>
              <a:rPr lang="ru-RU" sz="2800" b="1" dirty="0">
                <a:solidFill>
                  <a:srgbClr val="0070C0"/>
                </a:solidFill>
              </a:rPr>
              <a:t>консультаций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1200" b="1" dirty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Ознакомление родителей  </a:t>
            </a:r>
            <a:r>
              <a:rPr lang="ru-RU" sz="2800" b="1" dirty="0">
                <a:solidFill>
                  <a:srgbClr val="0070C0"/>
                </a:solidFill>
              </a:rPr>
              <a:t>с вариантами дорожек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Создание эскизов пальчиковых дорожек по выбранной тематике.</a:t>
            </a:r>
            <a:endParaRPr lang="ru-RU" sz="1200" b="1" dirty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Обсуждение и выбор материала для изготовления игр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1200" b="1" dirty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Изготовление пособий родителями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:\Проект пальчиковые дорожки\Сенсорные дорожки\DSC_0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44" y="4417021"/>
            <a:ext cx="3240360" cy="214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4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293" y="620688"/>
            <a:ext cx="8568952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3-й этап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«Весело нашим девчонкам – мальчишкам шагать по дорожкам и разным тропинкам»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44608" y="39330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1916832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Деятельность учителя-логопеда: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</a:rPr>
              <a:t>спользование </a:t>
            </a:r>
            <a:r>
              <a:rPr lang="ru-RU" sz="2800" b="1" dirty="0">
                <a:solidFill>
                  <a:srgbClr val="0070C0"/>
                </a:solidFill>
              </a:rPr>
              <a:t>пособий по развитию мелкой </a:t>
            </a:r>
            <a:r>
              <a:rPr lang="ru-RU" sz="2800" b="1" dirty="0" smtClean="0">
                <a:solidFill>
                  <a:srgbClr val="0070C0"/>
                </a:solidFill>
              </a:rPr>
              <a:t>моторики </a:t>
            </a:r>
            <a:r>
              <a:rPr lang="ru-RU" sz="2800" b="1" dirty="0">
                <a:solidFill>
                  <a:srgbClr val="0070C0"/>
                </a:solidFill>
              </a:rPr>
              <a:t>в коррекционном и педагогическом </a:t>
            </a:r>
            <a:r>
              <a:rPr lang="ru-RU" sz="2800" b="1" dirty="0" smtClean="0">
                <a:solidFill>
                  <a:srgbClr val="0070C0"/>
                </a:solidFill>
              </a:rPr>
              <a:t>процессе;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1200" b="1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</a:rPr>
              <a:t>роведение индивидуальных </a:t>
            </a:r>
            <a:r>
              <a:rPr lang="ru-RU" sz="2800" b="1" dirty="0">
                <a:solidFill>
                  <a:srgbClr val="0070C0"/>
                </a:solidFill>
              </a:rPr>
              <a:t>открытых </a:t>
            </a:r>
            <a:r>
              <a:rPr lang="ru-RU" sz="2800" b="1" dirty="0" smtClean="0">
                <a:solidFill>
                  <a:srgbClr val="0070C0"/>
                </a:solidFill>
              </a:rPr>
              <a:t>занятий </a:t>
            </a:r>
            <a:r>
              <a:rPr lang="ru-RU" sz="2800" b="1" dirty="0">
                <a:solidFill>
                  <a:srgbClr val="0070C0"/>
                </a:solidFill>
              </a:rPr>
              <a:t>для родителей  с </a:t>
            </a:r>
            <a:r>
              <a:rPr lang="ru-RU" sz="2800" b="1" dirty="0" smtClean="0">
                <a:solidFill>
                  <a:srgbClr val="0070C0"/>
                </a:solidFill>
              </a:rPr>
              <a:t>использованием  дорожек</a:t>
            </a:r>
            <a:r>
              <a:rPr lang="ru-RU" sz="2800" b="1" dirty="0">
                <a:solidFill>
                  <a:srgbClr val="0070C0"/>
                </a:solidFill>
              </a:rPr>
              <a:t>;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ru-RU" sz="1200" b="1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с</a:t>
            </a:r>
            <a:r>
              <a:rPr lang="ru-RU" sz="2800" b="1" dirty="0" smtClean="0">
                <a:solidFill>
                  <a:srgbClr val="0070C0"/>
                </a:solidFill>
              </a:rPr>
              <a:t>оздание картотеки </a:t>
            </a:r>
            <a:r>
              <a:rPr lang="ru-RU" sz="2800" b="1" dirty="0" err="1" smtClean="0">
                <a:solidFill>
                  <a:srgbClr val="0070C0"/>
                </a:solidFill>
              </a:rPr>
              <a:t>чистоговорок</a:t>
            </a:r>
            <a:r>
              <a:rPr lang="ru-RU" sz="2800" b="1" dirty="0" smtClean="0">
                <a:solidFill>
                  <a:srgbClr val="0070C0"/>
                </a:solidFill>
              </a:rPr>
              <a:t> и стихотворных текстов к пальчиковым дорожкам.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20688"/>
            <a:ext cx="43204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Работа с детьми:</a:t>
            </a:r>
          </a:p>
          <a:p>
            <a:pPr algn="ctr"/>
            <a:endParaRPr lang="ru-RU" sz="3200" b="1" dirty="0">
              <a:solidFill>
                <a:srgbClr val="0070C0"/>
              </a:solidFill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b="1" dirty="0">
                <a:solidFill>
                  <a:srgbClr val="0070C0"/>
                </a:solidFill>
              </a:rPr>
              <a:t>р</a:t>
            </a:r>
            <a:r>
              <a:rPr lang="ru-RU" sz="2800" b="1" dirty="0" smtClean="0">
                <a:solidFill>
                  <a:srgbClr val="0070C0"/>
                </a:solidFill>
              </a:rPr>
              <a:t>азучивание </a:t>
            </a:r>
            <a:r>
              <a:rPr lang="ru-RU" sz="2800" b="1" dirty="0">
                <a:solidFill>
                  <a:srgbClr val="0070C0"/>
                </a:solidFill>
              </a:rPr>
              <a:t>упражнений  </a:t>
            </a:r>
            <a:r>
              <a:rPr lang="ru-RU" sz="2800" b="1" dirty="0" smtClean="0">
                <a:solidFill>
                  <a:srgbClr val="0070C0"/>
                </a:solidFill>
              </a:rPr>
              <a:t>с использованием </a:t>
            </a:r>
            <a:r>
              <a:rPr lang="ru-RU" sz="2800" b="1" dirty="0">
                <a:solidFill>
                  <a:srgbClr val="0070C0"/>
                </a:solidFill>
              </a:rPr>
              <a:t>пальчиковых </a:t>
            </a:r>
            <a:r>
              <a:rPr lang="ru-RU" sz="2800" b="1" dirty="0" smtClean="0">
                <a:solidFill>
                  <a:srgbClr val="0070C0"/>
                </a:solidFill>
              </a:rPr>
              <a:t>дорожек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40254"/>
            <a:ext cx="381642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0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44608" y="39330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70641"/>
            <a:ext cx="84969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Работа с родителями: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</a:rPr>
              <a:t>зготовление </a:t>
            </a:r>
            <a:r>
              <a:rPr lang="ru-RU" sz="2800" b="1" dirty="0">
                <a:solidFill>
                  <a:srgbClr val="0070C0"/>
                </a:solidFill>
              </a:rPr>
              <a:t>пособий </a:t>
            </a:r>
            <a:r>
              <a:rPr lang="ru-RU" sz="2800" b="1" dirty="0" smtClean="0">
                <a:solidFill>
                  <a:srgbClr val="0070C0"/>
                </a:solidFill>
              </a:rPr>
              <a:t>родителями;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ru-RU" sz="1200" b="1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</a:rPr>
              <a:t>осещение  родителями открытых </a:t>
            </a:r>
            <a:r>
              <a:rPr lang="ru-RU" sz="2800" b="1" dirty="0">
                <a:solidFill>
                  <a:srgbClr val="0070C0"/>
                </a:solidFill>
              </a:rPr>
              <a:t>занятий и </a:t>
            </a:r>
            <a:r>
              <a:rPr lang="ru-RU" sz="2800" b="1" dirty="0" smtClean="0">
                <a:solidFill>
                  <a:srgbClr val="0070C0"/>
                </a:solidFill>
              </a:rPr>
              <a:t>консультаций, ознакомление со способами  работы с пальчиковыми дорожками.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5" t="3776" r="3835" b="5280"/>
          <a:stretch/>
        </p:blipFill>
        <p:spPr bwMode="auto">
          <a:xfrm>
            <a:off x="1030514" y="3429000"/>
            <a:ext cx="2612615" cy="303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43" t="6282" r="10291" b="6330"/>
          <a:stretch/>
        </p:blipFill>
        <p:spPr bwMode="auto">
          <a:xfrm>
            <a:off x="5355770" y="3309852"/>
            <a:ext cx="2315773" cy="315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4249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4-й этап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Подведение итогов: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Совместная деятельность учителя-логопеда, детей и родителей: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Проведение совместного развлечения для взрослых и детей «Снеговик».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Награждение  активных родителей.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F:\Наталья Варлерьевна\DSC0770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6" t="24986" r="13126"/>
          <a:stretch/>
        </p:blipFill>
        <p:spPr bwMode="auto">
          <a:xfrm>
            <a:off x="211454" y="3789041"/>
            <a:ext cx="4360546" cy="247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7" name="Picture 3" descr="F:\Наталья Варлерьевна\DSC077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934" y="3789042"/>
            <a:ext cx="4280668" cy="247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6618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24197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Результаты: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85772"/>
            <a:ext cx="58326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1. Пополнение </a:t>
            </a:r>
            <a:r>
              <a:rPr lang="ru-RU" sz="2400" b="1" dirty="0">
                <a:solidFill>
                  <a:srgbClr val="0070C0"/>
                </a:solidFill>
              </a:rPr>
              <a:t>предметно  -  развивающей среды логопедического кабинета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2. Повышение  </a:t>
            </a:r>
            <a:r>
              <a:rPr lang="ru-RU" sz="2400" b="1" dirty="0">
                <a:solidFill>
                  <a:srgbClr val="0070C0"/>
                </a:solidFill>
              </a:rPr>
              <a:t>заинтересованности  </a:t>
            </a:r>
            <a:r>
              <a:rPr lang="ru-RU" sz="2400" b="1" dirty="0" smtClean="0">
                <a:solidFill>
                  <a:srgbClr val="0070C0"/>
                </a:solidFill>
              </a:rPr>
              <a:t>родителей  </a:t>
            </a:r>
            <a:r>
              <a:rPr lang="ru-RU" sz="2400" b="1" dirty="0">
                <a:solidFill>
                  <a:srgbClr val="0070C0"/>
                </a:solidFill>
              </a:rPr>
              <a:t>и их активное участие в коррекционном процессе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3. Рост инициативы детей в использовании игровых дорожек и другого дидактического материала при проведении логопедических занятий.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4. Расширение активного словаря детей и совершенствование коммуникативных навыков.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F:\Наталья Варлерьевна\DSC0772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r="16143"/>
          <a:stretch/>
        </p:blipFill>
        <p:spPr bwMode="auto">
          <a:xfrm>
            <a:off x="6262120" y="808972"/>
            <a:ext cx="2613290" cy="2495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аталья Варлерьевна\DSC07729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48" r="11970"/>
          <a:stretch/>
        </p:blipFill>
        <p:spPr bwMode="auto">
          <a:xfrm>
            <a:off x="6284181" y="3616749"/>
            <a:ext cx="2680911" cy="259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382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640960" cy="576064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Тип </a:t>
            </a:r>
            <a:r>
              <a:rPr lang="ru-RU" b="1" i="1" dirty="0">
                <a:solidFill>
                  <a:srgbClr val="0070C0"/>
                </a:solidFill>
              </a:rPr>
              <a:t>проекта: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</a:rPr>
              <a:t>п</a:t>
            </a:r>
            <a:r>
              <a:rPr lang="ru-RU" b="1" i="1" dirty="0" smtClean="0">
                <a:solidFill>
                  <a:srgbClr val="0070C0"/>
                </a:solidFill>
              </a:rPr>
              <a:t>о доминирующему виду деятельности -</a:t>
            </a:r>
            <a:r>
              <a:rPr lang="ru-RU" i="1" dirty="0" smtClean="0">
                <a:solidFill>
                  <a:srgbClr val="0070C0"/>
                </a:solidFill>
              </a:rPr>
              <a:t>практико-ориентированный; коррекционный.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</a:rPr>
              <a:t>п</a:t>
            </a:r>
            <a:r>
              <a:rPr lang="ru-RU" b="1" i="1" dirty="0" smtClean="0">
                <a:solidFill>
                  <a:srgbClr val="0070C0"/>
                </a:solidFill>
              </a:rPr>
              <a:t>о продолжительности - </a:t>
            </a:r>
            <a:r>
              <a:rPr lang="ru-RU" dirty="0" smtClean="0">
                <a:solidFill>
                  <a:srgbClr val="0070C0"/>
                </a:solidFill>
              </a:rPr>
              <a:t>среднесрочный.</a:t>
            </a:r>
            <a:endParaRPr lang="ru-RU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</a:rPr>
              <a:t>п</a:t>
            </a:r>
            <a:r>
              <a:rPr lang="ru-RU" b="1" i="1" dirty="0" smtClean="0">
                <a:solidFill>
                  <a:srgbClr val="0070C0"/>
                </a:solidFill>
              </a:rPr>
              <a:t>о </a:t>
            </a:r>
            <a:r>
              <a:rPr lang="ru-RU" b="1" i="1" dirty="0">
                <a:solidFill>
                  <a:srgbClr val="0070C0"/>
                </a:solidFill>
              </a:rPr>
              <a:t>количеству </a:t>
            </a:r>
            <a:r>
              <a:rPr lang="ru-RU" b="1" i="1" dirty="0" smtClean="0">
                <a:solidFill>
                  <a:srgbClr val="0070C0"/>
                </a:solidFill>
              </a:rPr>
              <a:t>участников </a:t>
            </a:r>
            <a:r>
              <a:rPr lang="ru-RU" b="1" dirty="0" smtClean="0">
                <a:solidFill>
                  <a:srgbClr val="0070C0"/>
                </a:solidFill>
              </a:rPr>
              <a:t>– </a:t>
            </a:r>
            <a:r>
              <a:rPr lang="ru-RU" dirty="0" smtClean="0">
                <a:solidFill>
                  <a:srgbClr val="0070C0"/>
                </a:solidFill>
              </a:rPr>
              <a:t>групповой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у</a:t>
            </a:r>
            <a:r>
              <a:rPr lang="ru-RU" b="1" i="1" dirty="0" smtClean="0">
                <a:solidFill>
                  <a:srgbClr val="0070C0"/>
                </a:solidFill>
              </a:rPr>
              <a:t>частники </a:t>
            </a:r>
            <a:r>
              <a:rPr lang="ru-RU" b="1" i="1" dirty="0">
                <a:solidFill>
                  <a:srgbClr val="0070C0"/>
                </a:solidFill>
              </a:rPr>
              <a:t>проекта: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учитель-логопед, родители, дети,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посещающие </a:t>
            </a:r>
            <a:r>
              <a:rPr lang="ru-RU" dirty="0">
                <a:solidFill>
                  <a:srgbClr val="0070C0"/>
                </a:solidFill>
              </a:rPr>
              <a:t>логопедические занятия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</a:rPr>
              <a:t>с</a:t>
            </a:r>
            <a:r>
              <a:rPr lang="ru-RU" b="1" i="1" dirty="0" smtClean="0">
                <a:solidFill>
                  <a:srgbClr val="0070C0"/>
                </a:solidFill>
              </a:rPr>
              <a:t>роки реализации: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октябрь -  декабрь 2014г.</a:t>
            </a:r>
          </a:p>
        </p:txBody>
      </p:sp>
    </p:spTree>
    <p:extLst>
      <p:ext uri="{BB962C8B-B14F-4D97-AF65-F5344CB8AC3E}">
        <p14:creationId xmlns:p14="http://schemas.microsoft.com/office/powerpoint/2010/main" val="5544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4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920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Актуальность проекта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504056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ru-RU" sz="2600" b="1" dirty="0" smtClean="0">
                <a:solidFill>
                  <a:srgbClr val="0070C0"/>
                </a:solidFill>
              </a:rPr>
              <a:t>Организованное сотрудничество с родителями по изготовлению и применению </a:t>
            </a:r>
            <a:r>
              <a:rPr lang="ru-RU" sz="2600" b="1" dirty="0">
                <a:solidFill>
                  <a:srgbClr val="0070C0"/>
                </a:solidFill>
              </a:rPr>
              <a:t>дидактических </a:t>
            </a:r>
            <a:r>
              <a:rPr lang="ru-RU" sz="2600" b="1" dirty="0" smtClean="0">
                <a:solidFill>
                  <a:srgbClr val="0070C0"/>
                </a:solidFill>
              </a:rPr>
              <a:t>пособий,  значительно повышает заинтересованность  всех участников педагогического процесса  в коррекции речевых нарушений;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600" b="1" dirty="0">
                <a:solidFill>
                  <a:srgbClr val="0070C0"/>
                </a:solidFill>
              </a:rPr>
              <a:t>использование пальчиковых дорожек позволит расширить возможности  предметно-развивающей среды логопедического кабинета,    и </a:t>
            </a:r>
            <a:r>
              <a:rPr lang="ru-RU" sz="2600" b="1" dirty="0" smtClean="0">
                <a:solidFill>
                  <a:srgbClr val="0070C0"/>
                </a:solidFill>
              </a:rPr>
              <a:t>увеличит </a:t>
            </a:r>
            <a:r>
              <a:rPr lang="ru-RU" sz="2600" b="1" dirty="0">
                <a:solidFill>
                  <a:srgbClr val="0070C0"/>
                </a:solidFill>
              </a:rPr>
              <a:t>возможности комплексной коррекции речевых проблем: развитие мелкой моторики, автоматизации звуков и  совершенствованию чувства ритма</a:t>
            </a:r>
            <a:r>
              <a:rPr lang="ru-RU" sz="2600" b="1" dirty="0" smtClean="0">
                <a:solidFill>
                  <a:srgbClr val="0070C0"/>
                </a:solidFill>
              </a:rPr>
              <a:t>.</a:t>
            </a:r>
            <a:endParaRPr lang="ru-RU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Цель проекта -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280920" cy="273630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рганизация сотрудничества с родителями  по пополнению развивающей среды логопедического кабинета, направленной на комплексное развитие сенсорных способностей и коррекции речевых нарушений дошкольников.</a:t>
            </a:r>
            <a:endParaRPr lang="ru-RU" b="1" dirty="0">
              <a:solidFill>
                <a:srgbClr val="0070C0"/>
              </a:solidFill>
            </a:endParaRPr>
          </a:p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2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45" y="116632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Задачи проекта: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352928" cy="47525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3300" b="1" dirty="0">
                <a:solidFill>
                  <a:srgbClr val="0070C0"/>
                </a:solidFill>
              </a:rPr>
              <a:t>1.Расширение возможностей предметно-развивающей среды логопедического кабинета.</a:t>
            </a:r>
          </a:p>
          <a:p>
            <a:pPr algn="just"/>
            <a:r>
              <a:rPr lang="ru-RU" sz="3300" b="1" dirty="0" smtClean="0">
                <a:solidFill>
                  <a:srgbClr val="0070C0"/>
                </a:solidFill>
              </a:rPr>
              <a:t>2.Создание </a:t>
            </a:r>
            <a:r>
              <a:rPr lang="ru-RU" sz="3300" b="1" dirty="0">
                <a:solidFill>
                  <a:srgbClr val="0070C0"/>
                </a:solidFill>
              </a:rPr>
              <a:t>единого образовательного пространства для детей-логопатов (логопед –  дети  – родители):</a:t>
            </a:r>
          </a:p>
          <a:p>
            <a:pPr algn="just"/>
            <a:r>
              <a:rPr lang="ru-RU" sz="3300" b="1" dirty="0">
                <a:solidFill>
                  <a:srgbClr val="0070C0"/>
                </a:solidFill>
              </a:rPr>
              <a:t>-повышение  уровня педагогической грамотности </a:t>
            </a:r>
            <a:r>
              <a:rPr lang="ru-RU" sz="3300" b="1" dirty="0" smtClean="0">
                <a:solidFill>
                  <a:srgbClr val="0070C0"/>
                </a:solidFill>
              </a:rPr>
              <a:t>родителей </a:t>
            </a:r>
            <a:r>
              <a:rPr lang="ru-RU" sz="3300" b="1" dirty="0">
                <a:solidFill>
                  <a:srgbClr val="0070C0"/>
                </a:solidFill>
              </a:rPr>
              <a:t>в вопросах 	развития мелкой моторики и речи детей;</a:t>
            </a:r>
          </a:p>
          <a:p>
            <a:pPr algn="just"/>
            <a:r>
              <a:rPr lang="ru-RU" sz="3300" b="1" dirty="0">
                <a:solidFill>
                  <a:srgbClr val="0070C0"/>
                </a:solidFill>
              </a:rPr>
              <a:t>-</a:t>
            </a:r>
            <a:r>
              <a:rPr lang="ru-RU" sz="3300" b="1" dirty="0" smtClean="0">
                <a:solidFill>
                  <a:srgbClr val="0070C0"/>
                </a:solidFill>
              </a:rPr>
              <a:t>активизировать </a:t>
            </a:r>
            <a:r>
              <a:rPr lang="ru-RU" sz="3300" b="1" dirty="0">
                <a:solidFill>
                  <a:srgbClr val="0070C0"/>
                </a:solidFill>
              </a:rPr>
              <a:t>участие родителей в процессе  автоматизации поставленных звуков в речи.</a:t>
            </a:r>
          </a:p>
          <a:p>
            <a:pPr algn="just"/>
            <a:r>
              <a:rPr lang="ru-RU" sz="3300" b="1" dirty="0">
                <a:solidFill>
                  <a:srgbClr val="0070C0"/>
                </a:solidFill>
              </a:rPr>
              <a:t>3. </a:t>
            </a:r>
            <a:r>
              <a:rPr lang="ru-RU" sz="3300" b="1" dirty="0" smtClean="0">
                <a:solidFill>
                  <a:srgbClr val="0070C0"/>
                </a:solidFill>
              </a:rPr>
              <a:t>Создание условий для развития мелкой моторики, обогащения словарного запаса и автоматизации звуков дошкольников.</a:t>
            </a:r>
            <a:endParaRPr lang="ru-RU" sz="3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Прогнозируемые продукты: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пальчиковые дорожки;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буклет «</a:t>
            </a:r>
            <a:r>
              <a:rPr lang="ru-RU" sz="2800" b="1" dirty="0">
                <a:solidFill>
                  <a:srgbClr val="0070C0"/>
                </a:solidFill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</a:rPr>
              <a:t>альчиковые дорожки»</a:t>
            </a:r>
            <a:endParaRPr lang="ru-RU" sz="2800" b="1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 картотека  </a:t>
            </a:r>
            <a:r>
              <a:rPr lang="ru-RU" sz="2800" b="1" dirty="0">
                <a:solidFill>
                  <a:srgbClr val="0070C0"/>
                </a:solidFill>
              </a:rPr>
              <a:t>стихотворных текстов и </a:t>
            </a:r>
            <a:r>
              <a:rPr lang="ru-RU" sz="2800" b="1" dirty="0" err="1">
                <a:solidFill>
                  <a:srgbClr val="0070C0"/>
                </a:solidFill>
              </a:rPr>
              <a:t>чистоговорок</a:t>
            </a:r>
            <a:r>
              <a:rPr lang="ru-RU" sz="2800" b="1" dirty="0">
                <a:solidFill>
                  <a:srgbClr val="0070C0"/>
                </a:solidFill>
              </a:rPr>
              <a:t>; 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совместное </a:t>
            </a:r>
            <a:r>
              <a:rPr lang="ru-RU" sz="2800" b="1" dirty="0">
                <a:solidFill>
                  <a:srgbClr val="0070C0"/>
                </a:solidFill>
              </a:rPr>
              <a:t>развлечение для взрослых и детей «Снеговик</a:t>
            </a:r>
            <a:r>
              <a:rPr lang="ru-RU" sz="2800" b="1" dirty="0" smtClean="0">
                <a:solidFill>
                  <a:srgbClr val="0070C0"/>
                </a:solidFill>
              </a:rPr>
              <a:t>».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Прогнозируемые результаты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84976" cy="527624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1.Расширение </a:t>
            </a:r>
            <a:r>
              <a:rPr lang="ru-RU" sz="2800" b="1" dirty="0">
                <a:solidFill>
                  <a:srgbClr val="0070C0"/>
                </a:solidFill>
              </a:rPr>
              <a:t>возможностей предметно-развивающей среды логопедического кабинета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2. </a:t>
            </a:r>
            <a:r>
              <a:rPr lang="ru-RU" sz="2800" b="1" dirty="0">
                <a:solidFill>
                  <a:srgbClr val="0070C0"/>
                </a:solidFill>
              </a:rPr>
              <a:t>Создание единого образовательного пространства для детей-логопатов (логопед –  дети  – </a:t>
            </a:r>
            <a:r>
              <a:rPr lang="ru-RU" sz="2800" b="1" dirty="0" smtClean="0">
                <a:solidFill>
                  <a:srgbClr val="0070C0"/>
                </a:solidFill>
              </a:rPr>
              <a:t>родители):</a:t>
            </a:r>
          </a:p>
          <a:p>
            <a:pPr algn="l"/>
            <a:r>
              <a:rPr lang="ru-RU" sz="2800" b="1" dirty="0">
                <a:solidFill>
                  <a:srgbClr val="0070C0"/>
                </a:solidFill>
              </a:rPr>
              <a:t>	</a:t>
            </a:r>
            <a:r>
              <a:rPr lang="ru-RU" sz="2800" b="1" dirty="0" smtClean="0">
                <a:solidFill>
                  <a:srgbClr val="0070C0"/>
                </a:solidFill>
              </a:rPr>
              <a:t>-повышение  </a:t>
            </a:r>
            <a:r>
              <a:rPr lang="ru-RU" sz="2800" b="1" dirty="0">
                <a:solidFill>
                  <a:srgbClr val="0070C0"/>
                </a:solidFill>
              </a:rPr>
              <a:t>уровня педагогической </a:t>
            </a:r>
            <a:r>
              <a:rPr lang="ru-RU" sz="2800" b="1" dirty="0" smtClean="0">
                <a:solidFill>
                  <a:srgbClr val="0070C0"/>
                </a:solidFill>
              </a:rPr>
              <a:t>	грамотности 	родителей </a:t>
            </a:r>
            <a:r>
              <a:rPr lang="ru-RU" sz="2800" b="1" dirty="0">
                <a:solidFill>
                  <a:srgbClr val="0070C0"/>
                </a:solidFill>
              </a:rPr>
              <a:t>в вопросах </a:t>
            </a:r>
            <a:r>
              <a:rPr lang="ru-RU" sz="2800" b="1" dirty="0" smtClean="0">
                <a:solidFill>
                  <a:srgbClr val="0070C0"/>
                </a:solidFill>
              </a:rPr>
              <a:t>	развития </a:t>
            </a:r>
            <a:r>
              <a:rPr lang="ru-RU" sz="2800" b="1" dirty="0">
                <a:solidFill>
                  <a:srgbClr val="0070C0"/>
                </a:solidFill>
              </a:rPr>
              <a:t>мелкой моторики и </a:t>
            </a:r>
            <a:r>
              <a:rPr lang="ru-RU" sz="2800" b="1" dirty="0" smtClean="0">
                <a:solidFill>
                  <a:srgbClr val="0070C0"/>
                </a:solidFill>
              </a:rPr>
              <a:t>речи детей</a:t>
            </a:r>
            <a:r>
              <a:rPr lang="ru-RU" sz="2800" b="1" dirty="0">
                <a:solidFill>
                  <a:srgbClr val="0070C0"/>
                </a:solidFill>
              </a:rPr>
              <a:t>;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l"/>
            <a:r>
              <a:rPr lang="ru-RU" sz="2800" b="1" dirty="0">
                <a:solidFill>
                  <a:srgbClr val="0070C0"/>
                </a:solidFill>
              </a:rPr>
              <a:t>	</a:t>
            </a:r>
            <a:r>
              <a:rPr lang="ru-RU" sz="2800" b="1" dirty="0" smtClean="0">
                <a:solidFill>
                  <a:srgbClr val="0070C0"/>
                </a:solidFill>
              </a:rPr>
              <a:t>-</a:t>
            </a:r>
            <a:r>
              <a:rPr lang="ru-RU" sz="2800" b="1" dirty="0">
                <a:solidFill>
                  <a:srgbClr val="0070C0"/>
                </a:solidFill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</a:rPr>
              <a:t>ктивное </a:t>
            </a:r>
            <a:r>
              <a:rPr lang="ru-RU" sz="2800" b="1" dirty="0">
                <a:solidFill>
                  <a:srgbClr val="0070C0"/>
                </a:solidFill>
              </a:rPr>
              <a:t>участие родителей в процессе  </a:t>
            </a:r>
            <a:r>
              <a:rPr lang="ru-RU" sz="2800" b="1" dirty="0" smtClean="0">
                <a:solidFill>
                  <a:srgbClr val="0070C0"/>
                </a:solidFill>
              </a:rPr>
              <a:t>	автоматизации </a:t>
            </a:r>
            <a:r>
              <a:rPr lang="ru-RU" sz="2800" b="1" dirty="0">
                <a:solidFill>
                  <a:srgbClr val="0070C0"/>
                </a:solidFill>
              </a:rPr>
              <a:t>поставленных звуков в речи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3. Повышение мотивации   детей к преодолению речевых дефектов, развитие коммуникативных навыков 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90"/>
            <a:ext cx="9144000" cy="689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568952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Этапы реализации.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1-й этап.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«Пальчики, скорей старайтесь, 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в путь – дорогу собирайтесь»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40" y="2348880"/>
            <a:ext cx="84609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Деятельность учителя-логопеда: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000" b="1" dirty="0">
                <a:solidFill>
                  <a:srgbClr val="0070C0"/>
                </a:solidFill>
              </a:rPr>
              <a:t>и</a:t>
            </a:r>
            <a:r>
              <a:rPr lang="ru-RU" sz="3000" b="1" dirty="0" smtClean="0">
                <a:solidFill>
                  <a:srgbClr val="0070C0"/>
                </a:solidFill>
              </a:rPr>
              <a:t>зучение </a:t>
            </a:r>
            <a:r>
              <a:rPr lang="ru-RU" sz="3000" b="1" dirty="0">
                <a:solidFill>
                  <a:srgbClr val="0070C0"/>
                </a:solidFill>
              </a:rPr>
              <a:t>литературы и информации в сети Интернет по использованию пальчиковых </a:t>
            </a:r>
            <a:r>
              <a:rPr lang="ru-RU" sz="3000" b="1" dirty="0" smtClean="0">
                <a:solidFill>
                  <a:srgbClr val="0070C0"/>
                </a:solidFill>
              </a:rPr>
              <a:t>дорожек;</a:t>
            </a:r>
            <a:endParaRPr lang="ru-RU" sz="3000" b="1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3000" b="1" dirty="0">
                <a:solidFill>
                  <a:srgbClr val="0070C0"/>
                </a:solidFill>
              </a:rPr>
              <a:t>р</a:t>
            </a:r>
            <a:r>
              <a:rPr lang="ru-RU" sz="3000" b="1" dirty="0" smtClean="0">
                <a:solidFill>
                  <a:srgbClr val="0070C0"/>
                </a:solidFill>
              </a:rPr>
              <a:t>азработка </a:t>
            </a:r>
            <a:r>
              <a:rPr lang="ru-RU" sz="3000" b="1" dirty="0">
                <a:solidFill>
                  <a:srgbClr val="0070C0"/>
                </a:solidFill>
              </a:rPr>
              <a:t>идей пальчиковых </a:t>
            </a:r>
            <a:r>
              <a:rPr lang="ru-RU" sz="3000" b="1" dirty="0" smtClean="0">
                <a:solidFill>
                  <a:srgbClr val="0070C0"/>
                </a:solidFill>
              </a:rPr>
              <a:t>дорожек;</a:t>
            </a:r>
            <a:endParaRPr lang="ru-RU" sz="3000" b="1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3000" b="1" dirty="0">
                <a:solidFill>
                  <a:srgbClr val="0070C0"/>
                </a:solidFill>
              </a:rPr>
              <a:t>п</a:t>
            </a:r>
            <a:r>
              <a:rPr lang="ru-RU" sz="3000" b="1" dirty="0" smtClean="0">
                <a:solidFill>
                  <a:srgbClr val="0070C0"/>
                </a:solidFill>
              </a:rPr>
              <a:t>роведение </a:t>
            </a:r>
            <a:r>
              <a:rPr lang="ru-RU" sz="3000" b="1" dirty="0">
                <a:solidFill>
                  <a:srgbClr val="0070C0"/>
                </a:solidFill>
              </a:rPr>
              <a:t>занятий по постановке звуков.</a:t>
            </a:r>
            <a:r>
              <a:rPr lang="ru-RU" sz="3000" dirty="0">
                <a:solidFill>
                  <a:srgbClr val="0070C0"/>
                </a:solidFill>
              </a:rPr>
              <a:t> </a:t>
            </a:r>
            <a:endParaRPr lang="ru-RU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Логопед\Для работы с презентациями\Оформление презентаций\Шаблоны-фоны\Хорошие фоны\56_fons_for_Powerp\Sbortik №4_foni100 shtuk\1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86409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Работа с детьми: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разучивание </a:t>
            </a:r>
            <a:r>
              <a:rPr lang="ru-RU" sz="2800" b="1" dirty="0">
                <a:solidFill>
                  <a:srgbClr val="0070C0"/>
                </a:solidFill>
              </a:rPr>
              <a:t>комплексов артикуляционной   </a:t>
            </a:r>
            <a:r>
              <a:rPr lang="ru-RU" sz="2800" b="1" dirty="0" smtClean="0">
                <a:solidFill>
                  <a:srgbClr val="0070C0"/>
                </a:solidFill>
              </a:rPr>
              <a:t>гимнастики </a:t>
            </a:r>
            <a:r>
              <a:rPr lang="ru-RU" sz="2800" b="1" dirty="0">
                <a:solidFill>
                  <a:srgbClr val="0070C0"/>
                </a:solidFill>
              </a:rPr>
              <a:t>для постановки </a:t>
            </a:r>
            <a:r>
              <a:rPr lang="ru-RU" sz="2800" b="1" dirty="0" smtClean="0">
                <a:solidFill>
                  <a:srgbClr val="0070C0"/>
                </a:solidFill>
              </a:rPr>
              <a:t>звуков;</a:t>
            </a:r>
            <a:endParaRPr lang="ru-RU" sz="2800" b="1" dirty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ru-RU" sz="1100" b="1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разучивание </a:t>
            </a:r>
            <a:r>
              <a:rPr lang="ru-RU" sz="2800" b="1" dirty="0">
                <a:solidFill>
                  <a:srgbClr val="0070C0"/>
                </a:solidFill>
              </a:rPr>
              <a:t>пальчиковых игр и упражнений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ru-RU" sz="2800" b="1" dirty="0">
              <a:solidFill>
                <a:srgbClr val="002060"/>
              </a:solidFill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F:\Документы логопеда\Готовимся к конкурсу\Готовимся к конкурсу\Мои фото\DSC065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4414" y="3416518"/>
            <a:ext cx="5475171" cy="3079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652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2769</TotalTime>
  <Words>586</Words>
  <Application>Microsoft Office PowerPoint</Application>
  <PresentationFormat>Экран (4:3)</PresentationFormat>
  <Paragraphs>112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Педагогический проект « Раз, два, три, четыре, пять –  будут пальчики шагать»</vt:lpstr>
      <vt:lpstr>Презентация PowerPoint</vt:lpstr>
      <vt:lpstr>Актуальность проекта</vt:lpstr>
      <vt:lpstr>Цель проекта -</vt:lpstr>
      <vt:lpstr>Задачи проекта:</vt:lpstr>
      <vt:lpstr>Прогнозируемые продукты:</vt:lpstr>
      <vt:lpstr>Прогнозируемые результаты</vt:lpstr>
      <vt:lpstr> Этапы реализации. 1-й этап.  «Пальчики, скорей старайтесь,  в путь – дорогу собирайтесь»</vt:lpstr>
      <vt:lpstr>Презентация PowerPoint</vt:lpstr>
      <vt:lpstr>Презентация PowerPoint</vt:lpstr>
      <vt:lpstr>2-й этап «Родители детям своим помогают, дорожки для пальчиков шьют, расстилают»</vt:lpstr>
      <vt:lpstr>Презентация PowerPoint</vt:lpstr>
      <vt:lpstr>Презентация PowerPoint</vt:lpstr>
      <vt:lpstr>3-й этап «Весело нашим девчонкам – мальчишкам шагать по дорожкам и разным тропинкам»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75</cp:revision>
  <dcterms:created xsi:type="dcterms:W3CDTF">2015-01-09T07:23:05Z</dcterms:created>
  <dcterms:modified xsi:type="dcterms:W3CDTF">2015-02-07T14:17:46Z</dcterms:modified>
</cp:coreProperties>
</file>