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sldIdLst>
    <p:sldId id="256" r:id="rId2"/>
    <p:sldId id="327" r:id="rId3"/>
    <p:sldId id="325" r:id="rId4"/>
    <p:sldId id="257" r:id="rId5"/>
    <p:sldId id="258" r:id="rId6"/>
    <p:sldId id="259" r:id="rId7"/>
    <p:sldId id="323" r:id="rId8"/>
    <p:sldId id="328" r:id="rId9"/>
    <p:sldId id="339" r:id="rId10"/>
    <p:sldId id="331" r:id="rId11"/>
    <p:sldId id="289" r:id="rId12"/>
    <p:sldId id="324" r:id="rId13"/>
    <p:sldId id="305" r:id="rId14"/>
    <p:sldId id="332" r:id="rId15"/>
    <p:sldId id="290" r:id="rId16"/>
    <p:sldId id="306" r:id="rId17"/>
    <p:sldId id="333" r:id="rId18"/>
    <p:sldId id="308" r:id="rId19"/>
    <p:sldId id="310" r:id="rId20"/>
    <p:sldId id="334" r:id="rId21"/>
    <p:sldId id="307" r:id="rId22"/>
    <p:sldId id="335" r:id="rId23"/>
    <p:sldId id="336" r:id="rId24"/>
    <p:sldId id="312" r:id="rId25"/>
    <p:sldId id="338" r:id="rId26"/>
    <p:sldId id="340" r:id="rId27"/>
    <p:sldId id="326" r:id="rId28"/>
    <p:sldId id="337" r:id="rId29"/>
    <p:sldId id="317" r:id="rId30"/>
    <p:sldId id="341" r:id="rId31"/>
    <p:sldId id="342" r:id="rId32"/>
    <p:sldId id="321" r:id="rId33"/>
    <p:sldId id="32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667C04C-41C8-41B9-B515-8E22BF7DE453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942B34C-891A-4772-9E21-C79371DE93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6675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C04C-41C8-41B9-B515-8E22BF7DE453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B34C-891A-4772-9E21-C79371DE93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07028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C04C-41C8-41B9-B515-8E22BF7DE453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B34C-891A-4772-9E21-C79371DE93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821932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C04C-41C8-41B9-B515-8E22BF7DE453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B34C-891A-4772-9E21-C79371DE93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971531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67C04C-41C8-41B9-B515-8E22BF7DE453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5942B34C-891A-4772-9E21-C79371DE93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9084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C04C-41C8-41B9-B515-8E22BF7DE453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B34C-891A-4772-9E21-C79371DE93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086689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C04C-41C8-41B9-B515-8E22BF7DE453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B34C-891A-4772-9E21-C79371DE93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630686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C04C-41C8-41B9-B515-8E22BF7DE453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B34C-891A-4772-9E21-C79371DE93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487099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C04C-41C8-41B9-B515-8E22BF7DE453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B34C-891A-4772-9E21-C79371DE93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282735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C04C-41C8-41B9-B515-8E22BF7DE453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42B34C-891A-4772-9E21-C79371DE93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59338109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667C04C-41C8-41B9-B515-8E22BF7DE453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42B34C-891A-4772-9E21-C79371DE93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44241316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667C04C-41C8-41B9-B515-8E22BF7DE453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942B34C-891A-4772-9E21-C79371DE93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711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25202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ngsanaUPC" pitchFamily="18" charset="-34"/>
              </a:rPr>
              <a:t>Размышления о стилистике повести И.С. Тургенева «Ася»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ngsanaUPC" pitchFamily="18" charset="-34"/>
              </a:rPr>
              <a:t/>
            </a:r>
            <a:br>
              <a:rPr lang="ru-RU" dirty="0" smtClean="0">
                <a:latin typeface="Arial Unicode MS" pitchFamily="34" charset="-128"/>
                <a:ea typeface="Arial Unicode MS" pitchFamily="34" charset="-128"/>
                <a:cs typeface="AngsanaUPC" pitchFamily="18" charset="-34"/>
              </a:rPr>
            </a:br>
            <a:endParaRPr lang="ru-RU" dirty="0">
              <a:latin typeface="Arial Unicode MS" pitchFamily="34" charset="-128"/>
              <a:ea typeface="Arial Unicode MS" pitchFamily="34" charset="-128"/>
              <a:cs typeface="AngsanaUPC" pitchFamily="18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5128" y="5000636"/>
            <a:ext cx="7048872" cy="2400672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214422"/>
            <a:ext cx="4747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Однородные члены помогают более ярко передать содержание описываемых событий, картин природы или других сторон действительности.</a:t>
            </a:r>
          </a:p>
          <a:p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2770" name="Picture 2" descr="http://khongthe.com/wallpapers/nature/beautiful-reflection-of-sky-in-pond-218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85860"/>
            <a:ext cx="3922746" cy="3159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02654"/>
            <a:ext cx="31683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«День давно погас, и вечер, сперва весь </a:t>
            </a:r>
            <a:r>
              <a:rPr lang="ru-RU" sz="2400" i="1" dirty="0" smtClean="0">
                <a:solidFill>
                  <a:srgbClr val="FF0000"/>
                </a:solidFill>
              </a:rPr>
              <a:t>огнистый, потом ясный 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и </a:t>
            </a:r>
            <a:r>
              <a:rPr lang="ru-RU" sz="2400" i="1" dirty="0" smtClean="0">
                <a:solidFill>
                  <a:srgbClr val="FF0000"/>
                </a:solidFill>
              </a:rPr>
              <a:t>алый, потом бледный и смутный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, тихо таял и переливался в ночь, а беседа наша все продолжалась, </a:t>
            </a:r>
            <a:r>
              <a:rPr lang="ru-RU" sz="2400" i="1" dirty="0" smtClean="0">
                <a:solidFill>
                  <a:srgbClr val="FF0000"/>
                </a:solidFill>
              </a:rPr>
              <a:t>мирная и кроткая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, как воздух, окружавший нас.»</a:t>
            </a:r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2770" name="Picture 2" descr="http://khongthe.com/wallpapers/nature/beautiful-reflection-of-sky-in-pond-218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340768"/>
            <a:ext cx="4824536" cy="3886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142984"/>
            <a:ext cx="4320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«Наконец </a:t>
            </a:r>
            <a:r>
              <a:rPr lang="ru-RU" sz="2800" i="1" dirty="0" smtClean="0">
                <a:solidFill>
                  <a:srgbClr val="FF0000"/>
                </a:solidFill>
              </a:rPr>
              <a:t>луна встала и заиграла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по Рейну; все </a:t>
            </a:r>
            <a:r>
              <a:rPr lang="ru-RU" sz="2800" i="1" dirty="0" smtClean="0">
                <a:solidFill>
                  <a:srgbClr val="FF0000"/>
                </a:solidFill>
              </a:rPr>
              <a:t>светилось, потемнело, изменилось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, даже вино в наших граненных стаканах 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заблистало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таинственным блеском.»</a:t>
            </a:r>
          </a:p>
          <a:p>
            <a:pPr algn="just"/>
            <a:endParaRPr lang="ru-RU" sz="2800" i="1" dirty="0"/>
          </a:p>
        </p:txBody>
      </p:sp>
      <p:pic>
        <p:nvPicPr>
          <p:cNvPr id="57346" name="Picture 2" descr="http://m.ivillage.mynet.com/images/ayburclari_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71678"/>
            <a:ext cx="4286250" cy="3270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492922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«Вид был точно </a:t>
            </a:r>
            <a:r>
              <a:rPr lang="ru-RU" sz="2200" i="1" dirty="0" smtClean="0">
                <a:solidFill>
                  <a:srgbClr val="FF0000"/>
                </a:solidFill>
              </a:rPr>
              <a:t>чудесный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. Рейн лежал перед нами весь </a:t>
            </a:r>
            <a:r>
              <a:rPr lang="ru-RU" sz="2200" i="1" dirty="0" smtClean="0">
                <a:solidFill>
                  <a:srgbClr val="FF0000"/>
                </a:solidFill>
              </a:rPr>
              <a:t>серебряный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, между зелеными берегами; в одном месте он горел багряным золотом заката. Приютившийся к берегу городок показывал все свои дома и улицы; широко разбегались </a:t>
            </a:r>
            <a:r>
              <a:rPr lang="ru-RU" sz="2200" i="1" dirty="0" smtClean="0">
                <a:solidFill>
                  <a:srgbClr val="FF0000"/>
                </a:solidFill>
              </a:rPr>
              <a:t>холмы и поля. 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Внизу было </a:t>
            </a:r>
            <a:r>
              <a:rPr lang="ru-RU" sz="2200" i="1" dirty="0" smtClean="0">
                <a:solidFill>
                  <a:srgbClr val="FF0000"/>
                </a:solidFill>
              </a:rPr>
              <a:t>хорошо, 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но наверху еще </a:t>
            </a:r>
            <a:r>
              <a:rPr lang="ru-RU" sz="2200" i="1" dirty="0" smtClean="0">
                <a:solidFill>
                  <a:srgbClr val="FF0000"/>
                </a:solidFill>
              </a:rPr>
              <a:t>лучше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: меня особенно поразила </a:t>
            </a:r>
            <a:r>
              <a:rPr lang="ru-RU" sz="2200" i="1" dirty="0" smtClean="0">
                <a:solidFill>
                  <a:srgbClr val="FF0000"/>
                </a:solidFill>
              </a:rPr>
              <a:t>чистота и глубина 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неба, сияющая прозрачность воздуха. </a:t>
            </a:r>
            <a:r>
              <a:rPr lang="ru-RU" sz="2200" i="1" dirty="0" smtClean="0">
                <a:solidFill>
                  <a:srgbClr val="FF0000"/>
                </a:solidFill>
              </a:rPr>
              <a:t>Свежий и легкий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, он тихо </a:t>
            </a:r>
            <a:r>
              <a:rPr lang="ru-RU" sz="2200" i="1" dirty="0" smtClean="0">
                <a:solidFill>
                  <a:srgbClr val="FF0000"/>
                </a:solidFill>
              </a:rPr>
              <a:t>колыхался и перекатывался 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волнами, словно им было раздольнее на высоте.»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8674" name="Picture 2" descr="http://project5gym6.narod.ru/5/81/pic/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000108"/>
            <a:ext cx="3405547" cy="4540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14282" y="428604"/>
            <a:ext cx="778671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Неоднородные определения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 характеризуют Асю с разных сторон, обозначают разные признаки ее внешности и характера. Таким образом </a:t>
            </a:r>
            <a:r>
              <a:rPr lang="ru-RU" sz="2800" dirty="0" smtClean="0">
                <a:latin typeface="Calibri Light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перед нами возникает яркий портрет героини, и мы проникаемся к ней каким-то участием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142984"/>
            <a:ext cx="442798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i="1" dirty="0" smtClean="0">
                <a:solidFill>
                  <a:schemeClr val="bg2">
                    <a:lumMod val="25000"/>
                  </a:schemeClr>
                </a:solidFill>
              </a:rPr>
              <a:t> «Девушка, которую он назвал своей сестрой, с первого взгляда показалась мне очень миловидной. Было что-то свое, особенное, </a:t>
            </a:r>
            <a:r>
              <a:rPr lang="ru-RU" sz="2100" i="1" dirty="0" smtClean="0">
                <a:solidFill>
                  <a:srgbClr val="FF0000"/>
                </a:solidFill>
              </a:rPr>
              <a:t>в складе ее смугловатого круглого лица, с небольшим тонким носом, почти детскими щечками и черными светлыми глазами. </a:t>
            </a:r>
            <a:r>
              <a:rPr lang="ru-RU" sz="2100" i="1" dirty="0" smtClean="0">
                <a:solidFill>
                  <a:schemeClr val="bg2">
                    <a:lumMod val="25000"/>
                  </a:schemeClr>
                </a:solidFill>
              </a:rPr>
              <a:t>Она была грациозно сложена.»</a:t>
            </a:r>
            <a:endParaRPr lang="ru-RU" sz="21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1746" name="Picture 2" descr="http://media.tumblr.com/tumblr_lvo5beqnBH1qh4pl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57298"/>
            <a:ext cx="4193364" cy="3474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928670"/>
            <a:ext cx="49292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Употребление глаголов- однородных членов- придаёт необычную динамичность картине, рисующей Асю, подвижность, её изменчивость и детскую непосредственность</a:t>
            </a:r>
            <a:endParaRPr lang="ru-RU" sz="2400" i="1" dirty="0"/>
          </a:p>
        </p:txBody>
      </p:sp>
      <p:pic>
        <p:nvPicPr>
          <p:cNvPr id="26626" name="Picture 2" descr="http://900igr.net/datai/literatura/Asja-Turgenev/0004-002-Povest-Asja-1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500042"/>
            <a:ext cx="2909031" cy="5880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14356"/>
            <a:ext cx="460851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«Я не видел существа более подвижного. Ни одно мгновение она </a:t>
            </a:r>
            <a:r>
              <a:rPr lang="ru-RU" sz="2200" i="1" dirty="0" smtClean="0">
                <a:solidFill>
                  <a:srgbClr val="FF0000"/>
                </a:solidFill>
              </a:rPr>
              <a:t>не сидела 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смирно; </a:t>
            </a:r>
            <a:r>
              <a:rPr lang="ru-RU" sz="2200" i="1" dirty="0" smtClean="0">
                <a:solidFill>
                  <a:srgbClr val="FF0000"/>
                </a:solidFill>
              </a:rPr>
              <a:t>вставала, убегала 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в дом </a:t>
            </a:r>
            <a:r>
              <a:rPr lang="ru-RU" sz="2200" i="1" dirty="0" smtClean="0">
                <a:solidFill>
                  <a:srgbClr val="FF0000"/>
                </a:solidFill>
              </a:rPr>
              <a:t>и прибегала 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снова, </a:t>
            </a:r>
            <a:r>
              <a:rPr lang="ru-RU" sz="2200" i="1" dirty="0" smtClean="0">
                <a:solidFill>
                  <a:srgbClr val="FF0000"/>
                </a:solidFill>
              </a:rPr>
              <a:t>напевала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 вполголоса, часто </a:t>
            </a:r>
            <a:r>
              <a:rPr lang="ru-RU" sz="2200" i="1" dirty="0" smtClean="0">
                <a:solidFill>
                  <a:srgbClr val="FF0000"/>
                </a:solidFill>
              </a:rPr>
              <a:t>смеялась, 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и престранным образом: казалось, она </a:t>
            </a:r>
            <a:r>
              <a:rPr lang="ru-RU" sz="2200" i="1" dirty="0" smtClean="0">
                <a:solidFill>
                  <a:srgbClr val="FF0000"/>
                </a:solidFill>
              </a:rPr>
              <a:t>смеялась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 не тому, что </a:t>
            </a:r>
            <a:r>
              <a:rPr lang="ru-RU" sz="2200" i="1" dirty="0" smtClean="0">
                <a:solidFill>
                  <a:srgbClr val="FF0000"/>
                </a:solidFill>
              </a:rPr>
              <a:t>слышала, 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а разным мыслям, приходившим ей в голову. Ее большие глаза </a:t>
            </a:r>
            <a:r>
              <a:rPr lang="ru-RU" sz="2200" i="1" dirty="0" smtClean="0">
                <a:solidFill>
                  <a:srgbClr val="FF0000"/>
                </a:solidFill>
              </a:rPr>
              <a:t>глядели прямо, светло, смело,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 но иногда веки ее слегка щурились, и тогда взор ее внезапно становился </a:t>
            </a:r>
            <a:r>
              <a:rPr lang="ru-RU" sz="2200" i="1" dirty="0" smtClean="0">
                <a:solidFill>
                  <a:srgbClr val="FF0000"/>
                </a:solidFill>
              </a:rPr>
              <a:t>глубок и нежен.»</a:t>
            </a:r>
          </a:p>
          <a:p>
            <a:endParaRPr lang="ru-RU" sz="2400" i="1" dirty="0"/>
          </a:p>
        </p:txBody>
      </p:sp>
      <p:pic>
        <p:nvPicPr>
          <p:cNvPr id="26626" name="Picture 2" descr="http://900igr.net/datai/literatura/Asja-Turgenev/0004-002-Povest-Asja-1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500042"/>
            <a:ext cx="2909031" cy="5880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14356"/>
            <a:ext cx="460851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«Ася вдруг </a:t>
            </a:r>
            <a:r>
              <a:rPr lang="ru-RU" sz="2200" dirty="0" smtClean="0">
                <a:solidFill>
                  <a:srgbClr val="FF0000"/>
                </a:solidFill>
              </a:rPr>
              <a:t>опустила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голову, так что кудри ей на глаза упали, </a:t>
            </a:r>
            <a:r>
              <a:rPr lang="ru-RU" sz="2200" dirty="0" smtClean="0">
                <a:solidFill>
                  <a:srgbClr val="FF0000"/>
                </a:solidFill>
              </a:rPr>
              <a:t>замолкла и вздохнула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, а потом </a:t>
            </a:r>
            <a:r>
              <a:rPr lang="ru-RU" sz="2200" dirty="0" smtClean="0">
                <a:solidFill>
                  <a:srgbClr val="FF0000"/>
                </a:solidFill>
              </a:rPr>
              <a:t>сказала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 нам, что хочет спать, и </a:t>
            </a:r>
            <a:r>
              <a:rPr lang="ru-RU" sz="2200" dirty="0" smtClean="0">
                <a:solidFill>
                  <a:srgbClr val="FF0000"/>
                </a:solidFill>
              </a:rPr>
              <a:t>ушла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в дом; однако я видел, как она, не зажигая свечи, долго </a:t>
            </a:r>
            <a:r>
              <a:rPr lang="ru-RU" sz="2200" dirty="0" smtClean="0">
                <a:solidFill>
                  <a:srgbClr val="FF0000"/>
                </a:solidFill>
              </a:rPr>
              <a:t>стояла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 за нераскрытым окном. Наконец, луна </a:t>
            </a:r>
            <a:r>
              <a:rPr lang="ru-RU" sz="2200" dirty="0" smtClean="0">
                <a:solidFill>
                  <a:srgbClr val="FF0000"/>
                </a:solidFill>
              </a:rPr>
              <a:t>встала и заиграла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 по Рейну; все </a:t>
            </a:r>
            <a:r>
              <a:rPr lang="ru-RU" sz="2200" dirty="0" smtClean="0">
                <a:solidFill>
                  <a:srgbClr val="FF0000"/>
                </a:solidFill>
              </a:rPr>
              <a:t>осветилось, потемнело, изменилось,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даже вино в наших граненых стаканах заблестело таинственным блеском. Ветер </a:t>
            </a:r>
            <a:r>
              <a:rPr lang="ru-RU" sz="2200" dirty="0" smtClean="0">
                <a:solidFill>
                  <a:srgbClr val="FF0000"/>
                </a:solidFill>
              </a:rPr>
              <a:t>упал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, точно </a:t>
            </a:r>
            <a:r>
              <a:rPr lang="ru-RU" sz="2200" dirty="0" smtClean="0">
                <a:solidFill>
                  <a:srgbClr val="FF0000"/>
                </a:solidFill>
              </a:rPr>
              <a:t>крылья сложил,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и </a:t>
            </a:r>
            <a:r>
              <a:rPr lang="ru-RU" sz="2200" dirty="0" smtClean="0">
                <a:solidFill>
                  <a:srgbClr val="FF0000"/>
                </a:solidFill>
              </a:rPr>
              <a:t>замер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; ночным, душистым теплом повеяло от земли.»</a:t>
            </a:r>
          </a:p>
          <a:p>
            <a:endParaRPr lang="ru-RU" sz="2400" dirty="0"/>
          </a:p>
        </p:txBody>
      </p:sp>
      <p:pic>
        <p:nvPicPr>
          <p:cNvPr id="22530" name="Picture 2" descr="http://telek.by/movie/kadr/305/8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268760"/>
            <a:ext cx="3267075" cy="3886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142984"/>
            <a:ext cx="45720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2200" dirty="0" smtClean="0">
                <a:solidFill>
                  <a:srgbClr val="FF0000"/>
                </a:solidFill>
              </a:rPr>
              <a:t>Замолкла и вздохнула; сказала, ушла; осветилось, потемнело, изменилось; упал, замер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»- все эти однородные сказуемые говорят, что в душе Аси происходит что-то необычное, что она и сама осознать не может…</a:t>
            </a:r>
          </a:p>
          <a:p>
            <a:endParaRPr lang="ru-RU" b="1" i="1" dirty="0"/>
          </a:p>
        </p:txBody>
      </p:sp>
      <p:pic>
        <p:nvPicPr>
          <p:cNvPr id="2050" name="Picture 2" descr="C:\Users\Светлана\Pictures\8z-Zj59BBc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24744"/>
            <a:ext cx="3423245" cy="4504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5128" y="5000636"/>
            <a:ext cx="7048872" cy="2400672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113672" name="Picture 8" descr="http://img0.liveinternet.ru/images/attach/c/1/63/476/6347606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9792" y="836712"/>
            <a:ext cx="3699893" cy="47149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836252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85720" y="714356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Нанизывание однотипных синтаксических единиц (однородных членов) часто создает градацию-то есть, такое расположение слов, при котором каждое последующие усиливает (реже ослабляет) значение предыдущего, благодаря чему создается нарастание интонации и эмоционального напряжения речи.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37862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«Я тут в первый раз хорошенько рассмотрел ее лицо, самое</a:t>
            </a:r>
            <a:r>
              <a:rPr lang="ru-RU" sz="2200" i="1" dirty="0" smtClean="0">
                <a:solidFill>
                  <a:srgbClr val="FF0000"/>
                </a:solidFill>
              </a:rPr>
              <a:t> изменчивое 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лицо, какое я только видел. Несколько мгновений спустя оно уже все </a:t>
            </a:r>
            <a:r>
              <a:rPr lang="ru-RU" sz="2200" i="1" dirty="0" smtClean="0">
                <a:solidFill>
                  <a:srgbClr val="FF0000"/>
                </a:solidFill>
              </a:rPr>
              <a:t>побледнело и приняло сосредоточенное, почти печальное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 выражение; самые черты ее мне показались </a:t>
            </a:r>
            <a:r>
              <a:rPr lang="ru-RU" sz="2200" i="1" dirty="0" smtClean="0">
                <a:solidFill>
                  <a:srgbClr val="FF0000"/>
                </a:solidFill>
              </a:rPr>
              <a:t>больше, строже, проще. 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Она вся затихла.»</a:t>
            </a:r>
            <a:endParaRPr lang="ru-RU" sz="2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580" name="Picture 4" descr="http://old.sertification.net/news/turgenev/images/1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928670"/>
            <a:ext cx="3630226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79512" y="332656"/>
            <a:ext cx="511256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/>
              <a:t>«На возвратном пути она пуще </a:t>
            </a:r>
            <a:r>
              <a:rPr lang="ru-RU" sz="2800" dirty="0" smtClean="0">
                <a:solidFill>
                  <a:srgbClr val="FF0000"/>
                </a:solidFill>
              </a:rPr>
              <a:t>хохотала и шалила</a:t>
            </a:r>
            <a:r>
              <a:rPr lang="ru-RU" sz="2800" dirty="0" smtClean="0"/>
              <a:t>. Она </a:t>
            </a:r>
            <a:r>
              <a:rPr lang="ru-RU" sz="2800" dirty="0" smtClean="0">
                <a:solidFill>
                  <a:srgbClr val="FF0000"/>
                </a:solidFill>
              </a:rPr>
              <a:t>сломала</a:t>
            </a:r>
            <a:r>
              <a:rPr lang="ru-RU" sz="2800" dirty="0" smtClean="0"/>
              <a:t> длинную ветку, </a:t>
            </a:r>
            <a:r>
              <a:rPr lang="ru-RU" sz="2800" dirty="0" smtClean="0">
                <a:solidFill>
                  <a:srgbClr val="FF0000"/>
                </a:solidFill>
              </a:rPr>
              <a:t>положила</a:t>
            </a:r>
            <a:r>
              <a:rPr lang="ru-RU" sz="2800" dirty="0" smtClean="0"/>
              <a:t> ее к себе на плечо, как ружье, </a:t>
            </a:r>
            <a:r>
              <a:rPr lang="ru-RU" sz="2800" dirty="0" smtClean="0">
                <a:solidFill>
                  <a:srgbClr val="FF0000"/>
                </a:solidFill>
              </a:rPr>
              <a:t>повязала</a:t>
            </a:r>
            <a:r>
              <a:rPr lang="ru-RU" sz="2800" dirty="0" smtClean="0"/>
              <a:t> себе голову шарфом.» Это приём градации усиливает эмоциональную напряжённость, создаёт психологический портрет героини, девушки, не умеющей разобраться в своих чувствах…</a:t>
            </a:r>
            <a:endParaRPr lang="ru-RU" sz="2800" dirty="0"/>
          </a:p>
        </p:txBody>
      </p:sp>
      <p:pic>
        <p:nvPicPr>
          <p:cNvPr id="47106" name="Picture 2" descr="http://www.wwww4.com/w4404/524684.jpg"/>
          <p:cNvPicPr>
            <a:picLocks noChangeAspect="1" noChangeArrowheads="1"/>
          </p:cNvPicPr>
          <p:nvPr/>
        </p:nvPicPr>
        <p:blipFill>
          <a:blip r:embed="rId2"/>
          <a:srcRect b="29997"/>
          <a:stretch>
            <a:fillRect/>
          </a:stretch>
        </p:blipFill>
        <p:spPr bwMode="auto">
          <a:xfrm>
            <a:off x="5072066" y="1071546"/>
            <a:ext cx="3794331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85720" y="1342617"/>
            <a:ext cx="86067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Тургенев пользуется и приёмом инверсии. Инверсия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это стилистический прием, состоящий в изменении порядка слов с целью эмоционального, смыслового выделения какой-либо части высказывания.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457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2200" i="1" dirty="0" smtClean="0">
                <a:solidFill>
                  <a:srgbClr val="FF0000"/>
                </a:solidFill>
              </a:rPr>
              <a:t>На ней было старенькое платьице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, волосы она зачесала за уши и сидела, не шевелясь, у окна да шила в пяльцах, скромно, тихо, точно она век свой ничем другим не занималась.» или «…</a:t>
            </a:r>
            <a:r>
              <a:rPr lang="ru-RU" sz="2200" i="1" dirty="0" smtClean="0">
                <a:solidFill>
                  <a:srgbClr val="FF0000"/>
                </a:solidFill>
              </a:rPr>
              <a:t>поднял глаза к небу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 -- </a:t>
            </a:r>
            <a:r>
              <a:rPr lang="ru-RU" sz="2200" i="1" dirty="0" smtClean="0">
                <a:solidFill>
                  <a:srgbClr val="FF0000"/>
                </a:solidFill>
              </a:rPr>
              <a:t>но и в небе не было покоя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: испещренное звездами, оно все шевелилось, двигалось, содрогалось; я склонился к реке... </a:t>
            </a:r>
            <a:r>
              <a:rPr lang="ru-RU" sz="2200" i="1" dirty="0" smtClean="0">
                <a:solidFill>
                  <a:srgbClr val="FF0000"/>
                </a:solidFill>
              </a:rPr>
              <a:t>но и там, и в этой темной, холодной глубине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, тоже колыхались, дрожали звезды…»</a:t>
            </a:r>
          </a:p>
        </p:txBody>
      </p:sp>
      <p:pic>
        <p:nvPicPr>
          <p:cNvPr id="11266" name="Picture 2" descr="http://s009.radikal.ru/i309/1110/44/41148dae0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857232"/>
            <a:ext cx="3581400" cy="3886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214290"/>
            <a:ext cx="542928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А далее ритмизованная проза создаёт поэтичность картины, умиротворение и восторг человека перед вечной картиной природы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i="0" u="sng" strike="noStrike" cap="none" normalizeH="0" baseline="0" dirty="0" smtClean="0">
                <a:ln>
                  <a:noFill/>
                </a:ln>
                <a:solidFill>
                  <a:srgbClr val="385623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Шепот ветра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 в моих ушах, </a:t>
            </a:r>
            <a:r>
              <a:rPr kumimoji="0" lang="ru-RU" sz="2800" i="0" u="sng" strike="noStrike" cap="none" normalizeH="0" baseline="0" dirty="0" smtClean="0">
                <a:ln>
                  <a:noFill/>
                </a:ln>
                <a:solidFill>
                  <a:srgbClr val="385623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тихое журчанье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воды за кормою меня раздражали, и </a:t>
            </a:r>
            <a:r>
              <a:rPr kumimoji="0" lang="ru-RU" sz="2800" i="0" u="sng" strike="noStrike" cap="none" normalizeH="0" baseline="0" dirty="0" smtClean="0">
                <a:ln>
                  <a:noFill/>
                </a:ln>
                <a:solidFill>
                  <a:srgbClr val="385623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свежее дыханье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 волны не охлаждало меня; соловей запел на берегу и заразил меня сладким ядом своих звуков.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Слезы закипали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у меня на глазах, но то не были слезы беспредметного восторга.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www.knigi-o.com/images/2746570.jpg"/>
          <p:cNvPicPr>
            <a:picLocks noChangeAspect="1" noChangeArrowheads="1"/>
          </p:cNvPicPr>
          <p:nvPr/>
        </p:nvPicPr>
        <p:blipFill>
          <a:blip r:embed="rId2"/>
          <a:srcRect t="23734"/>
          <a:stretch>
            <a:fillRect/>
          </a:stretch>
        </p:blipFill>
        <p:spPr bwMode="auto">
          <a:xfrm>
            <a:off x="5715008" y="1214422"/>
            <a:ext cx="3142092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лана\Pictures\-DmzQ2Ypv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6938" flipH="1">
            <a:off x="5224607" y="572946"/>
            <a:ext cx="3135813" cy="5786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1000108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/>
              <a:t>Использование бессоюзной связи приводит к тому, что синтаксическая цельность сложного единства оказывает выражение ритмомелодическими средствами, что придает речи большую сжатость, компактность и динамичность.</a:t>
            </a:r>
            <a:endParaRPr lang="ru-RU" sz="2200" b="1" i="1" u="sng" dirty="0" smtClean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лана\Pictures\-DmzQ2Ypv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6938" flipH="1">
            <a:off x="5224607" y="572946"/>
            <a:ext cx="3135813" cy="5786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1000108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i="1" u="sng" dirty="0" smtClean="0">
                <a:solidFill>
                  <a:schemeClr val="accent4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«Если бы мы с вами были птицы, -- как бы мы взвились, как бы полетели ... Так бы и утонули в этой синеве ... Но мы не птицы.»</a:t>
            </a:r>
            <a:endParaRPr lang="ru-RU" sz="2200" b="1" i="1" u="sng" dirty="0" smtClean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64704"/>
            <a:ext cx="7182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вот 16 глава. Как же Тургенев создаёт напряжённость момента? </a:t>
            </a:r>
            <a:endParaRPr lang="ru-RU" sz="2800" i="1" dirty="0"/>
          </a:p>
        </p:txBody>
      </p:sp>
      <p:pic>
        <p:nvPicPr>
          <p:cNvPr id="3" name="Picture 2" descr="http://bookfind.ru/img/books/big/58603.jpg"/>
          <p:cNvPicPr>
            <a:picLocks noChangeAspect="1" noChangeArrowheads="1"/>
          </p:cNvPicPr>
          <p:nvPr/>
        </p:nvPicPr>
        <p:blipFill>
          <a:blip r:embed="rId2"/>
          <a:srcRect t="33333" b="19697"/>
          <a:stretch>
            <a:fillRect/>
          </a:stretch>
        </p:blipFill>
        <p:spPr bwMode="auto">
          <a:xfrm>
            <a:off x="2374792" y="2636912"/>
            <a:ext cx="4664191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459289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736"/>
            <a:ext cx="44644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«Закутанная в длинную шаль, она </a:t>
            </a:r>
            <a:r>
              <a:rPr lang="ru-RU" sz="2200" i="1" u="sng" dirty="0" smtClean="0">
                <a:solidFill>
                  <a:schemeClr val="accent4">
                    <a:lumMod val="50000"/>
                  </a:schemeClr>
                </a:solidFill>
              </a:rPr>
              <a:t>сидела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 на стуле возле окна</a:t>
            </a:r>
            <a:r>
              <a:rPr lang="ru-RU" sz="2200" i="1" u="sng" dirty="0" smtClean="0">
                <a:solidFill>
                  <a:schemeClr val="accent4">
                    <a:lumMod val="50000"/>
                  </a:schemeClr>
                </a:solidFill>
              </a:rPr>
              <a:t>, отвернув 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и почти </a:t>
            </a:r>
            <a:r>
              <a:rPr lang="ru-RU" sz="2200" i="1" u="sng" dirty="0" smtClean="0">
                <a:solidFill>
                  <a:schemeClr val="accent4">
                    <a:lumMod val="50000"/>
                  </a:schemeClr>
                </a:solidFill>
              </a:rPr>
              <a:t>спрятав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 голову, как испуганная птичка. Она </a:t>
            </a:r>
            <a:r>
              <a:rPr lang="ru-RU" sz="2200" i="1" u="sng" dirty="0" smtClean="0">
                <a:solidFill>
                  <a:schemeClr val="accent4">
                    <a:lumMod val="50000"/>
                  </a:schemeClr>
                </a:solidFill>
              </a:rPr>
              <a:t>дышала 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быстро и вся </a:t>
            </a:r>
            <a:r>
              <a:rPr lang="ru-RU" sz="2200" i="1" u="sng" dirty="0" smtClean="0">
                <a:solidFill>
                  <a:schemeClr val="accent4">
                    <a:lumMod val="50000"/>
                  </a:schemeClr>
                </a:solidFill>
              </a:rPr>
              <a:t>дрожала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.» 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7" name="Picture 3" descr="C:\Users\Светлана\Pictures\0006-004-Povest-Asja-1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8878">
            <a:off x="5237228" y="697114"/>
            <a:ext cx="2865166" cy="574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267744" y="4797152"/>
            <a:ext cx="6796980" cy="1878594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         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ТИП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ПРОЕКТА: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научно-исследовательская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статья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  УЧАСТНИКИ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: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Тараканова Дарья и Макарова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Екатерина</a:t>
            </a:r>
          </a:p>
          <a:p>
            <a:pPr marL="0" indent="0" algn="r">
              <a:buNone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РУКОВОДИТЕЛЬ РАБОТЫ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Дьячкова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Татьяна Александровна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ПРЕДМЕТНАЯ ОБЛАСЬ: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русский язык и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литература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АННОТАЦИЯ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ПРОЕКТА: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воспитать в себе языковое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чутье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4457" y="-243408"/>
            <a:ext cx="7772400" cy="252095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ngsanaUPC" pitchFamily="18" charset="-34"/>
              </a:rPr>
              <a:t>Размышления о стилистике повести И.С. Тургенева «Ася»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ngsanaUPC" pitchFamily="18" charset="-34"/>
              </a:rPr>
              <a:t/>
            </a:r>
            <a:br>
              <a:rPr lang="ru-RU" dirty="0" smtClean="0">
                <a:latin typeface="Arial Unicode MS" pitchFamily="34" charset="-128"/>
                <a:ea typeface="Arial Unicode MS" pitchFamily="34" charset="-128"/>
                <a:cs typeface="AngsanaUPC" pitchFamily="18" charset="-34"/>
              </a:rPr>
            </a:br>
            <a:endParaRPr lang="ru-RU" dirty="0">
              <a:latin typeface="Arial Unicode MS" pitchFamily="34" charset="-128"/>
              <a:ea typeface="Arial Unicode MS" pitchFamily="34" charset="-128"/>
              <a:cs typeface="AngsanaUPC" pitchFamily="18" charset="-34"/>
            </a:endParaRPr>
          </a:p>
        </p:txBody>
      </p:sp>
      <p:pic>
        <p:nvPicPr>
          <p:cNvPr id="113666" name="Picture 2" descr="http://data.fantlab.ru/images/editions/big/388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268760"/>
            <a:ext cx="2637710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3668" name="Picture 4" descr="http://www.dom-knigi.ru/images/image.asp?Art=3592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702" y="1428736"/>
            <a:ext cx="2510600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3670" name="Picture 6" descr="http://data.fantlab.ru/images/editions/big/3896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224" y="1268760"/>
            <a:ext cx="2071702" cy="3366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3141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Риторический вопрос </a:t>
            </a:r>
            <a:r>
              <a:rPr lang="ru-RU" sz="2800" dirty="0" smtClean="0"/>
              <a:t>- одна из самых распространенных стилистических фигур, характеризующаяся замечательной яркостью и разнообразием оттенков. </a:t>
            </a:r>
            <a:r>
              <a:rPr lang="ru-RU" sz="2800" i="1" dirty="0" smtClean="0"/>
              <a:t>Его функция - привлечь внимание, усилить впечатление.</a:t>
            </a:r>
            <a:endParaRPr lang="ru-RU" sz="2800" i="1" dirty="0"/>
          </a:p>
        </p:txBody>
      </p:sp>
      <p:pic>
        <p:nvPicPr>
          <p:cNvPr id="3" name="Picture 2" descr="http://bookfind.ru/img/books/big/58603.jpg"/>
          <p:cNvPicPr>
            <a:picLocks noChangeAspect="1" noChangeArrowheads="1"/>
          </p:cNvPicPr>
          <p:nvPr/>
        </p:nvPicPr>
        <p:blipFill>
          <a:blip r:embed="rId2"/>
          <a:srcRect t="33333" b="19697"/>
          <a:stretch>
            <a:fillRect/>
          </a:stretch>
        </p:blipFill>
        <p:spPr bwMode="auto">
          <a:xfrm>
            <a:off x="2357422" y="3000372"/>
            <a:ext cx="4664191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459289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071546"/>
            <a:ext cx="8314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«Крылья у меня выросли- да лететь некуда» </a:t>
            </a:r>
            <a:endParaRPr lang="ru-RU" sz="2800" i="1" dirty="0"/>
          </a:p>
        </p:txBody>
      </p:sp>
      <p:pic>
        <p:nvPicPr>
          <p:cNvPr id="3" name="Picture 2" descr="http://bookfind.ru/img/books/big/58603.jpg"/>
          <p:cNvPicPr>
            <a:picLocks noChangeAspect="1" noChangeArrowheads="1"/>
          </p:cNvPicPr>
          <p:nvPr/>
        </p:nvPicPr>
        <p:blipFill>
          <a:blip r:embed="rId2"/>
          <a:srcRect t="33333" b="19697"/>
          <a:stretch>
            <a:fillRect/>
          </a:stretch>
        </p:blipFill>
        <p:spPr bwMode="auto">
          <a:xfrm>
            <a:off x="2357422" y="3000372"/>
            <a:ext cx="4664191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459289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00108"/>
            <a:ext cx="446449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2200" b="1" i="1" dirty="0" smtClean="0">
                <a:solidFill>
                  <a:srgbClr val="7030A0"/>
                </a:solidFill>
              </a:rPr>
              <a:t>Я 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продолжал держать ее руку и глядел на нее…</a:t>
            </a:r>
            <a:r>
              <a:rPr lang="ru-RU" sz="2200" b="1" i="1" dirty="0" smtClean="0">
                <a:solidFill>
                  <a:srgbClr val="7030A0"/>
                </a:solidFill>
              </a:rPr>
              <a:t> Я 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не мог противиться их обаянию…</a:t>
            </a:r>
            <a:r>
              <a:rPr lang="ru-RU" sz="2200" b="1" i="1" dirty="0" smtClean="0">
                <a:solidFill>
                  <a:srgbClr val="7030A0"/>
                </a:solidFill>
              </a:rPr>
              <a:t> Я 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поднял голову и увидел ее лицо…</a:t>
            </a:r>
            <a:r>
              <a:rPr lang="ru-RU" sz="2200" b="1" i="1" dirty="0" smtClean="0">
                <a:solidFill>
                  <a:srgbClr val="7030A0"/>
                </a:solidFill>
              </a:rPr>
              <a:t>Я 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забыл все…</a:t>
            </a:r>
            <a:r>
              <a:rPr lang="ru-RU" sz="2200" b="1" i="1" dirty="0" smtClean="0">
                <a:solidFill>
                  <a:srgbClr val="7030A0"/>
                </a:solidFill>
              </a:rPr>
              <a:t>Я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 должен был ему все сказать. </a:t>
            </a:r>
            <a:r>
              <a:rPr lang="ru-RU" sz="2200" b="1" i="1" dirty="0" smtClean="0">
                <a:solidFill>
                  <a:srgbClr val="7030A0"/>
                </a:solidFill>
              </a:rPr>
              <a:t>Я 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украдкой взглянул на Асю...</a:t>
            </a:r>
            <a:r>
              <a:rPr lang="ru-RU" sz="2200" b="1" i="1" dirty="0" smtClean="0">
                <a:solidFill>
                  <a:srgbClr val="7030A0"/>
                </a:solidFill>
              </a:rPr>
              <a:t>Я 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снова взял ее за руку...»–герой акцентирует внимание на своих словах. На своих поступках, постоянно звучит местоимение</a:t>
            </a:r>
            <a:r>
              <a:rPr lang="ru-RU" sz="2200" i="1" u="sng" dirty="0" smtClean="0">
                <a:solidFill>
                  <a:srgbClr val="7030A0"/>
                </a:solidFill>
              </a:rPr>
              <a:t> «я».</a:t>
            </a:r>
          </a:p>
          <a:p>
            <a:r>
              <a:rPr lang="ru-RU" sz="2400" i="1" dirty="0" smtClean="0"/>
              <a:t> </a:t>
            </a:r>
            <a:endParaRPr lang="ru-RU" sz="2400" i="1" dirty="0"/>
          </a:p>
        </p:txBody>
      </p:sp>
      <p:pic>
        <p:nvPicPr>
          <p:cNvPr id="7170" name="Picture 2" descr="C:\Users\Светлана\Pictures\clip_image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28604"/>
            <a:ext cx="3601211" cy="5952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357082">
            <a:off x="384159" y="769553"/>
            <a:ext cx="578820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</a:t>
            </a:r>
            <a:r>
              <a:rPr lang="ru-RU" sz="3200" i="1" dirty="0" smtClean="0">
                <a:solidFill>
                  <a:schemeClr val="bg2">
                    <a:lumMod val="25000"/>
                  </a:schemeClr>
                </a:solidFill>
              </a:rPr>
              <a:t>«Нет! ни одни глаза не заменили мне тех, когда-то с любовью устремленных на меня глаз, ни на чье сердце, припавшее к моей груди, не отвечало мое сердце таким радостным и сладким замиранием!»</a:t>
            </a:r>
          </a:p>
          <a:p>
            <a:r>
              <a:rPr lang="ru-RU" sz="3200" i="1" dirty="0" smtClean="0"/>
              <a:t> </a:t>
            </a:r>
          </a:p>
          <a:p>
            <a:endParaRPr lang="ru-RU" sz="3200" i="1" dirty="0"/>
          </a:p>
        </p:txBody>
      </p:sp>
      <p:pic>
        <p:nvPicPr>
          <p:cNvPr id="74754" name="Picture 2" descr="http://www.audiobooks.ua/pimages/62/300/98276.jpg"/>
          <p:cNvPicPr>
            <a:picLocks noChangeAspect="1" noChangeArrowheads="1"/>
          </p:cNvPicPr>
          <p:nvPr/>
        </p:nvPicPr>
        <p:blipFill>
          <a:blip r:embed="rId2"/>
          <a:srcRect l="22500" b="31683"/>
          <a:stretch>
            <a:fillRect/>
          </a:stretch>
        </p:blipFill>
        <p:spPr bwMode="auto">
          <a:xfrm>
            <a:off x="6012160" y="1196752"/>
            <a:ext cx="2792269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ПРОЕКТА: </a:t>
            </a:r>
            <a:br>
              <a:rPr lang="ru-RU" sz="6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0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1.Понять, как через синтаксис создается образ центральной героини повести И.С. Тургенева «Ася».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2.Развитие интеллектуальный и творческих способностей, формирование навыков самостоятельной учебной деятельности.</a:t>
            </a:r>
          </a:p>
          <a:p>
            <a:endParaRPr lang="ru-RU" i="1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i="1" dirty="0">
                <a:solidFill>
                  <a:schemeClr val="accent2">
                    <a:lumMod val="50000"/>
                  </a:schemeClr>
                </a:solidFill>
              </a:rPr>
              <a:t>ЗАДАЧИ:</a:t>
            </a:r>
            <a:br>
              <a:rPr lang="ru-RU" sz="5400" b="1" i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5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 1.Развитие умений самостоятельного поиска анализа, отбора, информации, отбора и систематизации материала на определенную тему.</a:t>
            </a:r>
          </a:p>
          <a:p>
            <a:pPr marL="0" indent="0">
              <a:buNone/>
            </a:pPr>
            <a:r>
              <a:rPr lang="ru-RU" i="1" dirty="0"/>
              <a:t> 2.Создание исследовательской работы по изучению языка повести И.С. Тургенева «Ася».</a:t>
            </a:r>
          </a:p>
          <a:p>
            <a:pPr marL="0" indent="0">
              <a:buNone/>
            </a:pPr>
            <a:r>
              <a:rPr lang="ru-RU" i="1" dirty="0"/>
              <a:t> 3.Постижение через язык и литературу нравственных и духовных ценностей.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</a:rPr>
              <a:t>ХОД РАБОТЫ</a:t>
            </a:r>
            <a:r>
              <a:rPr lang="ru-RU" sz="5400" b="1" i="1" dirty="0" smtClean="0">
                <a:solidFill>
                  <a:srgbClr val="7030A0"/>
                </a:solidFill>
              </a:rPr>
              <a:t/>
            </a:r>
            <a:br>
              <a:rPr lang="ru-RU" sz="5400" b="1" i="1" dirty="0" smtClean="0">
                <a:solidFill>
                  <a:srgbClr val="7030A0"/>
                </a:solidFill>
              </a:rPr>
            </a:br>
            <a:endParaRPr lang="ru-RU" sz="54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  1.Отбор 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</a:rPr>
              <a:t>материала в соответствии с темой.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 2.Пользование 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</a:rPr>
              <a:t>справочным аппаратом книг.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bg2">
                    <a:lumMod val="10000"/>
                  </a:schemeClr>
                </a:solidFill>
              </a:rPr>
              <a:t>  3.Наблюдение над особенностями стилистики произведения.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bg2">
                    <a:lumMod val="10000"/>
                  </a:schemeClr>
                </a:solidFill>
              </a:rPr>
              <a:t>  4.Выявление степени авторской поэзии через постижение художественного своеобразия речи.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548680"/>
            <a:ext cx="4495800" cy="47853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     «Героиня повести, 17-яя  Ася, девушка трудной… судьбы. Ася, дочь помещика и горничной, долгое время воспитывавшаяся в деревенской семье, а затем взятая в господский дом. Так и остается с израненной душой, с больным самолюбием и тяжким непониманием собственного положения в мире, где нет равенства.»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5" name="Содержимое 4" descr="5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142984"/>
            <a:ext cx="3461524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428604"/>
            <a:ext cx="81439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Как же Тургенев достигает трепетного поэтического лиризма, романтической возвышенности, гармоничности фразы? Хочется обратиться к языку этого шедевра.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037071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428604"/>
            <a:ext cx="81439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Как же Тургенев достигает трепетного поэтического лиризма, романтической возвышенности, гармоничности фразы? Хочется обратиться к языку этого шедевра.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znanie.podelise.ru/tw_files2/urls_938/3/d-2594/img6.jpg"/>
          <p:cNvPicPr>
            <a:picLocks noChangeAspect="1" noChangeArrowheads="1"/>
          </p:cNvPicPr>
          <p:nvPr/>
        </p:nvPicPr>
        <p:blipFill>
          <a:blip r:embed="rId2"/>
          <a:srcRect l="6563" t="10000" r="43749" b="7499"/>
          <a:stretch>
            <a:fillRect/>
          </a:stretch>
        </p:blipFill>
        <p:spPr bwMode="auto">
          <a:xfrm>
            <a:off x="2928926" y="2285992"/>
            <a:ext cx="3327279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8037071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1312</Words>
  <Application>Microsoft Office PowerPoint</Application>
  <PresentationFormat>Экран (4:3)</PresentationFormat>
  <Paragraphs>49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Savon</vt:lpstr>
      <vt:lpstr>Размышления о стилистике повести И.С. Тургенева «Ася» </vt:lpstr>
      <vt:lpstr>Слайд 2</vt:lpstr>
      <vt:lpstr>Размышления о стилистике повести И.С. Тургенева «Ася» </vt:lpstr>
      <vt:lpstr>ЦЕЛИ ПРОЕКТА:  </vt:lpstr>
      <vt:lpstr>ЗАДАЧИ: </vt:lpstr>
      <vt:lpstr>ХОД РАБОТЫ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Размышления о стилистике повести И.С. Тургенева «Ася».</dc:title>
  <dc:creator>Светлана</dc:creator>
  <cp:lastModifiedBy>comp4</cp:lastModifiedBy>
  <cp:revision>42</cp:revision>
  <dcterms:created xsi:type="dcterms:W3CDTF">2014-03-13T12:33:39Z</dcterms:created>
  <dcterms:modified xsi:type="dcterms:W3CDTF">2014-04-18T06:05:45Z</dcterms:modified>
</cp:coreProperties>
</file>