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3" r:id="rId3"/>
    <p:sldId id="264" r:id="rId4"/>
    <p:sldId id="259" r:id="rId5"/>
    <p:sldId id="287" r:id="rId6"/>
    <p:sldId id="265" r:id="rId7"/>
    <p:sldId id="266" r:id="rId8"/>
    <p:sldId id="267" r:id="rId9"/>
    <p:sldId id="268" r:id="rId10"/>
    <p:sldId id="269" r:id="rId11"/>
    <p:sldId id="289" r:id="rId12"/>
    <p:sldId id="270" r:id="rId13"/>
    <p:sldId id="29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F892A5-DEA5-4CF6-8197-6F68A9DF7FB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D3A7D7-B09A-4C6C-910D-D9F92D0B04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ving-stones.narod.ru/11disciple.jp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megalife.com.ua/uploads/posts/1188964036_11.jpg" TargetMode="External"/><Relationship Id="rId7" Type="http://schemas.openxmlformats.org/officeDocument/2006/relationships/hyperlink" Target="http://img707.imageshack.us/img707/1792/realizethingsbeforeitst.jpg" TargetMode="External"/><Relationship Id="rId12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hyperlink" Target="http://newspringtime.files.wordpress.com/2009/11/fathers-love3.jpg" TargetMode="External"/><Relationship Id="rId5" Type="http://schemas.openxmlformats.org/officeDocument/2006/relationships/hyperlink" Target="http://www.youthink.com/quiz_images/quiz164outcome2.jpg" TargetMode="External"/><Relationship Id="rId10" Type="http://schemas.openxmlformats.org/officeDocument/2006/relationships/image" Target="../media/image35.jpeg"/><Relationship Id="rId4" Type="http://schemas.openxmlformats.org/officeDocument/2006/relationships/image" Target="../media/image32.jpeg"/><Relationship Id="rId9" Type="http://schemas.openxmlformats.org/officeDocument/2006/relationships/hyperlink" Target="http://rb7.ru/files/story_img/kapital_40897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Картинка 53 из 228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69294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54967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«Если я чем-то на тебя не похож, я этим вовсе не оскорбляю тебя, а, напротив, одариваю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рль Морис Талейран-Перигор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6434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628" y="1214422"/>
            <a:ext cx="38576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Талейран  Шарль Морис  Перигор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(1754 – 1838)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нязь Беневентский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французский дипломат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деятель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66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9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ерфолента 6"/>
          <p:cNvSpPr/>
          <p:nvPr/>
        </p:nvSpPr>
        <p:spPr>
          <a:xfrm>
            <a:off x="2714612" y="3571876"/>
            <a:ext cx="4357718" cy="100012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ноября всемирный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8638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учрежден в 1996 году по решению Генеральной Ассамблеи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ООН и посвящен соблюдению принятой в 1995 году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Декларации терпимости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3357562"/>
            <a:ext cx="86439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терпимость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чужому образу жизни, поведению, обычаям, чувствам, мнениям, идеям, верованиям.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</a:t>
            </a:r>
            <a:endParaRPr lang="ru-RU" sz="7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714620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 лат. tolerantia – терпение)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357166"/>
            <a:ext cx="385765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Проявлять толерантность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это значит признавать то, что люди различаются по внешнему виду, положениям, интересам, поведению и ценностям и обладают правом жить в мире, сохраняя при этом свою индивидуальность.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6196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2" y="2786058"/>
            <a:ext cx="331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Толерантность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4643438" y="1671638"/>
            <a:ext cx="0" cy="10668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H="1" flipV="1">
            <a:off x="2586038" y="2052638"/>
            <a:ext cx="762000" cy="6858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5710238" y="2205038"/>
            <a:ext cx="533400" cy="5334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V="1">
            <a:off x="6357950" y="3143248"/>
            <a:ext cx="838200" cy="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2205038" y="3119438"/>
            <a:ext cx="838200" cy="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>
            <a:off x="4643438" y="3500438"/>
            <a:ext cx="0" cy="8382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2738438" y="3576638"/>
            <a:ext cx="609600" cy="7620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6015038" y="3576638"/>
            <a:ext cx="609600" cy="762000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8596" y="642918"/>
            <a:ext cx="236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Терпимость </a:t>
            </a:r>
          </a:p>
          <a:p>
            <a:pPr algn="ctr"/>
            <a:r>
              <a:rPr lang="ru-RU" altLang="ja-JP" sz="2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чужим мнениям, верованиям, поведению.</a:t>
            </a:r>
            <a:r>
              <a:rPr lang="ru-RU" altLang="ja-JP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272654" y="2928934"/>
            <a:ext cx="1871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Сострадание</a:t>
            </a:r>
            <a:r>
              <a:rPr lang="ru-RU" altLang="ja-JP" sz="2000" b="1" dirty="0"/>
              <a:t> 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14348" y="4500570"/>
            <a:ext cx="2286000" cy="10064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другого таким, какой он есть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857620" y="857232"/>
            <a:ext cx="1532792" cy="40011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072198" y="1071546"/>
            <a:ext cx="2057400" cy="701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прав других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215074" y="4429132"/>
            <a:ext cx="2057400" cy="10064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 человеческого достоинства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2928934"/>
            <a:ext cx="2362200" cy="701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Сотрудничество, дух партнерства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786182" y="4429132"/>
            <a:ext cx="1826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Милосердие</a:t>
            </a:r>
            <a:r>
              <a:rPr lang="ru-RU" altLang="ja-JP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042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1480"/>
            <a:ext cx="49182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dirty="0" smtClean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214422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785926"/>
            <a:ext cx="7072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285992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786058"/>
            <a:ext cx="4286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6124"/>
            <a:ext cx="9858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786190"/>
            <a:ext cx="628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4214818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4714884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51435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5715016"/>
            <a:ext cx="4214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6143644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0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терпение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786" y="571480"/>
            <a:ext cx="333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5786" y="1142984"/>
            <a:ext cx="3988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</a:t>
            </a:r>
            <a:r>
              <a:rPr lang="ru-RU" sz="28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любезность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1714488"/>
            <a:ext cx="4565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единомыслие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2214554"/>
            <a:ext cx="5460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равенство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786058"/>
            <a:ext cx="2146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альтруизм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3214686"/>
            <a:ext cx="512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независимость</a:t>
            </a: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надежность</a:t>
            </a:r>
            <a:endParaRPr lang="ru-RU" sz="3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3714752"/>
            <a:ext cx="2800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товарищество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57224" y="4143380"/>
            <a:ext cx="574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неравнодушие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нравственность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4643446"/>
            <a:ext cx="372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99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оптимизм</a:t>
            </a:r>
            <a:r>
              <a:rPr lang="ru-RU" dirty="0" smtClean="0">
                <a:solidFill>
                  <a:srgbClr val="FF99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общение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57224" y="5143512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справедливость</a:t>
            </a: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свобода</a:t>
            </a:r>
            <a:r>
              <a:rPr lang="ru-RU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сострадание</a:t>
            </a:r>
            <a:endParaRPr lang="ru-RU" sz="3200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7224" y="5643578"/>
            <a:ext cx="2389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терпимость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6072206"/>
            <a:ext cx="1853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чуткость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642918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Master\Desktop\GRA1.388652.5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364" y="1785926"/>
            <a:ext cx="5848367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28604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Миша плохо одет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43042" y="78579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неважно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подсмеиваешься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ним.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500306"/>
            <a:ext cx="9486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Петя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так, как ты, по причине своей религии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00166" y="2857496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просишь, чтобы он объяснил это.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говоришь, что он выглядит смешно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643446"/>
            <a:ext cx="68821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Цвет кожи у Джо отличается от твоего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85720" y="5072074"/>
            <a:ext cx="921543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стремишься лучше узнать 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высказываешь по этому поводу обидные замечания.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  <p:bldP spid="15363" grpId="0"/>
      <p:bldP spid="15364" grpId="0"/>
      <p:bldP spid="15365" grpId="0"/>
      <p:bldP spid="153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928670"/>
            <a:ext cx="620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Пожилая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медленно идет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85786" y="1428736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помогаешь ей и придерживаешь дверь.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отталкиваешь ее, чтобы обогнать.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3786190"/>
            <a:ext cx="92450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– девочка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(мальчик)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ставят рядом с мальчиком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(девочкой)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5786" y="471488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разговариваешь с ним.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говоришь, что все мальчик – нули.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14339" grpId="0"/>
      <p:bldP spid="143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4143380"/>
            <a:ext cx="6172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К тебе подходит ребенок-инвалид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0034" y="4572008"/>
            <a:ext cx="907256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естественным образом разговариваешь с ним.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отходишь от него и не знаешь, что сказать.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0100" y="1571612"/>
            <a:ext cx="69601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пытаешься защитить 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делаешь вид, что ничего не замечаешь.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58" y="1142984"/>
            <a:ext cx="6598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На твоих глазах на кого-то нападают ...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5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0367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685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Engravers MT" pitchFamily="18" charset="0"/>
              </a:rPr>
              <a:t>Все люди на планете Земля разные</a:t>
            </a:r>
          </a:p>
        </p:txBody>
      </p:sp>
      <p:pic>
        <p:nvPicPr>
          <p:cNvPr id="8" name="Picture 6" descr="natio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85794"/>
            <a:ext cx="273685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857232"/>
            <a:ext cx="30353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468"/>
          <p:cNvPicPr>
            <a:picLocks noChangeAspect="1" noChangeArrowheads="1"/>
          </p:cNvPicPr>
          <p:nvPr/>
        </p:nvPicPr>
        <p:blipFill>
          <a:blip r:embed="rId5"/>
          <a:srcRect b="9070"/>
          <a:stretch>
            <a:fillRect/>
          </a:stretch>
        </p:blipFill>
        <p:spPr bwMode="auto">
          <a:xfrm>
            <a:off x="5508625" y="4551363"/>
            <a:ext cx="33813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643182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286124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чукч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2857496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user\Рабочий стол\толерантн\Дети\св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5286388"/>
            <a:ext cx="20351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user\Рабочий стол\толерантн\Дети\265136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442913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428604"/>
            <a:ext cx="1426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Прекрасно! Ты уверен в себе, можешь выразить свое мнение. И ты понял, что твоя свобода заканчивается там, где начинается свобода других.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" y="3000372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66FF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3- 6: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 не очень толерантен,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недостаточно уверен в себе для того, чтобы делиться и выражать свое мнение, однако, ты добрый и со временем у тебя все получится.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929198"/>
            <a:ext cx="91440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 трех?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совсем не толерантен! Если ты попытаешься лучше понять себя, какой ты есть, то сможешь стать по-настоящему счастливым!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362200"/>
            <a:ext cx="8686800" cy="4149725"/>
          </a:xfrm>
          <a:prstGeom prst="rect">
            <a:avLst/>
          </a:prstGeom>
          <a:solidFill>
            <a:srgbClr val="FFFF99">
              <a:alpha val="75000"/>
            </a:srgbClr>
          </a:solidFill>
          <a:ln w="349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54000" algn="ctr">
              <a:defRPr/>
            </a:pPr>
            <a:endParaRPr lang="ru-RU" altLang="ja-JP" sz="24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indent="254000" algn="just">
              <a:defRPr/>
            </a:pP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Согласно Э. Берну, существует четыре жизненные позиции по отношению к себе и другим:</a:t>
            </a:r>
            <a:endParaRPr lang="ru-RU" altLang="ja-JP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254000" algn="just">
              <a:defRPr/>
            </a:pP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ru-RU" altLang="ja-JP" sz="2000" b="1" dirty="0">
                <a:solidFill>
                  <a:srgbClr val="FF0000"/>
                </a:solidFill>
              </a:rPr>
              <a:t>«Я -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, ты -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.» </a:t>
            </a: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Эта позиция вполне здоровой личности, символизирующая достойную жизнь, позиция Героев и Принцев, Героинь и Принцесс.</a:t>
            </a:r>
            <a:endParaRPr lang="ru-RU" altLang="ja-JP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254000" algn="just">
              <a:defRPr/>
            </a:pP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</a:t>
            </a:r>
            <a:r>
              <a:rPr lang="ru-RU" altLang="ja-JP" sz="2000" b="1" dirty="0">
                <a:solidFill>
                  <a:srgbClr val="FF0000"/>
                </a:solidFill>
              </a:rPr>
              <a:t>«Я -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, ты - не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.» </a:t>
            </a: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 - Принц, а ты - Лягушка. Эта позиция  сходства, надменности, нетерпимости по отношению к людям, которых человек считает недостойным себя.</a:t>
            </a:r>
            <a:endParaRPr lang="ru-RU" altLang="ja-JP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254000" algn="just">
              <a:defRPr/>
            </a:pP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ru-RU" altLang="ja-JP" sz="2000" b="1" dirty="0">
                <a:solidFill>
                  <a:srgbClr val="FF0000"/>
                </a:solidFill>
              </a:rPr>
              <a:t>«Я - не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, ты -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.» </a:t>
            </a: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Эта позиция неудачника, который потерял себя, занимается самоунижением и самоедством.</a:t>
            </a:r>
            <a:endParaRPr lang="ru-RU" altLang="ja-JP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indent="254000" algn="just">
              <a:defRPr/>
            </a:pP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ru-RU" altLang="ja-JP" sz="2000" b="1" dirty="0">
                <a:solidFill>
                  <a:srgbClr val="FF0000"/>
                </a:solidFill>
              </a:rPr>
              <a:t>«Я - не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, ты - не </a:t>
            </a:r>
            <a:r>
              <a:rPr lang="ru-RU" altLang="ja-JP" sz="2000" b="1" dirty="0" err="1">
                <a:solidFill>
                  <a:srgbClr val="FF0000"/>
                </a:solidFill>
              </a:rPr>
              <a:t>о'кей</a:t>
            </a:r>
            <a:r>
              <a:rPr lang="ru-RU" altLang="ja-JP" sz="2000" b="1" dirty="0">
                <a:solidFill>
                  <a:srgbClr val="FF0000"/>
                </a:solidFill>
              </a:rPr>
              <a:t>.» </a:t>
            </a:r>
            <a:r>
              <a:rPr lang="ru-RU" altLang="ja-JP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Эта позиция безнадежности, отчаяния,  жизненного смысла.</a:t>
            </a:r>
          </a:p>
        </p:txBody>
      </p:sp>
      <p:pic>
        <p:nvPicPr>
          <p:cNvPr id="5" name="Рисунок 4" descr="Берн Эр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42889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71802" y="428604"/>
            <a:ext cx="57865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Эрик Берн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(1910 - 1970) - выдающийся американский психолог и психиатр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0034" y="285728"/>
            <a:ext cx="82958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ja-JP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ТОЛЕРАНТНОГО  ОБЩЕНИЯ</a:t>
            </a:r>
            <a:endParaRPr lang="ru-RU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2882" y="714356"/>
            <a:ext cx="8701118" cy="4139595"/>
          </a:xfrm>
          <a:prstGeom prst="rect">
            <a:avLst/>
          </a:prstGeom>
          <a:solidFill>
            <a:srgbClr val="FFFF99">
              <a:alpha val="0"/>
            </a:srgbClr>
          </a:solidFill>
          <a:ln w="349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54000" algn="ctr"/>
            <a:r>
              <a:rPr lang="ru-RU" altLang="ja-JP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                        </a:t>
            </a: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Уважай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собеседника</a:t>
            </a:r>
          </a:p>
          <a:p>
            <a:pPr indent="254000"/>
            <a:endParaRPr lang="ru-RU" altLang="ja-JP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Старайся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 то, о чем говорят другие</a:t>
            </a:r>
          </a:p>
          <a:p>
            <a:pPr indent="254000"/>
            <a:endParaRPr lang="ru-RU" altLang="ja-JP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Отстаивай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 мнение тактично</a:t>
            </a:r>
          </a:p>
          <a:p>
            <a:pPr indent="254000"/>
            <a:endParaRPr lang="ru-RU" altLang="ja-JP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Ищи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аргументы</a:t>
            </a:r>
          </a:p>
          <a:p>
            <a:pPr indent="254000"/>
            <a:endParaRPr lang="ru-RU" altLang="ja-JP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Будь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справедливым, </a:t>
            </a:r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готовым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признать правоту другого</a:t>
            </a:r>
          </a:p>
          <a:p>
            <a:pPr indent="254000"/>
            <a:endParaRPr lang="ru-RU" altLang="ja-JP" sz="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254000"/>
            <a:r>
              <a:rPr lang="ru-RU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Стремись </a:t>
            </a:r>
            <a:r>
              <a:rPr lang="ru-RU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учитывать интересы других</a:t>
            </a:r>
          </a:p>
        </p:txBody>
      </p:sp>
      <p:pic>
        <p:nvPicPr>
          <p:cNvPr id="6" name="Picture 3" descr="C:\Users\Master\Desktop\996c2f82a79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4700585"/>
            <a:ext cx="8147077" cy="21574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857356" y="428604"/>
            <a:ext cx="45720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Родина – Россия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00232" y="1785926"/>
            <a:ext cx="45005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живем дружно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14480" y="3286124"/>
            <a:ext cx="59293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терпимы друг к другу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282" y="428625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милосердные, добрые, справедливые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0" y="6000768"/>
            <a:ext cx="8858280" cy="714380"/>
          </a:xfrm>
          <a:prstGeom prst="rect">
            <a:avLst/>
          </a:prstGeom>
        </p:spPr>
        <p:txBody>
          <a:bodyPr vert="horz" lIns="45720" rIns="45720" rtlCol="0" anchor="t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–"/>
              <a:tabLst/>
              <a:defRPr/>
            </a:pPr>
            <a:r>
              <a:rPr kumimoji="1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Будьте щедрыми</a:t>
            </a:r>
            <a:r>
              <a:rPr kumimoji="1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  <a:r>
              <a:rPr kumimoji="1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не жадными, бескорыстными, великодушными, готовыми помочь.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5072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–"/>
              <a:defRPr/>
            </a:pPr>
            <a:r>
              <a:rPr kumimoji="1"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Поступайте с другими так же, как хотите, чтобы они поступали с вами.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71612"/>
            <a:ext cx="5000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–"/>
              <a:defRPr/>
            </a:pPr>
            <a:r>
              <a:rPr kumimoji="1" lang="ru-RU" sz="2000" b="1" dirty="0">
                <a:solidFill>
                  <a:srgbClr val="92D050"/>
                </a:solidFill>
                <a:latin typeface="Tahoma" pitchFamily="34" charset="0"/>
              </a:rPr>
              <a:t>Будьте добрыми</a:t>
            </a:r>
            <a:r>
              <a:rPr kumimoji="1" lang="ru-RU" sz="2000" dirty="0">
                <a:solidFill>
                  <a:srgbClr val="92D050"/>
                </a:solidFill>
                <a:latin typeface="Tahoma" pitchFamily="34" charset="0"/>
              </a:rPr>
              <a:t>: </a:t>
            </a:r>
            <a:r>
              <a:rPr kumimoji="1" lang="ru-RU" sz="2000" b="1" dirty="0">
                <a:solidFill>
                  <a:schemeClr val="bg1"/>
                </a:solidFill>
                <a:latin typeface="Tahoma" pitchFamily="34" charset="0"/>
              </a:rPr>
              <a:t>любящими, внимательными, терпеливыми, заботливыми, милосердными, умейте прощать.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5072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–"/>
              <a:defRPr/>
            </a:pPr>
            <a:r>
              <a:rPr kumimoji="1" lang="ru-RU" sz="2000" b="1" dirty="0">
                <a:solidFill>
                  <a:srgbClr val="FFFF00"/>
                </a:solidFill>
                <a:latin typeface="Tahoma" pitchFamily="34" charset="0"/>
              </a:rPr>
              <a:t>Будьте надёжными</a:t>
            </a:r>
            <a:r>
              <a:rPr kumimoji="1" lang="ru-RU" sz="2000" dirty="0">
                <a:solidFill>
                  <a:srgbClr val="FFFF00"/>
                </a:solidFill>
                <a:latin typeface="Tahoma" pitchFamily="34" charset="0"/>
              </a:rPr>
              <a:t>: </a:t>
            </a:r>
            <a:r>
              <a:rPr kumimoji="1" lang="ru-RU" sz="2000" b="1" dirty="0">
                <a:solidFill>
                  <a:schemeClr val="bg1"/>
                </a:solidFill>
                <a:latin typeface="Tahoma" pitchFamily="34" charset="0"/>
              </a:rPr>
              <a:t>честными, правдивыми, имейте чистое сердце, выполняйте свои обещания.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929198"/>
            <a:ext cx="5143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–"/>
              <a:defRPr/>
            </a:pPr>
            <a:r>
              <a:rPr kumimoji="1" lang="ru-RU" sz="2000" b="1" dirty="0">
                <a:solidFill>
                  <a:srgbClr val="66FF33"/>
                </a:solidFill>
                <a:latin typeface="Tahoma" pitchFamily="34" charset="0"/>
              </a:rPr>
              <a:t>Будьте заботливыми</a:t>
            </a:r>
            <a:r>
              <a:rPr kumimoji="1" lang="ru-RU" sz="2000" dirty="0">
                <a:solidFill>
                  <a:srgbClr val="66FF33"/>
                </a:solidFill>
                <a:latin typeface="Tahoma" pitchFamily="34" charset="0"/>
              </a:rPr>
              <a:t>: </a:t>
            </a:r>
            <a:r>
              <a:rPr kumimoji="1" lang="ru-RU" sz="2000" b="1" dirty="0">
                <a:solidFill>
                  <a:schemeClr val="bg1"/>
                </a:solidFill>
                <a:latin typeface="Tahoma" pitchFamily="34" charset="0"/>
              </a:rPr>
              <a:t>вежливыми, внимательными, любезными.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214290"/>
            <a:ext cx="2525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Пожелания: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толерантн\Дети\img_37744038_972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508500"/>
            <a:ext cx="269081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Картинка 54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89363"/>
            <a:ext cx="3006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58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213100"/>
            <a:ext cx="218598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Картинка 151 из 6400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5963" y="836613"/>
            <a:ext cx="30972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Картинка 15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052513"/>
            <a:ext cx="34496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Картинка 11 из 64000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76600" y="2276475"/>
            <a:ext cx="30797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0"/>
            <a:ext cx="8715436" cy="17287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Любите</a:t>
            </a:r>
            <a:r>
              <a:rPr kumimoji="0" lang="ru-RU" sz="5600" b="1" i="0" u="none" strike="noStrike" kern="1200" cap="none" spc="0" normalizeH="0" noProof="0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человека просто за то…</a:t>
            </a: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00113" y="5876925"/>
            <a:ext cx="6400800" cy="175260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что он человек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0010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Счастья Вам всем, мира, радости и терпения!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4286256"/>
            <a:ext cx="7000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285860"/>
            <a:ext cx="4598866" cy="91439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</a:t>
            </a:r>
            <a:r>
              <a:rPr lang="ru-RU" sz="6000" dirty="0" smtClean="0"/>
              <a:t> час</a:t>
            </a:r>
            <a:br>
              <a:rPr lang="ru-RU" sz="6000" dirty="0" smtClean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2428868"/>
            <a:ext cx="5340350" cy="40608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643050"/>
            <a:ext cx="7982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«ТОЛЕРАНТНОСТЬ – ПУТЬ К МИРУ»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oorl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3" y="333375"/>
            <a:ext cx="6264275" cy="6264275"/>
          </a:xfrm>
          <a:prstGeom prst="rect">
            <a:avLst/>
          </a:prstGeo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2755900"/>
            <a:ext cx="719931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ter\Desktop\МАМА\Портреты\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438150"/>
            <a:ext cx="9067800" cy="5629275"/>
          </a:xfrm>
          <a:prstGeom prst="rect">
            <a:avLst/>
          </a:prstGeom>
          <a:noFill/>
        </p:spPr>
      </p:pic>
      <p:pic>
        <p:nvPicPr>
          <p:cNvPr id="5" name="Picture 2" descr="C:\Users\Master\Desktop\МАМА\Портреты\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571480"/>
            <a:ext cx="9067800" cy="5629275"/>
          </a:xfrm>
          <a:prstGeom prst="rect">
            <a:avLst/>
          </a:prstGeom>
          <a:noFill/>
        </p:spPr>
      </p:pic>
      <p:pic>
        <p:nvPicPr>
          <p:cNvPr id="6" name="Picture 3" descr="C:\Users\Master\Desktop\МАМА\Портреты\казахский народ.поволжь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14890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4" descr="C:\Users\Master\Desktop\МАМА\Портреты\украинская свадь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368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5" descr="C:\Users\Master\Desktop\МАМА\Портреты\таджик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572008"/>
            <a:ext cx="2008188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7" descr="C:\Users\Master\Desktop\МАМА\Портреты\кыргызская свадьб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857496"/>
            <a:ext cx="15748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714356"/>
            <a:ext cx="81435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166 национальностей и народностей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5143536" cy="6229371"/>
          </a:xfrm>
          <a:prstGeom prst="rect">
            <a:avLst/>
          </a:prstGeo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572132" y="1214422"/>
            <a:ext cx="31432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Иванович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БАГРАТИОН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43506" y="3714752"/>
            <a:ext cx="350049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генерал с грузинскими корнями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 Отечественной войны 1812г.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st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8641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15008" y="1500174"/>
            <a:ext cx="22311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Абрам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Петрович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ГАННИБАЛ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643570" y="3500438"/>
            <a:ext cx="464347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прадед Пушкина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материнской линии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эфиоп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ster\Desktop\800x600_Y7WRzh2B05Sh611bnn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863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1285860"/>
            <a:ext cx="184537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Иванович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214942" y="3286124"/>
            <a:ext cx="464347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лексикограф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 «Толкового словаря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живого великорусского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обрусевших датчан.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ster\Desktop\Tci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500594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54345" y="1428736"/>
            <a:ext cx="3206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Константин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Эдуардович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ЦИОЛКОВСКИЙ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929190" y="3500438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русский ученый – самоучка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основоположник современной космонавтики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 поляков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830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Классный час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</dc:title>
  <dc:creator>Алёна</dc:creator>
  <cp:lastModifiedBy>Алёна</cp:lastModifiedBy>
  <cp:revision>44</cp:revision>
  <dcterms:created xsi:type="dcterms:W3CDTF">2012-11-11T11:22:06Z</dcterms:created>
  <dcterms:modified xsi:type="dcterms:W3CDTF">2012-11-12T12:55:29Z</dcterms:modified>
</cp:coreProperties>
</file>