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66" r:id="rId3"/>
    <p:sldId id="267" r:id="rId4"/>
    <p:sldId id="257" r:id="rId5"/>
    <p:sldId id="259" r:id="rId6"/>
    <p:sldId id="275" r:id="rId7"/>
    <p:sldId id="272" r:id="rId8"/>
    <p:sldId id="273" r:id="rId9"/>
    <p:sldId id="274" r:id="rId10"/>
    <p:sldId id="260" r:id="rId11"/>
    <p:sldId id="269" r:id="rId12"/>
    <p:sldId id="270" r:id="rId13"/>
    <p:sldId id="261" r:id="rId14"/>
    <p:sldId id="262" r:id="rId15"/>
    <p:sldId id="264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32E3A3-92DB-4A9D-9C49-21AB7944B89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5E05EC-614B-495C-8626-72D7AC3E0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2/69/869/69869979_1296209543_1_videnieiz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4809/random-499.1d8/0_4efcb_f1f69d0c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5804/random-499.1d8/0_4efd5_c826e7a6_X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attach/c/2/69/739/69739864_1295962240_6_na_paromeiz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labirint.ru/images/comments_pic/1019/013laba081127374487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0932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Урок-презентацию по повести Н.С.Лескова «Очарованный странник» подготовила учитель русского языка и литературы</a:t>
            </a:r>
            <a:br>
              <a:rPr lang="ru-RU" sz="4400" i="1" dirty="0" smtClean="0"/>
            </a:br>
            <a:r>
              <a:rPr lang="ru-RU" sz="4400" i="1" dirty="0" smtClean="0"/>
              <a:t>ГБОУ НПОПУ№58 КК</a:t>
            </a:r>
            <a:br>
              <a:rPr lang="ru-RU" sz="4400" i="1" dirty="0" smtClean="0"/>
            </a:br>
            <a:r>
              <a:rPr lang="ru-RU" sz="4400" i="1" dirty="0" smtClean="0"/>
              <a:t>Порошина Н.М. </a:t>
            </a:r>
            <a:endParaRPr lang="ru-RU" sz="44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Околдованность</a:t>
            </a:r>
            <a:r>
              <a:rPr lang="ru-RU" dirty="0" smtClean="0">
                <a:solidFill>
                  <a:srgbClr val="C00000"/>
                </a:solidFill>
              </a:rPr>
              <a:t>», </a:t>
            </a:r>
            <a:r>
              <a:rPr lang="ru-RU" dirty="0" smtClean="0"/>
              <a:t>власть рокового начала делает главного героя - Ивана </a:t>
            </a:r>
            <a:r>
              <a:rPr lang="ru-RU" dirty="0" err="1" smtClean="0"/>
              <a:t>Флягина</a:t>
            </a:r>
            <a:r>
              <a:rPr lang="ru-RU" dirty="0" smtClean="0"/>
              <a:t> «очарованным странником». </a:t>
            </a:r>
            <a:br>
              <a:rPr lang="ru-RU" dirty="0" smtClean="0"/>
            </a:br>
            <a:r>
              <a:rPr lang="ru-RU" dirty="0" smtClean="0"/>
              <a:t>Он, как фольклорный богатырь русский, «всю жизнь свою погибал, и никак не мог погибнуть».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3093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«А вот, -говорит,- тебе                                                     </a:t>
            </a:r>
            <a:r>
              <a:rPr lang="ru-RU" dirty="0" err="1" smtClean="0"/>
              <a:t>тебе</a:t>
            </a:r>
            <a:r>
              <a:rPr lang="ru-RU" dirty="0" smtClean="0"/>
              <a:t>  знамение, что                                                      </a:t>
            </a:r>
            <a:r>
              <a:rPr lang="ru-RU" dirty="0" err="1" smtClean="0"/>
              <a:t>что</a:t>
            </a:r>
            <a:r>
              <a:rPr lang="ru-RU" dirty="0" smtClean="0"/>
              <a:t> будешь ты много                                                  </a:t>
            </a:r>
            <a:r>
              <a:rPr lang="ru-RU" dirty="0" err="1" smtClean="0"/>
              <a:t>много</a:t>
            </a:r>
            <a:r>
              <a:rPr lang="ru-RU" dirty="0" smtClean="0"/>
              <a:t>  раз </a:t>
            </a:r>
            <a:r>
              <a:rPr lang="ru-RU" dirty="0" err="1" smtClean="0"/>
              <a:t>поги</a:t>
            </a:r>
            <a:r>
              <a:rPr lang="ru-RU" dirty="0" smtClean="0"/>
              <a:t>-                                                                             о                                                          бать и ни разу не </a:t>
            </a:r>
            <a:r>
              <a:rPr lang="ru-RU" dirty="0" err="1" smtClean="0"/>
              <a:t>п</a:t>
            </a:r>
            <a:r>
              <a:rPr lang="ru-RU" dirty="0" smtClean="0"/>
              <a:t>                                                          погибнешь, пока </a:t>
            </a:r>
            <a:r>
              <a:rPr lang="ru-RU" dirty="0" err="1" smtClean="0"/>
              <a:t>п</a:t>
            </a:r>
            <a:r>
              <a:rPr lang="ru-RU" dirty="0" smtClean="0"/>
              <a:t>                                                          придет твоя нас-то                                                        </a:t>
            </a:r>
            <a:r>
              <a:rPr lang="ru-RU" dirty="0" err="1" smtClean="0"/>
              <a:t>тоящая</a:t>
            </a:r>
            <a:r>
              <a:rPr lang="ru-RU" dirty="0" smtClean="0"/>
              <a:t> погибель, и ты                                                     и ты тогда </a:t>
            </a:r>
            <a:r>
              <a:rPr lang="ru-RU" dirty="0" err="1" smtClean="0"/>
              <a:t>вспомн</a:t>
            </a:r>
            <a:r>
              <a:rPr lang="ru-RU" dirty="0" smtClean="0"/>
              <a:t>                                                вспомнишь мате-                                                   материно                                                                    </a:t>
            </a:r>
          </a:p>
          <a:p>
            <a:r>
              <a:rPr lang="ru-RU" dirty="0" err="1" smtClean="0"/>
              <a:t>нишь</a:t>
            </a:r>
            <a:r>
              <a:rPr lang="ru-RU" dirty="0" smtClean="0"/>
              <a:t> материно обе                           обещание за тебя                       обещание за тебя и                            </a:t>
            </a:r>
            <a:r>
              <a:rPr lang="ru-RU" dirty="0" err="1" smtClean="0"/>
              <a:t>и</a:t>
            </a:r>
            <a:r>
              <a:rPr lang="ru-RU" dirty="0" smtClean="0"/>
              <a:t> пойдешь в                           и пойдешь в чернец                           чернецы!...»                 чернецы.                                     </a:t>
            </a:r>
            <a:endParaRPr lang="ru-RU" dirty="0"/>
          </a:p>
        </p:txBody>
      </p:sp>
      <p:pic>
        <p:nvPicPr>
          <p:cNvPr id="4" name="i-main-pic" descr="Картинка 9 из 5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45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9767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«…первое свое </a:t>
            </a:r>
          </a:p>
          <a:p>
            <a:r>
              <a:rPr lang="ru-RU" dirty="0" smtClean="0"/>
              <a:t>                                                      призвание опроверг,</a:t>
            </a:r>
          </a:p>
          <a:p>
            <a:r>
              <a:rPr lang="ru-RU" dirty="0" smtClean="0"/>
              <a:t>                                                      и оттого пошел от </a:t>
            </a:r>
          </a:p>
          <a:p>
            <a:r>
              <a:rPr lang="ru-RU" dirty="0" smtClean="0"/>
              <a:t>                                                      одной </a:t>
            </a:r>
            <a:r>
              <a:rPr lang="ru-RU" dirty="0" err="1" smtClean="0"/>
              <a:t>стражбы</a:t>
            </a:r>
            <a:r>
              <a:rPr lang="ru-RU" dirty="0" smtClean="0"/>
              <a:t> к другой                                          </a:t>
            </a:r>
            <a:r>
              <a:rPr lang="ru-RU" dirty="0" err="1" smtClean="0"/>
              <a:t>другой</a:t>
            </a:r>
            <a:r>
              <a:rPr lang="ru-RU" dirty="0" smtClean="0"/>
              <a:t>, все более и </a:t>
            </a:r>
          </a:p>
          <a:p>
            <a:r>
              <a:rPr lang="ru-RU" dirty="0" smtClean="0"/>
              <a:t>                                                      более претерпевая,</a:t>
            </a:r>
          </a:p>
          <a:p>
            <a:r>
              <a:rPr lang="ru-RU" dirty="0" smtClean="0"/>
              <a:t>                                                      но нигде не погиб, пока                                              </a:t>
            </a:r>
            <a:r>
              <a:rPr lang="ru-RU" dirty="0" err="1" smtClean="0"/>
              <a:t>пока</a:t>
            </a:r>
            <a:r>
              <a:rPr lang="ru-RU" dirty="0" smtClean="0"/>
              <a:t>  все мне </a:t>
            </a:r>
            <a:r>
              <a:rPr lang="ru-RU" dirty="0" err="1" smtClean="0"/>
              <a:t>мона</a:t>
            </a:r>
            <a:r>
              <a:rPr lang="ru-RU" dirty="0" smtClean="0"/>
              <a:t>-</a:t>
            </a:r>
          </a:p>
          <a:p>
            <a:r>
              <a:rPr lang="ru-RU" dirty="0" smtClean="0"/>
              <a:t>                                                  м </a:t>
            </a:r>
            <a:r>
              <a:rPr lang="ru-RU" dirty="0" err="1" smtClean="0"/>
              <a:t>хом</a:t>
            </a:r>
            <a:r>
              <a:rPr lang="ru-RU" dirty="0" smtClean="0"/>
              <a:t> предреченное…</a:t>
            </a:r>
          </a:p>
          <a:p>
            <a:r>
              <a:rPr lang="ru-RU" dirty="0" smtClean="0"/>
              <a:t>                                                      оправдалось за мое</a:t>
            </a:r>
          </a:p>
          <a:p>
            <a:r>
              <a:rPr lang="ru-RU" dirty="0" smtClean="0"/>
              <a:t>                                                      недоверие»</a:t>
            </a:r>
            <a:endParaRPr lang="ru-RU" dirty="0"/>
          </a:p>
        </p:txBody>
      </p:sp>
      <p:pic>
        <p:nvPicPr>
          <p:cNvPr id="4" name="Рисунок 3" descr="http://img1.liveinternet.ru/images/attach/c/2/69/739/69739856_1295961215_2_s_konya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2"/>
            <a:ext cx="5796136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0"/>
            <a:ext cx="3466728" cy="630936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Судьба идет по стопам героя: новая встреча или событие, трагическая развязка, опять странствие, и все повторяется, но только  каждое следующее испытание страшнее предыдущего.</a:t>
            </a:r>
            <a:endParaRPr lang="ru-RU" dirty="0"/>
          </a:p>
        </p:txBody>
      </p:sp>
      <p:pic>
        <p:nvPicPr>
          <p:cNvPr id="4" name="i-main-pic" descr="Картинка 16 из 5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0"/>
            <a:ext cx="4067944" cy="63093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Иван Флягин </a:t>
            </a:r>
            <a:r>
              <a:rPr lang="ru-RU" dirty="0" err="1" smtClean="0"/>
              <a:t>повест-вует</a:t>
            </a:r>
            <a:r>
              <a:rPr lang="ru-RU" dirty="0" smtClean="0"/>
              <a:t> о своих </a:t>
            </a:r>
            <a:r>
              <a:rPr lang="ru-RU" dirty="0" err="1" smtClean="0"/>
              <a:t>приклю-чениях</a:t>
            </a:r>
            <a:r>
              <a:rPr lang="ru-RU" dirty="0" smtClean="0"/>
              <a:t> добродушно и бесстрастно, порой с нотой сожаления. Слушатели </a:t>
            </a:r>
            <a:r>
              <a:rPr lang="ru-RU" dirty="0" err="1" smtClean="0"/>
              <a:t>воспри-нимали</a:t>
            </a:r>
            <a:r>
              <a:rPr lang="ru-RU" dirty="0" smtClean="0"/>
              <a:t> его </a:t>
            </a:r>
            <a:r>
              <a:rPr lang="ru-RU" dirty="0" err="1" smtClean="0"/>
              <a:t>приклю-чения</a:t>
            </a:r>
            <a:r>
              <a:rPr lang="ru-RU" dirty="0" smtClean="0"/>
              <a:t> как сказку, и только история Груши  меняет их мнение: они «…впервые заподозрили справедливость рассказа и хранили довольно долгое молчание».      </a:t>
            </a:r>
            <a:endParaRPr lang="ru-RU" dirty="0"/>
          </a:p>
        </p:txBody>
      </p:sp>
      <p:pic>
        <p:nvPicPr>
          <p:cNvPr id="4" name="i-main-pic" descr="Картинка 154 из 93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92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0"/>
            <a:ext cx="421196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Иван </a:t>
            </a:r>
            <a:r>
              <a:rPr lang="ru-RU" dirty="0" err="1" smtClean="0"/>
              <a:t>Северьянович</a:t>
            </a:r>
            <a:r>
              <a:rPr lang="ru-RU" dirty="0" smtClean="0"/>
              <a:t> верит в свое </a:t>
            </a:r>
            <a:r>
              <a:rPr lang="ru-RU" dirty="0" err="1" smtClean="0"/>
              <a:t>дальней-шее</a:t>
            </a:r>
            <a:r>
              <a:rPr lang="ru-RU" dirty="0" smtClean="0"/>
              <a:t> предназначение, вот слова, </a:t>
            </a:r>
            <a:r>
              <a:rPr lang="ru-RU" dirty="0" err="1" smtClean="0"/>
              <a:t>заверша-ющие</a:t>
            </a:r>
            <a:r>
              <a:rPr lang="ru-RU" dirty="0" smtClean="0"/>
              <a:t> его исповедь: «…мне за народ очень помереть хочется». Перед смертью он «на </a:t>
            </a:r>
            <a:r>
              <a:rPr lang="ru-RU" dirty="0" err="1" smtClean="0"/>
              <a:t>богомоление</a:t>
            </a:r>
            <a:r>
              <a:rPr lang="ru-RU" dirty="0" smtClean="0"/>
              <a:t> в Соловки к Зосиме и </a:t>
            </a:r>
            <a:r>
              <a:rPr lang="ru-RU" dirty="0" err="1" smtClean="0"/>
              <a:t>Савватию</a:t>
            </a:r>
            <a:r>
              <a:rPr lang="ru-RU" dirty="0" smtClean="0"/>
              <a:t> благословился…», поэтому и путешествует.</a:t>
            </a:r>
            <a:endParaRPr lang="ru-RU" dirty="0"/>
          </a:p>
        </p:txBody>
      </p:sp>
      <p:sp>
        <p:nvSpPr>
          <p:cNvPr id="1026" name="AutoShape 2" descr="Картинка 3 из 38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а 3 из 38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а 3 из 3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95536"/>
            <a:ext cx="5148064" cy="8686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« Очарованный странник » был любимым героем Лескова. В этом образе писателю удалось передать всю силу и красоту русского народного характера. По словам Горького, Лесков был вооружён « не книжным, а подлинным знанием народной жизни. Он прекрасно чувствовал то неуловимое, что называется «душою народа». Поэтому таким ярким, светлым и значительным вышел у него Иван </a:t>
            </a:r>
            <a:r>
              <a:rPr lang="ru-RU" sz="3600" dirty="0" err="1" smtClean="0"/>
              <a:t>Северьяныч</a:t>
            </a:r>
            <a:r>
              <a:rPr lang="ru-RU" sz="3600" dirty="0" smtClean="0"/>
              <a:t> – русский богатырь.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Тема : «</a:t>
            </a:r>
            <a:r>
              <a:rPr lang="ru-RU" b="1" dirty="0" smtClean="0"/>
              <a:t>Иван Флягин – образ « русского еретика — умного, начитанного и свободомысленного </a:t>
            </a:r>
            <a:r>
              <a:rPr lang="ru-RU" b="1" i="1" dirty="0" smtClean="0"/>
              <a:t>духовного</a:t>
            </a:r>
            <a:r>
              <a:rPr lang="ru-RU" b="1" dirty="0" smtClean="0"/>
              <a:t> </a:t>
            </a:r>
            <a:r>
              <a:rPr lang="ru-RU" b="1" i="1" dirty="0" smtClean="0"/>
              <a:t>христианина</a:t>
            </a:r>
            <a:r>
              <a:rPr lang="ru-RU" b="1" dirty="0" smtClean="0"/>
              <a:t>, прошедшего все колебания ради искания истины Христовой и нашедшего её только в одной душе своей».</a:t>
            </a:r>
          </a:p>
          <a:p>
            <a:pPr>
              <a:buNone/>
            </a:pPr>
            <a:r>
              <a:rPr lang="ru-RU" b="1" dirty="0" smtClean="0"/>
              <a:t>Цель темы: Текстуально изучить повесть Н.С.Лескова «Очарованный странник.» Рассмотреть это произведение как восходящее к традициям</a:t>
            </a:r>
            <a:r>
              <a:rPr lang="ru-RU" dirty="0" smtClean="0"/>
              <a:t> просветительского «романа -воспитания», а весь жизненный путь Ивана </a:t>
            </a:r>
            <a:r>
              <a:rPr lang="ru-RU" dirty="0" err="1" smtClean="0"/>
              <a:t>Флягина</a:t>
            </a:r>
            <a:r>
              <a:rPr lang="ru-RU" dirty="0" smtClean="0"/>
              <a:t> как историю воспитания его души, как процесс трудного нравственного роста, преодоления эгоизма бессознательного существования и обретения чувства ответственности за судьбу других людей и всей России.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sz="3100" dirty="0" smtClean="0"/>
              <a:t>Планируемый результат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Предметные умения  :                    </a:t>
            </a:r>
          </a:p>
          <a:p>
            <a:pPr>
              <a:buNone/>
            </a:pPr>
            <a:r>
              <a:rPr lang="ru-RU" b="1" i="1" dirty="0" smtClean="0"/>
              <a:t>      обучить учащихся необходимым навыкам использования средств ИКТ при изучении литературы; раскрыть смысл названия повести; выявить особенности изображения русского национального характера; расширить словарный запас; познакомить с работами художников-иллюстраторов.</a:t>
            </a:r>
          </a:p>
          <a:p>
            <a:pPr>
              <a:buNone/>
            </a:pPr>
            <a:r>
              <a:rPr lang="ru-RU" b="1" i="1" u="sng" dirty="0" smtClean="0"/>
              <a:t>УУД</a:t>
            </a:r>
          </a:p>
          <a:p>
            <a:pPr>
              <a:buNone/>
            </a:pPr>
            <a:r>
              <a:rPr lang="ru-RU" b="1" i="1" dirty="0" smtClean="0"/>
              <a:t>Личностные: умение анализировать художественное произведение.</a:t>
            </a:r>
          </a:p>
          <a:p>
            <a:pPr>
              <a:buNone/>
            </a:pPr>
            <a:r>
              <a:rPr lang="ru-RU" b="1" i="1" dirty="0" smtClean="0"/>
              <a:t>Регулятивные: умение регулировать деятельность в соответствии с поставленной проблемой.</a:t>
            </a:r>
            <a:endParaRPr lang="ru-RU" b="1" i="1" u="sng" dirty="0" smtClean="0"/>
          </a:p>
          <a:p>
            <a:pPr>
              <a:buNone/>
            </a:pPr>
            <a:r>
              <a:rPr lang="ru-RU" b="1" i="1" dirty="0" smtClean="0"/>
              <a:t>Познавательные: систематизация знаний литературоведческих понятий и терминов (жанр, система образов и др.).</a:t>
            </a:r>
          </a:p>
          <a:p>
            <a:pPr>
              <a:buNone/>
            </a:pPr>
            <a:r>
              <a:rPr lang="ru-RU" b="1" i="1" dirty="0" smtClean="0"/>
              <a:t>Коммуникативные: формировать у учащихся нравственные качества личности, взгляды и убеждения.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1026" name="Picture 2" descr="Картинка 11 из 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пути, странничества — одна из центральных в мировой литературе. Занимает она ключевое место и в творчестве Лескова: «…меня подёргивает написать русского еретика — умного, начитанного и свободомысленного </a:t>
            </a:r>
            <a:r>
              <a:rPr lang="ru-RU" i="1" dirty="0" smtClean="0"/>
              <a:t>духовного</a:t>
            </a:r>
            <a:r>
              <a:rPr lang="ru-RU" dirty="0" smtClean="0"/>
              <a:t> </a:t>
            </a:r>
            <a:r>
              <a:rPr lang="ru-RU" i="1" dirty="0" smtClean="0"/>
              <a:t>христианина</a:t>
            </a:r>
            <a:r>
              <a:rPr lang="ru-RU" dirty="0" smtClean="0"/>
              <a:t>, прошедшего все колебания ради искания истины Христовой и нашедшего её только в одной душе своей».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2800" dirty="0" smtClean="0"/>
              <a:t> Словарная работа</a:t>
            </a:r>
          </a:p>
          <a:p>
            <a:pPr marL="609600" indent="-609600" algn="ctr"/>
            <a:r>
              <a:rPr lang="ru-RU" sz="2800" dirty="0" smtClean="0"/>
              <a:t>Очаровать (в словаре Даля): </a:t>
            </a:r>
          </a:p>
          <a:p>
            <a:pPr marL="609600" indent="-609600" algn="ctr"/>
            <a:r>
              <a:rPr lang="ru-RU" sz="2800" dirty="0" smtClean="0"/>
              <a:t>    1. Околдовать, обворожить, отвести глаза, заговорить,  чарами овладеть  кем-либо.</a:t>
            </a:r>
          </a:p>
          <a:p>
            <a:pPr marL="609600" indent="-609600" algn="ctr"/>
            <a:r>
              <a:rPr lang="ru-RU" sz="2800" dirty="0" smtClean="0"/>
              <a:t>     2.Прельщать или пленять, влюблять кого –либо в себя. Странник (там же):</a:t>
            </a:r>
          </a:p>
          <a:p>
            <a:pPr marL="609600" indent="-609600" algn="ctr"/>
            <a:r>
              <a:rPr lang="ru-RU" sz="2800" dirty="0" smtClean="0"/>
              <a:t> 1.Захожий человек, с чужбины, прохожий; человек, ищущий временного приюта . </a:t>
            </a:r>
          </a:p>
          <a:p>
            <a:pPr marL="609600" indent="-609600"/>
            <a:r>
              <a:rPr lang="ru-RU" sz="2800" dirty="0" smtClean="0"/>
              <a:t>       2.Человек, странствующий пешком на богомолье.</a:t>
            </a:r>
          </a:p>
          <a:p>
            <a:pPr marL="609600" indent="-609600"/>
            <a:r>
              <a:rPr lang="ru-RU" sz="2800" dirty="0" smtClean="0"/>
              <a:t>       3.Бродячие проповедники, не имеющие своего дома, а пребывающие в поисках царства Божия.</a:t>
            </a:r>
          </a:p>
          <a:p>
            <a:pPr marL="609600" indent="-609600"/>
            <a:r>
              <a:rPr lang="ru-RU" sz="2800" dirty="0" smtClean="0"/>
              <a:t>                                  Праведник( там же):</a:t>
            </a:r>
          </a:p>
          <a:p>
            <a:pPr marL="609600" indent="-609600"/>
            <a:r>
              <a:rPr lang="ru-RU" sz="2800" dirty="0" smtClean="0"/>
              <a:t>       Праведно живущий, во всем по закону Божьему поступающий, безгреховный.</a:t>
            </a:r>
          </a:p>
          <a:p>
            <a:pPr marL="609600" indent="-609600"/>
            <a:r>
              <a:rPr lang="ru-RU" sz="2800" dirty="0" smtClean="0"/>
              <a:t>                                 </a:t>
            </a:r>
          </a:p>
          <a:p>
            <a:pPr marL="609600" indent="-609600"/>
            <a:r>
              <a:rPr lang="ru-RU" sz="2800" dirty="0" smtClean="0"/>
              <a:t>       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Реконстру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/>
          <a:lstStyle/>
          <a:p>
            <a:r>
              <a:rPr lang="ru-RU" dirty="0" smtClean="0"/>
              <a:t>  Реконструкция портрета св.Ильи Муромца</a:t>
            </a:r>
            <a:endParaRPr lang="ru-RU" dirty="0"/>
          </a:p>
        </p:txBody>
      </p:sp>
      <p:pic>
        <p:nvPicPr>
          <p:cNvPr id="1026" name="Picture 2" descr="http://www.vantit.ru/content/book/cossacks-voronezh/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408712" cy="60212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центре внимания писателя человек необыкновенного характера и необыкновенной судьбы, «в полном смысле слова богатырь и притом типический, простодушный, добрый богатырь, напоминающий дедушку Илью Муромца». Путём сопоставления с фольклорным героем с самого начала задаётся масштаб личности Ивана </a:t>
            </a:r>
            <a:r>
              <a:rPr lang="ru-RU" sz="3600" dirty="0" err="1" smtClean="0"/>
              <a:t>Флягина</a:t>
            </a:r>
            <a:r>
              <a:rPr lang="ru-RU" sz="3600" dirty="0" smtClean="0"/>
              <a:t>, одним из определений которого становится </a:t>
            </a:r>
            <a:r>
              <a:rPr lang="ru-RU" sz="3600" dirty="0" smtClean="0">
                <a:solidFill>
                  <a:srgbClr val="C00000"/>
                </a:solidFill>
              </a:rPr>
              <a:t>«богатырь-черноризец». </a:t>
            </a:r>
            <a:r>
              <a:rPr lang="ru-RU" sz="3600" dirty="0" smtClean="0"/>
              <a:t>Предназначение былинного богатыря – патриотический и христианский подвиг.  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Это характер парадоксальный, импульсивный, непредсказуемый. Поведением </a:t>
            </a:r>
            <a:r>
              <a:rPr lang="ru-RU" sz="3200" dirty="0" err="1" smtClean="0"/>
              <a:t>Флягина</a:t>
            </a:r>
            <a:r>
              <a:rPr lang="ru-RU" sz="3200" dirty="0" smtClean="0"/>
              <a:t> </a:t>
            </a:r>
            <a:r>
              <a:rPr lang="ru-RU" sz="3200" dirty="0" err="1" smtClean="0"/>
              <a:t>руково</a:t>
            </a:r>
            <a:r>
              <a:rPr lang="ru-RU" sz="3200" dirty="0" smtClean="0"/>
              <a:t>-</a:t>
            </a:r>
            <a:br>
              <a:rPr lang="ru-RU" sz="3200" dirty="0" smtClean="0"/>
            </a:br>
            <a:r>
              <a:rPr lang="ru-RU" sz="3200" dirty="0" err="1" smtClean="0"/>
              <a:t>дит</a:t>
            </a:r>
            <a:r>
              <a:rPr lang="ru-RU" sz="3200" dirty="0" smtClean="0"/>
              <a:t> не рассудок, а эмоциональные порывы. Он совершает неожиданные даже для себя самого поступки: давая выход бурлящим в нём силам, он случайно, из озорства, убивает ударом кнута задремавшего на возу старого монаха и, демонстрируя полную неразвитость </a:t>
            </a:r>
            <a:r>
              <a:rPr lang="ru-RU" sz="3200" dirty="0" err="1" smtClean="0"/>
              <a:t>нравствен-ного</a:t>
            </a:r>
            <a:r>
              <a:rPr lang="ru-RU" sz="3200" dirty="0" smtClean="0"/>
              <a:t> чувства, нисколько в этом не раскаивается.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Околдованность</a:t>
            </a:r>
            <a:r>
              <a:rPr lang="ru-RU" sz="3200" dirty="0" smtClean="0">
                <a:solidFill>
                  <a:srgbClr val="C00000"/>
                </a:solidFill>
              </a:rPr>
              <a:t>» </a:t>
            </a:r>
            <a:r>
              <a:rPr lang="ru-RU" sz="3200" dirty="0" smtClean="0"/>
              <a:t>составляет вторую сторону героя, которая соотносится с его национальным характером.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Урок-презентацию по повести Н.С.Лескова</Template>
  <TotalTime>647</TotalTime>
  <Words>742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Урок-презентацию по повести Н.С.Лескова «Очарованный странник» подготовила учитель русского языка и литературы ГБОУ НПОПУ№58 КК Порошина Н.М. </vt:lpstr>
      <vt:lpstr>Презентация PowerPoint</vt:lpstr>
      <vt:lpstr>Презентация PowerPoint</vt:lpstr>
      <vt:lpstr>Презентация PowerPoint</vt:lpstr>
      <vt:lpstr>Тема пути, странничества — одна из центральных в мировой литературе. Занимает она ключевое место и в творчестве Лескова: «…меня подёргивает написать русского еретика — умного, начитанного и свободомысленного духовного христианина, прошедшего все колебания ради искания истины Христовой и нашедшего её только в одной душе своей». </vt:lpstr>
      <vt:lpstr>Презентация PowerPoint</vt:lpstr>
      <vt:lpstr>Реконстру</vt:lpstr>
      <vt:lpstr>Презентация PowerPoint</vt:lpstr>
      <vt:lpstr>Презентация PowerPoint</vt:lpstr>
      <vt:lpstr>«Околдованность», власть рокового начала делает главного героя - Ивана Флягина «очарованным странником».  Он, как фольклорный богатырь русский, «всю жизнь свою погибал, и никак не мог погибнуть».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Урок-презентацию по повести Н.С.Лескова «Очарованный странник» подготовила Белова Г.И.</dc:title>
  <dc:creator>Галя</dc:creator>
  <cp:lastModifiedBy>ХХХХ</cp:lastModifiedBy>
  <cp:revision>75</cp:revision>
  <dcterms:created xsi:type="dcterms:W3CDTF">2012-04-11T16:13:27Z</dcterms:created>
  <dcterms:modified xsi:type="dcterms:W3CDTF">2014-06-02T08:39:11Z</dcterms:modified>
</cp:coreProperties>
</file>