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7" r:id="rId4"/>
    <p:sldId id="260" r:id="rId5"/>
    <p:sldId id="262" r:id="rId6"/>
    <p:sldId id="268" r:id="rId7"/>
    <p:sldId id="259" r:id="rId8"/>
    <p:sldId id="264" r:id="rId9"/>
    <p:sldId id="267" r:id="rId10"/>
    <p:sldId id="269" r:id="rId11"/>
    <p:sldId id="271" r:id="rId12"/>
    <p:sldId id="275" r:id="rId13"/>
    <p:sldId id="277" r:id="rId14"/>
    <p:sldId id="274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A48BA-0BF8-4153-B4E1-04BD6871319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3B75F-1C92-4D90-A248-AA574FEA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3B75F-1C92-4D90-A248-AA574FEA6A2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D374DC-3F7F-420A-9419-31DB4E8962B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38419B-DF3F-41A4-81E4-24607485C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357849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Философская лирика Ф.И. Тютчева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57166"/>
            <a:ext cx="5500694" cy="300039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Нет веры к вымыслам чудесным,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Рассудок всё опустошил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И, покорив законам тесным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 воздух, и моря, и сушу,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Как пленников, -- их обнажил.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6500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/>
              <a:t>ФОНТ</a:t>
            </a:r>
            <a:r>
              <a:rPr lang="ru-RU" b="1" cap="all" dirty="0"/>
              <a:t>АН</a:t>
            </a:r>
            <a:endParaRPr lang="ru-RU" b="1" dirty="0"/>
          </a:p>
          <a:p>
            <a:pPr algn="ctr"/>
            <a:r>
              <a:rPr lang="ru-RU" sz="2400" dirty="0"/>
              <a:t>Смотри, как облаком </a:t>
            </a:r>
            <a:r>
              <a:rPr lang="ru-RU" sz="2400" dirty="0" smtClean="0"/>
              <a:t>живым</a:t>
            </a:r>
          </a:p>
          <a:p>
            <a:pPr algn="ctr"/>
            <a:r>
              <a:rPr lang="ru-RU" sz="2400" dirty="0" smtClean="0"/>
              <a:t>Фонтан </a:t>
            </a:r>
            <a:r>
              <a:rPr lang="ru-RU" sz="2400" dirty="0"/>
              <a:t>сияющий клубится</a:t>
            </a:r>
            <a:r>
              <a:rPr lang="ru-RU" sz="2400" dirty="0" smtClean="0"/>
              <a:t>;</a:t>
            </a:r>
          </a:p>
          <a:p>
            <a:pPr algn="ctr"/>
            <a:r>
              <a:rPr lang="ru-RU" sz="2400" dirty="0" smtClean="0"/>
              <a:t>Как </a:t>
            </a:r>
            <a:r>
              <a:rPr lang="ru-RU" sz="2400" dirty="0"/>
              <a:t>пламенеет, как </a:t>
            </a:r>
            <a:r>
              <a:rPr lang="ru-RU" sz="2400" dirty="0" smtClean="0"/>
              <a:t>дробится</a:t>
            </a:r>
          </a:p>
          <a:p>
            <a:pPr algn="ctr"/>
            <a:r>
              <a:rPr lang="ru-RU" sz="2400" dirty="0" smtClean="0"/>
              <a:t>Его </a:t>
            </a:r>
            <a:r>
              <a:rPr lang="ru-RU" sz="2400" dirty="0"/>
              <a:t>на солнце влажный </a:t>
            </a:r>
            <a:r>
              <a:rPr lang="ru-RU" sz="2400" dirty="0" smtClean="0"/>
              <a:t>дым</a:t>
            </a:r>
          </a:p>
          <a:p>
            <a:pPr algn="ctr"/>
            <a:r>
              <a:rPr lang="ru-RU" sz="2400" dirty="0" smtClean="0"/>
              <a:t>.</a:t>
            </a:r>
            <a:r>
              <a:rPr lang="ru-RU" sz="2400" dirty="0"/>
              <a:t>Лучом поднявшись к небу, </a:t>
            </a:r>
            <a:r>
              <a:rPr lang="ru-RU" sz="2400" dirty="0" smtClean="0"/>
              <a:t>он</a:t>
            </a:r>
          </a:p>
          <a:p>
            <a:pPr algn="ctr"/>
            <a:r>
              <a:rPr lang="ru-RU" sz="2400" dirty="0" smtClean="0"/>
              <a:t>Коснулся </a:t>
            </a:r>
            <a:r>
              <a:rPr lang="ru-RU" sz="2400" dirty="0"/>
              <a:t>высоты заветной </a:t>
            </a:r>
            <a:r>
              <a:rPr lang="ru-RU" sz="2400" dirty="0" smtClean="0"/>
              <a:t>–</a:t>
            </a:r>
          </a:p>
          <a:p>
            <a:pPr algn="ctr"/>
            <a:r>
              <a:rPr lang="ru-RU" sz="2400" dirty="0" smtClean="0"/>
              <a:t>И </a:t>
            </a:r>
            <a:r>
              <a:rPr lang="ru-RU" sz="2400" dirty="0"/>
              <a:t>снова пылью </a:t>
            </a:r>
            <a:r>
              <a:rPr lang="ru-RU" sz="2400" dirty="0" smtClean="0"/>
              <a:t>огнецветной</a:t>
            </a:r>
          </a:p>
          <a:p>
            <a:pPr algn="ctr"/>
            <a:r>
              <a:rPr lang="ru-RU" sz="2400" dirty="0" smtClean="0"/>
              <a:t>Ниспасть </a:t>
            </a:r>
            <a:r>
              <a:rPr lang="ru-RU" sz="2400" dirty="0"/>
              <a:t>на землю осужден. </a:t>
            </a:r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О </a:t>
            </a:r>
            <a:r>
              <a:rPr lang="ru-RU" sz="2400" dirty="0"/>
              <a:t>смертной мысли </a:t>
            </a:r>
            <a:r>
              <a:rPr lang="ru-RU" sz="2400" dirty="0" smtClean="0"/>
              <a:t>водомет,</a:t>
            </a:r>
            <a:endParaRPr lang="ru-RU" sz="2400" dirty="0" smtClean="0"/>
          </a:p>
          <a:p>
            <a:pPr algn="ctr"/>
            <a:r>
              <a:rPr lang="ru-RU" sz="2400" dirty="0" smtClean="0"/>
              <a:t>О </a:t>
            </a:r>
            <a:r>
              <a:rPr lang="ru-RU" sz="2400" dirty="0"/>
              <a:t>водомет неистощимый</a:t>
            </a:r>
            <a:r>
              <a:rPr lang="ru-RU" sz="2400" dirty="0" smtClean="0"/>
              <a:t>!</a:t>
            </a:r>
          </a:p>
          <a:p>
            <a:pPr algn="ctr"/>
            <a:r>
              <a:rPr lang="ru-RU" sz="2400" dirty="0" smtClean="0"/>
              <a:t>Какой </a:t>
            </a:r>
            <a:r>
              <a:rPr lang="ru-RU" sz="2400" dirty="0"/>
              <a:t>закон </a:t>
            </a:r>
            <a:r>
              <a:rPr lang="ru-RU" sz="2400" dirty="0" smtClean="0"/>
              <a:t>непостижимый</a:t>
            </a:r>
          </a:p>
          <a:p>
            <a:pPr algn="ctr"/>
            <a:r>
              <a:rPr lang="ru-RU" sz="2400" dirty="0" smtClean="0"/>
              <a:t>Тебя </a:t>
            </a:r>
            <a:r>
              <a:rPr lang="ru-RU" sz="2400" dirty="0"/>
              <a:t>стремит, тебя </a:t>
            </a:r>
            <a:r>
              <a:rPr lang="ru-RU" sz="2400" dirty="0" err="1"/>
              <a:t>мятет</a:t>
            </a:r>
            <a:r>
              <a:rPr lang="ru-RU" sz="2400" dirty="0" smtClean="0"/>
              <a:t>?</a:t>
            </a:r>
          </a:p>
          <a:p>
            <a:pPr algn="ctr"/>
            <a:r>
              <a:rPr lang="ru-RU" sz="2400" dirty="0" smtClean="0"/>
              <a:t>Как </a:t>
            </a:r>
            <a:r>
              <a:rPr lang="ru-RU" sz="2400" dirty="0"/>
              <a:t>жадно к небу рвешься ты</a:t>
            </a:r>
            <a:r>
              <a:rPr lang="ru-RU" sz="2400" dirty="0" smtClean="0"/>
              <a:t>!..</a:t>
            </a:r>
          </a:p>
          <a:p>
            <a:pPr algn="ctr"/>
            <a:r>
              <a:rPr lang="ru-RU" sz="2400" dirty="0" smtClean="0"/>
              <a:t>Но </a:t>
            </a:r>
            <a:r>
              <a:rPr lang="ru-RU" sz="2400" dirty="0"/>
              <a:t>длань </a:t>
            </a:r>
            <a:r>
              <a:rPr lang="ru-RU" sz="2400" dirty="0" smtClean="0"/>
              <a:t>незримо-роковая</a:t>
            </a:r>
          </a:p>
          <a:p>
            <a:pPr algn="ctr"/>
            <a:r>
              <a:rPr lang="ru-RU" sz="2400" dirty="0" smtClean="0"/>
              <a:t>Твой </a:t>
            </a:r>
            <a:r>
              <a:rPr lang="ru-RU" sz="2400" dirty="0"/>
              <a:t>луч упорный, преломляя</a:t>
            </a:r>
            <a:r>
              <a:rPr lang="ru-RU" sz="2400" dirty="0" smtClean="0"/>
              <a:t>,</a:t>
            </a:r>
          </a:p>
          <a:p>
            <a:pPr algn="ctr"/>
            <a:r>
              <a:rPr lang="ru-RU" sz="2400" dirty="0" smtClean="0"/>
              <a:t>Сверкает в брызгах с высоты. </a:t>
            </a:r>
          </a:p>
          <a:p>
            <a:pPr algn="ctr"/>
            <a:r>
              <a:rPr lang="ru-RU" sz="2400" i="1" dirty="0" smtClean="0"/>
              <a:t>&lt;</a:t>
            </a:r>
            <a:r>
              <a:rPr lang="ru-RU" sz="2400" i="1" dirty="0"/>
              <a:t>1836&gt;</a:t>
            </a:r>
            <a:endParaRPr lang="ru-RU" sz="2400" dirty="0"/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571478"/>
          <a:ext cx="8929718" cy="5683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464859"/>
              </a:tblGrid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Рациональное («дневное»сознание)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Иррациональное («ночное» сознание)</a:t>
                      </a:r>
                      <a:endParaRPr lang="ru-RU" dirty="0"/>
                    </a:p>
                  </a:txBody>
                  <a:tcPr/>
                </a:tc>
              </a:tr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зрение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слух, воображение</a:t>
                      </a:r>
                      <a:endParaRPr lang="ru-RU" dirty="0"/>
                    </a:p>
                  </a:txBody>
                  <a:tcPr/>
                </a:tc>
              </a:tr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зримые</a:t>
                      </a:r>
                      <a:r>
                        <a:rPr lang="ru-RU" baseline="0" dirty="0" smtClean="0"/>
                        <a:t> образы, достоверные. 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мифологические</a:t>
                      </a:r>
                      <a:r>
                        <a:rPr lang="ru-RU" baseline="0" dirty="0" smtClean="0"/>
                        <a:t> образы, символы религии, многозначные образы</a:t>
                      </a:r>
                      <a:endParaRPr lang="ru-RU" dirty="0"/>
                    </a:p>
                  </a:txBody>
                  <a:tcPr/>
                </a:tc>
              </a:tr>
              <a:tr h="10176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практицизм, позитивизм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мечтательность</a:t>
                      </a:r>
                    </a:p>
                  </a:txBody>
                  <a:tcPr/>
                </a:tc>
              </a:tr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интуиция</a:t>
                      </a:r>
                      <a:endParaRPr lang="ru-RU" dirty="0"/>
                    </a:p>
                  </a:txBody>
                  <a:tcPr/>
                </a:tc>
              </a:tr>
              <a:tr h="1017631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Прагматизм, самоуверенность, ориентация на  «обладание», успех как достижение объема обладания и потребления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Одиночество. </a:t>
                      </a:r>
                      <a:r>
                        <a:rPr lang="ru-RU" baseline="0" dirty="0" smtClean="0"/>
                        <a:t> с</a:t>
                      </a:r>
                      <a:r>
                        <a:rPr lang="ru-RU" dirty="0" smtClean="0"/>
                        <a:t>трах, смирение…</a:t>
                      </a:r>
                      <a:endParaRPr lang="ru-RU" dirty="0"/>
                    </a:p>
                  </a:txBody>
                  <a:tcPr/>
                </a:tc>
              </a:tr>
              <a:tr h="1017631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сознательное творчество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бессознательное свободное творчество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6500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Как океан объемлет шар земной,</a:t>
            </a:r>
          </a:p>
          <a:p>
            <a:pPr algn="ctr"/>
            <a:r>
              <a:rPr lang="ru-RU" sz="2800" dirty="0" smtClean="0"/>
              <a:t>Земная жизнь кругом объята снами;</a:t>
            </a:r>
          </a:p>
          <a:p>
            <a:pPr algn="ctr"/>
            <a:r>
              <a:rPr lang="ru-RU" sz="2800" dirty="0" smtClean="0"/>
              <a:t>Настанет ночь - и звучными волнами</a:t>
            </a:r>
          </a:p>
          <a:p>
            <a:pPr algn="ctr"/>
            <a:r>
              <a:rPr lang="ru-RU" sz="2800" dirty="0" smtClean="0"/>
              <a:t>	Стихия бьет о берег свой.</a:t>
            </a:r>
          </a:p>
          <a:p>
            <a:pPr algn="ctr"/>
            <a:r>
              <a:rPr lang="ru-RU" sz="2800" dirty="0" smtClean="0"/>
              <a:t> </a:t>
            </a:r>
          </a:p>
          <a:p>
            <a:pPr algn="ctr"/>
            <a:r>
              <a:rPr lang="ru-RU" sz="2800" dirty="0" smtClean="0"/>
              <a:t>То глас ее; он нудит нас и просит...</a:t>
            </a:r>
          </a:p>
          <a:p>
            <a:pPr algn="ctr"/>
            <a:r>
              <a:rPr lang="ru-RU" sz="2800" dirty="0" smtClean="0"/>
              <a:t>Уж в пристани волшебный ожил челн;</a:t>
            </a:r>
          </a:p>
          <a:p>
            <a:pPr algn="ctr"/>
            <a:r>
              <a:rPr lang="ru-RU" sz="2800" dirty="0" smtClean="0"/>
              <a:t>Прилив растет и быстро нас уносит</a:t>
            </a:r>
          </a:p>
          <a:p>
            <a:pPr algn="ctr"/>
            <a:r>
              <a:rPr lang="ru-RU" sz="2800" dirty="0" smtClean="0"/>
              <a:t>	В неизмеримость темных волн.</a:t>
            </a:r>
          </a:p>
          <a:p>
            <a:pPr algn="ctr"/>
            <a:r>
              <a:rPr lang="ru-RU" sz="2800" dirty="0" smtClean="0"/>
              <a:t> </a:t>
            </a:r>
          </a:p>
          <a:p>
            <a:pPr algn="ctr"/>
            <a:r>
              <a:rPr lang="ru-RU" sz="2800" dirty="0" smtClean="0"/>
              <a:t>Небесный свод, горящий славой звездной,</a:t>
            </a:r>
          </a:p>
          <a:p>
            <a:pPr algn="ctr"/>
            <a:r>
              <a:rPr lang="ru-RU" sz="2800" dirty="0" smtClean="0"/>
              <a:t>Таинственно глядит из глубины,-</a:t>
            </a:r>
          </a:p>
          <a:p>
            <a:pPr algn="ctr"/>
            <a:r>
              <a:rPr lang="ru-RU" sz="2800" dirty="0" smtClean="0"/>
              <a:t>И мы плывем, пылающею бездной</a:t>
            </a:r>
          </a:p>
          <a:p>
            <a:pPr algn="ctr"/>
            <a:r>
              <a:rPr lang="ru-RU" sz="2800" dirty="0" smtClean="0"/>
              <a:t>Со всех сторон окружены.</a:t>
            </a:r>
          </a:p>
          <a:p>
            <a:pPr algn="ctr"/>
            <a:r>
              <a:rPr lang="ru-RU" sz="2800" i="1" dirty="0" smtClean="0"/>
              <a:t>&lt;1830&gt;</a:t>
            </a:r>
            <a:endParaRPr lang="ru-RU" sz="28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571478"/>
          <a:ext cx="8929718" cy="5461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464859"/>
              </a:tblGrid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r>
                        <a:rPr lang="ru-RU" baseline="0" dirty="0" smtClean="0"/>
                        <a:t> З</a:t>
                      </a:r>
                      <a:r>
                        <a:rPr lang="ru-RU" dirty="0" smtClean="0"/>
                        <a:t>апада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Востока</a:t>
                      </a:r>
                      <a:endParaRPr lang="ru-RU" dirty="0"/>
                    </a:p>
                  </a:txBody>
                  <a:tcPr/>
                </a:tc>
              </a:tr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Человек-центр</a:t>
                      </a:r>
                      <a:r>
                        <a:rPr lang="ru-RU" baseline="0" dirty="0" smtClean="0"/>
                        <a:t> мира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Человек-часть</a:t>
                      </a:r>
                      <a:r>
                        <a:rPr lang="ru-RU" baseline="0" dirty="0" smtClean="0"/>
                        <a:t>  вселенной</a:t>
                      </a:r>
                      <a:endParaRPr lang="ru-RU" dirty="0"/>
                    </a:p>
                  </a:txBody>
                  <a:tcPr/>
                </a:tc>
              </a:tr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</a:t>
                      </a:r>
                      <a:r>
                        <a:rPr lang="ru-RU" baseline="0" dirty="0" smtClean="0"/>
                        <a:t> и действие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Молчание</a:t>
                      </a:r>
                      <a:r>
                        <a:rPr lang="ru-RU" baseline="0" dirty="0" smtClean="0"/>
                        <a:t> и взаимодействие</a:t>
                      </a:r>
                      <a:endParaRPr lang="ru-RU" dirty="0"/>
                    </a:p>
                  </a:txBody>
                  <a:tcPr/>
                </a:tc>
              </a:tr>
              <a:tr h="1017631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Индивидуальное</a:t>
                      </a:r>
                      <a:r>
                        <a:rPr lang="ru-RU" baseline="0" dirty="0" smtClean="0"/>
                        <a:t> сознание «я»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Групповое</a:t>
                      </a:r>
                      <a:r>
                        <a:rPr lang="ru-RU" baseline="0" dirty="0" smtClean="0"/>
                        <a:t> сознание «мы»</a:t>
                      </a:r>
                      <a:endParaRPr lang="ru-RU" dirty="0" smtClean="0"/>
                    </a:p>
                  </a:txBody>
                  <a:tcPr/>
                </a:tc>
              </a:tr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Право, главенство</a:t>
                      </a:r>
                      <a:r>
                        <a:rPr lang="ru-RU" baseline="0" dirty="0" smtClean="0"/>
                        <a:t> закона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Обязанности,</a:t>
                      </a:r>
                      <a:r>
                        <a:rPr lang="ru-RU" baseline="0" dirty="0" smtClean="0"/>
                        <a:t> главенство  обычаев и традиций</a:t>
                      </a:r>
                      <a:endParaRPr lang="ru-RU" dirty="0"/>
                    </a:p>
                  </a:txBody>
                  <a:tcPr/>
                </a:tc>
              </a:tr>
              <a:tr h="1017631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Интеллектуальная гордыня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Смирение</a:t>
                      </a:r>
                      <a:endParaRPr lang="ru-RU" dirty="0"/>
                    </a:p>
                  </a:txBody>
                  <a:tcPr/>
                </a:tc>
              </a:tr>
              <a:tr h="1017631">
                <a:tc>
                  <a:txBody>
                    <a:bodyPr/>
                    <a:lstStyle/>
                    <a:p>
                      <a:r>
                        <a:rPr lang="ru-RU" dirty="0" smtClean="0"/>
                        <a:t>Закон</a:t>
                      </a:r>
                      <a:r>
                        <a:rPr lang="ru-RU" baseline="0" dirty="0" smtClean="0"/>
                        <a:t> выше власти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Власть</a:t>
                      </a:r>
                      <a:r>
                        <a:rPr lang="ru-RU" baseline="0" dirty="0" smtClean="0"/>
                        <a:t> выше закона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6429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Ключевые слова</a:t>
            </a:r>
          </a:p>
          <a:p>
            <a:pPr algn="ctr"/>
            <a:r>
              <a:rPr lang="ru-RU" sz="3600" dirty="0" smtClean="0"/>
              <a:t>Рациональное и иррациональное</a:t>
            </a:r>
          </a:p>
          <a:p>
            <a:pPr algn="ctr"/>
            <a:r>
              <a:rPr lang="ru-RU" sz="3600" dirty="0" smtClean="0"/>
              <a:t>Гармония</a:t>
            </a:r>
          </a:p>
          <a:p>
            <a:pPr algn="ctr"/>
            <a:r>
              <a:rPr lang="ru-RU" sz="3600" dirty="0" smtClean="0"/>
              <a:t>Ответственность </a:t>
            </a:r>
            <a:r>
              <a:rPr lang="ru-RU" sz="3600" dirty="0" smtClean="0"/>
              <a:t>человека</a:t>
            </a:r>
            <a:r>
              <a:rPr lang="ru-RU" sz="3600" dirty="0" smtClean="0"/>
              <a:t> </a:t>
            </a:r>
            <a:r>
              <a:rPr lang="ru-RU" sz="3600" dirty="0" smtClean="0"/>
              <a:t>перед </a:t>
            </a:r>
            <a:r>
              <a:rPr lang="ru-RU" sz="3600" dirty="0" smtClean="0"/>
              <a:t>Творцом</a:t>
            </a:r>
            <a:endParaRPr lang="ru-RU" sz="3600" dirty="0" smtClean="0"/>
          </a:p>
          <a:p>
            <a:pPr algn="ctr"/>
            <a:r>
              <a:rPr lang="ru-RU" sz="3600" dirty="0" smtClean="0"/>
              <a:t>Образы «ночного»сознания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357849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Философская лирика Ф.И. Тютчева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57166"/>
            <a:ext cx="5500694" cy="300039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Нет веры к вымыслам чудесным,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Рассудок всё опустошил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И, покорив законам тесным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 воздух, и моря, и сушу,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Как пленников, -- их обнажил.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ocuments\кач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572660" cy="6429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2857496"/>
            <a:ext cx="91440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29322" y="1785926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C:\Users\Андрей\Documents\кач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143636" y="571480"/>
            <a:ext cx="264320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dirty="0"/>
              <a:t>гуманитарные  предметы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системы духовных </a:t>
            </a:r>
            <a:r>
              <a:rPr lang="ru-RU" dirty="0"/>
              <a:t>ценностей: мифология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религия, </a:t>
            </a:r>
            <a:endParaRPr lang="ru-RU" dirty="0" smtClean="0"/>
          </a:p>
          <a:p>
            <a:r>
              <a:rPr lang="ru-RU" dirty="0" smtClean="0"/>
              <a:t>искусство,</a:t>
            </a:r>
          </a:p>
          <a:p>
            <a:r>
              <a:rPr lang="ru-RU" dirty="0" smtClean="0"/>
              <a:t> </a:t>
            </a:r>
            <a:r>
              <a:rPr lang="ru-RU" dirty="0"/>
              <a:t>культура…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257173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естественно научные предметы, </a:t>
            </a:r>
            <a:r>
              <a:rPr lang="ru-RU" dirty="0" smtClean="0"/>
              <a:t>логический </a:t>
            </a:r>
            <a:r>
              <a:rPr lang="ru-RU" dirty="0"/>
              <a:t>ум, </a:t>
            </a:r>
            <a:endParaRPr lang="ru-RU" dirty="0" smtClean="0"/>
          </a:p>
          <a:p>
            <a:r>
              <a:rPr lang="ru-RU" dirty="0" smtClean="0"/>
              <a:t>наука </a:t>
            </a:r>
            <a:r>
              <a:rPr lang="ru-RU" dirty="0"/>
              <a:t>и практика, удобства, функциональность, цивилизация…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дрей\Documents\ме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928670"/>
            <a:ext cx="8715436" cy="55007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5929330"/>
            <a:ext cx="91440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Меру во всём соблюдай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2857496"/>
            <a:ext cx="91440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29322" y="1785926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C:\Users\Андрей\Documents\кач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143636" y="571480"/>
            <a:ext cx="264320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dirty="0"/>
              <a:t>гуманитарные  предметы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системы духовных </a:t>
            </a:r>
            <a:r>
              <a:rPr lang="ru-RU" dirty="0"/>
              <a:t>ценностей: мифология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религия, </a:t>
            </a:r>
            <a:endParaRPr lang="ru-RU" dirty="0" smtClean="0"/>
          </a:p>
          <a:p>
            <a:r>
              <a:rPr lang="ru-RU" dirty="0" smtClean="0"/>
              <a:t>искусство,</a:t>
            </a:r>
          </a:p>
          <a:p>
            <a:r>
              <a:rPr lang="ru-RU" dirty="0" smtClean="0"/>
              <a:t> </a:t>
            </a:r>
            <a:r>
              <a:rPr lang="ru-RU" dirty="0"/>
              <a:t>культура…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257173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естественно научные предметы, </a:t>
            </a:r>
            <a:r>
              <a:rPr lang="ru-RU" dirty="0" smtClean="0"/>
              <a:t>логический </a:t>
            </a:r>
            <a:r>
              <a:rPr lang="ru-RU" dirty="0"/>
              <a:t>ум, </a:t>
            </a:r>
            <a:endParaRPr lang="ru-RU" dirty="0" smtClean="0"/>
          </a:p>
          <a:p>
            <a:r>
              <a:rPr lang="ru-RU" dirty="0" smtClean="0"/>
              <a:t>наука </a:t>
            </a:r>
            <a:r>
              <a:rPr lang="ru-RU" dirty="0"/>
              <a:t>и практика, удобства, функциональность, цивилизация…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357849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Философская лирика Ф.И. Тютчева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57166"/>
            <a:ext cx="5500694" cy="300039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Нет веры к вымыслам чудесным,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Рассудок всё опустошил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И, покорив законам тесным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 воздух, и моря, и сушу,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Как пленников, -- их обнажил.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571478"/>
          <a:ext cx="8929718" cy="6000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464859"/>
              </a:tblGrid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Рациональное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Иррациональное</a:t>
                      </a:r>
                      <a:endParaRPr lang="ru-RU" dirty="0"/>
                    </a:p>
                  </a:txBody>
                  <a:tcPr/>
                </a:tc>
              </a:tr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зрение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слух, воображение</a:t>
                      </a:r>
                      <a:endParaRPr lang="ru-RU" dirty="0"/>
                    </a:p>
                  </a:txBody>
                  <a:tcPr/>
                </a:tc>
              </a:tr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естественные</a:t>
                      </a:r>
                      <a:r>
                        <a:rPr lang="ru-RU" baseline="0" dirty="0" smtClean="0"/>
                        <a:t> науки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</a:t>
                      </a:r>
                      <a:endParaRPr lang="ru-RU" dirty="0"/>
                    </a:p>
                  </a:txBody>
                  <a:tcPr/>
                </a:tc>
              </a:tr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атеизм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религия</a:t>
                      </a:r>
                      <a:endParaRPr lang="ru-RU" dirty="0"/>
                    </a:p>
                  </a:txBody>
                  <a:tcPr/>
                </a:tc>
              </a:tr>
              <a:tr h="10176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практицизм, позитивизм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мечтательность</a:t>
                      </a:r>
                    </a:p>
                  </a:txBody>
                  <a:tcPr/>
                </a:tc>
              </a:tr>
              <a:tr h="589580"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Логика, рассудок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интуиция</a:t>
                      </a:r>
                      <a:endParaRPr lang="ru-RU" dirty="0"/>
                    </a:p>
                  </a:txBody>
                  <a:tcPr/>
                </a:tc>
              </a:tr>
              <a:tr h="1017631">
                <a:tc>
                  <a:txBody>
                    <a:bodyPr/>
                    <a:lstStyle/>
                    <a:p>
                      <a:r>
                        <a:rPr lang="ru-RU" dirty="0" smtClean="0"/>
                        <a:t>идеализация</a:t>
                      </a:r>
                      <a:r>
                        <a:rPr lang="ru-RU" baseline="0" dirty="0" smtClean="0"/>
                        <a:t> Запада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идеализация прошлого России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17631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сознательное творчество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бессознательное свободное творчество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571478"/>
          <a:ext cx="8929718" cy="614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464859"/>
              </a:tblGrid>
              <a:tr h="3071835">
                <a:tc>
                  <a:txBody>
                    <a:bodyPr/>
                    <a:lstStyle/>
                    <a:p>
                      <a:r>
                        <a:rPr lang="ru-RU" dirty="0" smtClean="0"/>
                        <a:t>Западники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Славянофилы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071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Рационализм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Иррационализм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6429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3600" b="1" dirty="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Умом Россию не понять,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3600" b="1" dirty="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Аршином общим не измерить: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3600" b="1" dirty="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У ней особенная стать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3600" b="1" dirty="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Россию можно только верить.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28 ноября 1866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246</TotalTime>
  <Words>414</Words>
  <Application>Microsoft Office PowerPoint</Application>
  <PresentationFormat>Экран (4:3)</PresentationFormat>
  <Paragraphs>126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Философская лирика Ф.И. Тютчева</vt:lpstr>
      <vt:lpstr>Слайд 2</vt:lpstr>
      <vt:lpstr>Слайд 3</vt:lpstr>
      <vt:lpstr>Слайд 4</vt:lpstr>
      <vt:lpstr>Слайд 5</vt:lpstr>
      <vt:lpstr>Философская лирика Ф.И. Тютчева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Философская лирика Ф.И. Тютчева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Философская лирика Ф.И. Тютчева</dc:title>
  <dc:creator>Андрей</dc:creator>
  <cp:lastModifiedBy>Андрей</cp:lastModifiedBy>
  <cp:revision>23</cp:revision>
  <dcterms:created xsi:type="dcterms:W3CDTF">2015-01-28T19:49:09Z</dcterms:created>
  <dcterms:modified xsi:type="dcterms:W3CDTF">2015-01-29T04:09:51Z</dcterms:modified>
</cp:coreProperties>
</file>