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36"/>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32327-FF0F-4D37-B252-B4CA48032B7C}" type="datetimeFigureOut">
              <a:rPr lang="ru-RU" smtClean="0"/>
              <a:t>18.11.2012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FF15A-FF23-477E-B16D-21337DA1CC0A}"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Атмосфера учебных заведений и оторванность от семьи вызывали у Достоевского болезненную реакцию (ср. автобиографические черты героя романа «Подросток», переживающего глубокие нравственные потрясения в «пансионе </a:t>
            </a:r>
            <a:r>
              <a:rPr lang="ru-RU" dirty="0" err="1" smtClean="0"/>
              <a:t>Тушара</a:t>
            </a:r>
            <a:r>
              <a:rPr lang="ru-RU" dirty="0" smtClean="0"/>
              <a:t>»). Вместе с тем годы учебы отмечены пробудившейся страстью к чтению. В 1837 умерла мать писателя, и вскоре отец отвез Достоевского с братом Михаилом в Петербург для продолжения образования. Больше писатель не встретился с отцом, скончавшимся в 1839 (по официальным сведениям, умер от апоплексического удара, по семейным преданиям, был убит крепостными). Отношение Достоевского к отцу, человеку мнительному и болезненно подозрительному, было двойственным. </a:t>
            </a:r>
            <a:endParaRPr lang="ru-RU" dirty="0"/>
          </a:p>
        </p:txBody>
      </p:sp>
      <p:sp>
        <p:nvSpPr>
          <p:cNvPr id="4" name="Номер слайда 3"/>
          <p:cNvSpPr>
            <a:spLocks noGrp="1"/>
          </p:cNvSpPr>
          <p:nvPr>
            <p:ph type="sldNum" sz="quarter" idx="10"/>
          </p:nvPr>
        </p:nvSpPr>
        <p:spPr/>
        <p:txBody>
          <a:bodyPr/>
          <a:lstStyle/>
          <a:p>
            <a:fld id="{598FF15A-FF23-477E-B16D-21337DA1CC0A}" type="slidenum">
              <a:rPr lang="ru-RU" smtClean="0"/>
              <a:t>4</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mtClean="0"/>
              <a:t>Полный творческих планов, собираясь писать вторую часть «Братьев Карамазовых» и издавать «Дневник писателя», в январе 1881 Достоевский внезапно скончался. </a:t>
            </a:r>
            <a:endParaRPr lang="ru-RU"/>
          </a:p>
        </p:txBody>
      </p:sp>
      <p:sp>
        <p:nvSpPr>
          <p:cNvPr id="4" name="Номер слайда 3"/>
          <p:cNvSpPr>
            <a:spLocks noGrp="1"/>
          </p:cNvSpPr>
          <p:nvPr>
            <p:ph type="sldNum" sz="quarter" idx="10"/>
          </p:nvPr>
        </p:nvSpPr>
        <p:spPr/>
        <p:txBody>
          <a:bodyPr/>
          <a:lstStyle/>
          <a:p>
            <a:fld id="{598FF15A-FF23-477E-B16D-21337DA1CC0A}" type="slidenum">
              <a:rPr lang="ru-RU" smtClean="0"/>
              <a:t>15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Еще в рукописи Д. В. Григорович, с которым он в то время делил квартиру, доставил роман Н. А. Некрасову, и они вместе, не отрываясь, ночь напролет читали «Бедных людей». Под утро они пришли к Достоевскому, чтобы выразить ему восхищение. Со словами «Новый Гоголь явился!» Некрасов передал рукопись В. Г. Белинскому, который сказал П. В. Анненкову: «... роман открывает такие тайны жизни и характеров на Руси, которые до него и не снились никому». </a:t>
            </a:r>
            <a:endParaRPr lang="ru-RU" dirty="0"/>
          </a:p>
        </p:txBody>
      </p:sp>
      <p:sp>
        <p:nvSpPr>
          <p:cNvPr id="4" name="Номер слайда 3"/>
          <p:cNvSpPr>
            <a:spLocks noGrp="1"/>
          </p:cNvSpPr>
          <p:nvPr>
            <p:ph type="sldNum" sz="quarter" idx="10"/>
          </p:nvPr>
        </p:nvSpPr>
        <p:spPr/>
        <p:txBody>
          <a:bodyPr/>
          <a:lstStyle/>
          <a:p>
            <a:fld id="{598FF15A-FF23-477E-B16D-21337DA1CC0A}" type="slidenum">
              <a:rPr lang="ru-RU" smtClean="0"/>
              <a:t>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конце 1845 на вечере у Белинского он читал главы повести «Двойник» (1846), в которой впервые дал глубокий анализ расколотого сознания, предвещающий его великие романы. Повесть, сначала заинтересовавшая Белинского, в итоге его разочаровала, и вскоре наступило охлаждение в отношениях Достоевского с критиком, как и со всем его окружением, включая Некрасова и Тургенева, высмеивавших болезненную мнительность Достоевского. Угнетающе действовала на писателя необходимость соглашаться почти на любую литературную поденщину. Все это мучительно переживалось Достоевским. Он стал «страдать раздражением всей нервной системы», появились первые симптомы эпилепсии, мучившей его всю жизнь. </a:t>
            </a:r>
            <a:endParaRPr lang="ru-RU" dirty="0"/>
          </a:p>
        </p:txBody>
      </p:sp>
      <p:sp>
        <p:nvSpPr>
          <p:cNvPr id="4" name="Номер слайда 3"/>
          <p:cNvSpPr>
            <a:spLocks noGrp="1"/>
          </p:cNvSpPr>
          <p:nvPr>
            <p:ph type="sldNum" sz="quarter" idx="10"/>
          </p:nvPr>
        </p:nvSpPr>
        <p:spPr/>
        <p:txBody>
          <a:bodyPr/>
          <a:lstStyle/>
          <a:p>
            <a:fld id="{598FF15A-FF23-477E-B16D-21337DA1CC0A}" type="slidenum">
              <a:rPr lang="ru-RU" smtClean="0"/>
              <a:t>7</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После 8 месяцев, проведенных в крепости, где </a:t>
            </a:r>
            <a:r>
              <a:rPr lang="ru-RU" b="0" dirty="0" smtClean="0"/>
              <a:t>Достоевский</a:t>
            </a:r>
            <a:r>
              <a:rPr lang="ru-RU" dirty="0" smtClean="0"/>
              <a:t> держался мужественно и даже написал рассказ «Маленький герой» (напечатан в 1857), он был признан виновным «в умысле на ниспровержение... государственного порядка» и первоначально приговорен к расстрелу, замененному уже на эшафоте, после «ужасных, безмерно страшных минут ожидания смерти», 4 годами каторги с лишением «всех прав состояния» и последующей сдачей в солдаты. Каторгу отбывал в Омской крепости, среди уголовных преступников («это было страдание невыразимое, бесконечное... всякая минута тяготела как камень у меня на душе»). Пережитые душевные потрясения, тоска и одиночество, «суд над собой», «строгий пересмотр прежней жизни», сложная гамма чувств от отчаяния до веры в скорое осуществление высокого призвания, — весь этот душевный опыт острожных лет стал биографической основой «Записок из Мертвого дома» (1860-62).</a:t>
            </a:r>
            <a:endParaRPr lang="ru-RU" dirty="0"/>
          </a:p>
        </p:txBody>
      </p:sp>
      <p:sp>
        <p:nvSpPr>
          <p:cNvPr id="4" name="Номер слайда 3"/>
          <p:cNvSpPr>
            <a:spLocks noGrp="1"/>
          </p:cNvSpPr>
          <p:nvPr>
            <p:ph type="sldNum" sz="quarter" idx="10"/>
          </p:nvPr>
        </p:nvSpPr>
        <p:spPr/>
        <p:txBody>
          <a:bodyPr/>
          <a:lstStyle/>
          <a:p>
            <a:fld id="{598FF15A-FF23-477E-B16D-21337DA1CC0A}" type="slidenum">
              <a:rPr lang="ru-RU" smtClean="0"/>
              <a:t>9</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Сибири Достоевский написал повести «Дядюшкин сон» и «Село </a:t>
            </a:r>
            <a:r>
              <a:rPr lang="ru-RU" dirty="0" err="1" smtClean="0"/>
              <a:t>Степанчиково</a:t>
            </a:r>
            <a:r>
              <a:rPr lang="ru-RU" dirty="0" smtClean="0"/>
              <a:t> и его обитатели» (обе напечатаны в 1859).</a:t>
            </a:r>
            <a:br>
              <a:rPr lang="ru-RU" dirty="0" smtClean="0"/>
            </a:br>
            <a:endParaRPr lang="ru-RU" dirty="0"/>
          </a:p>
        </p:txBody>
      </p:sp>
      <p:sp>
        <p:nvSpPr>
          <p:cNvPr id="4" name="Номер слайда 3"/>
          <p:cNvSpPr>
            <a:spLocks noGrp="1"/>
          </p:cNvSpPr>
          <p:nvPr>
            <p:ph type="sldNum" sz="quarter" idx="10"/>
          </p:nvPr>
        </p:nvSpPr>
        <p:spPr/>
        <p:txBody>
          <a:bodyPr/>
          <a:lstStyle/>
          <a:p>
            <a:fld id="{598FF15A-FF23-477E-B16D-21337DA1CC0A}" type="slidenum">
              <a:rPr lang="ru-RU" smtClean="0"/>
              <a:t>10</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На страницах журнала «Время», стремясь укрепить его репутацию, </a:t>
            </a:r>
            <a:r>
              <a:rPr lang="ru-RU" b="1" dirty="0" smtClean="0"/>
              <a:t>Достоевский</a:t>
            </a:r>
            <a:r>
              <a:rPr lang="ru-RU" dirty="0" smtClean="0"/>
              <a:t> печатал свой роман «Униженные и оскорбленные», само название которого воспринималось критикой 19 в. как символ всего творчества писателя и даже шире — как символ «истинно гуманистического» пафоса русской литературы (Н. А. Добролюбов в статье «Забитые люди»). Насыщенный автобиографическими аллюзиями и обращенный к основным мотивам творчества 1840-х гг., роман написан уже в новой манере, близкой к поздним произведениям: в нем ослаблен социальный аспект трагедии «униженных» и углублен психологический анализ.</a:t>
            </a:r>
            <a:endParaRPr lang="ru-RU" dirty="0"/>
          </a:p>
        </p:txBody>
      </p:sp>
      <p:sp>
        <p:nvSpPr>
          <p:cNvPr id="4" name="Номер слайда 3"/>
          <p:cNvSpPr>
            <a:spLocks noGrp="1"/>
          </p:cNvSpPr>
          <p:nvPr>
            <p:ph type="sldNum" sz="quarter" idx="10"/>
          </p:nvPr>
        </p:nvSpPr>
        <p:spPr/>
        <p:txBody>
          <a:bodyPr/>
          <a:lstStyle/>
          <a:p>
            <a:fld id="{598FF15A-FF23-477E-B16D-21337DA1CC0A}" type="slidenum">
              <a:rPr lang="ru-RU" smtClean="0"/>
              <a:t>11</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1863 </a:t>
            </a:r>
            <a:r>
              <a:rPr lang="ru-RU" b="1" dirty="0" smtClean="0"/>
              <a:t>Достоевский</a:t>
            </a:r>
            <a:r>
              <a:rPr lang="ru-RU" dirty="0" smtClean="0"/>
              <a:t> совершил вторую поездку за границу, где познакомился с А. П. Сусловой (страстным увлечением писателя в 1860-е гг.); их сложные отношения, а также азартная игра в рулетку в </a:t>
            </a:r>
            <a:r>
              <a:rPr lang="ru-RU" dirty="0" err="1" smtClean="0"/>
              <a:t>Баден-Бадене</a:t>
            </a:r>
            <a:r>
              <a:rPr lang="ru-RU" dirty="0" smtClean="0"/>
              <a:t> дали материал для романа «Игрок» (1866).</a:t>
            </a:r>
            <a:endParaRPr lang="ru-RU" dirty="0"/>
          </a:p>
        </p:txBody>
      </p:sp>
      <p:sp>
        <p:nvSpPr>
          <p:cNvPr id="4" name="Номер слайда 3"/>
          <p:cNvSpPr>
            <a:spLocks noGrp="1"/>
          </p:cNvSpPr>
          <p:nvPr>
            <p:ph type="sldNum" sz="quarter" idx="10"/>
          </p:nvPr>
        </p:nvSpPr>
        <p:spPr/>
        <p:txBody>
          <a:bodyPr/>
          <a:lstStyle/>
          <a:p>
            <a:fld id="{598FF15A-FF23-477E-B16D-21337DA1CC0A}" type="slidenum">
              <a:rPr lang="ru-RU" smtClean="0"/>
              <a:t>12</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Сделав «убийцу и блудницу» главными героями романа и вынеся внутреннюю драму Раскольникова на улицы Петербурга, Достоевский поместил обыденную жизнь в обстановку символических совпадений, надрывных исповедей и мучительных сновидений, напряженных философских диспутов-дуэлей, превращая нарисованный с топографической точностью Петербург в символический образ призрачного города. Обилие персонажей, система героев-двойников, широкий охват событий, чередование гротесковых сцен с трагическими, </a:t>
            </a:r>
            <a:r>
              <a:rPr lang="ru-RU" dirty="0" err="1" smtClean="0"/>
              <a:t>парадоксалистски</a:t>
            </a:r>
            <a:r>
              <a:rPr lang="ru-RU" dirty="0" smtClean="0"/>
              <a:t> заостренная постановка моральных проблем, поглощенность героев идеей, обилие «голосов» (различных точек зрения, скрепленных единством авторской позиции) — все эти особенности романа, традиционно считающегося лучшим произведением Достоевского, стали основными чертами поэтики зрелого писателя. Хотя радикальная критика истолковала «Преступление и наказание» как произведение тенденциозное, роман имел огромный успех. </a:t>
            </a:r>
            <a:endParaRPr lang="ru-RU" dirty="0"/>
          </a:p>
        </p:txBody>
      </p:sp>
      <p:sp>
        <p:nvSpPr>
          <p:cNvPr id="4" name="Номер слайда 3"/>
          <p:cNvSpPr>
            <a:spLocks noGrp="1"/>
          </p:cNvSpPr>
          <p:nvPr>
            <p:ph type="sldNum" sz="quarter" idx="10"/>
          </p:nvPr>
        </p:nvSpPr>
        <p:spPr/>
        <p:txBody>
          <a:bodyPr/>
          <a:lstStyle/>
          <a:p>
            <a:fld id="{598FF15A-FF23-477E-B16D-21337DA1CC0A}" type="slidenum">
              <a:rPr lang="ru-RU" smtClean="0"/>
              <a:t>13</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10000"/>
          </a:bodyPr>
          <a:lstStyle/>
          <a:p>
            <a:r>
              <a:rPr lang="ru-RU" dirty="0" smtClean="0"/>
              <a:t>В 1867-68 гг. написан роман «</a:t>
            </a:r>
            <a:r>
              <a:rPr lang="ru-RU" dirty="0" err="1" smtClean="0"/>
              <a:t>Идиот</a:t>
            </a:r>
            <a:r>
              <a:rPr lang="ru-RU" dirty="0" smtClean="0"/>
              <a:t>», задачу которого </a:t>
            </a:r>
            <a:r>
              <a:rPr lang="ru-RU" b="1" dirty="0" smtClean="0"/>
              <a:t>Достоевский</a:t>
            </a:r>
            <a:r>
              <a:rPr lang="ru-RU" dirty="0" smtClean="0"/>
              <a:t> видел в «изображении положительно прекрасного человека». Идеальный герой князь Мышкин, «Князь-Христос», «пастырь добрый», олицетворяющий собой прощение и милосердие, с его теорией «практического христианства», не выдерживает столкновения с ненавистью, злобой, грехом и погружается в безумие. Его гибель — приговор миру. Однако, по замечанию Достоевского, «где только он ни </a:t>
            </a:r>
            <a:r>
              <a:rPr lang="ru-RU" dirty="0" err="1" smtClean="0"/>
              <a:t>п</a:t>
            </a:r>
            <a:r>
              <a:rPr lang="ru-RU" dirty="0" smtClean="0"/>
              <a:t> </a:t>
            </a:r>
            <a:r>
              <a:rPr lang="ru-RU" dirty="0" err="1" smtClean="0"/>
              <a:t>р</a:t>
            </a:r>
            <a:r>
              <a:rPr lang="ru-RU" dirty="0" smtClean="0"/>
              <a:t> и к о с </a:t>
            </a:r>
            <a:r>
              <a:rPr lang="ru-RU" dirty="0" err="1" smtClean="0"/>
              <a:t>н</a:t>
            </a:r>
            <a:r>
              <a:rPr lang="ru-RU" dirty="0" smtClean="0"/>
              <a:t> у л с я — везде он оставил </a:t>
            </a:r>
            <a:r>
              <a:rPr lang="ru-RU" dirty="0" err="1" smtClean="0"/>
              <a:t>неисследимую</a:t>
            </a:r>
            <a:r>
              <a:rPr lang="ru-RU" dirty="0" smtClean="0"/>
              <a:t> черту».</a:t>
            </a:r>
            <a:br>
              <a:rPr lang="ru-RU" dirty="0" smtClean="0"/>
            </a:br>
            <a:r>
              <a:rPr lang="ru-RU" dirty="0" smtClean="0"/>
              <a:t>Следующий роман «Бесы» (1871-72) создан под впечатлением от террористической деятельности С. Г. Нечаева и организованного им тайного общества «Народная расправа», но идеологическое пространство романа много шире: Достоевский осмыслял и декабристов, и П. Я. Чаадаева, и либеральное движение 1840-х гг., и </a:t>
            </a:r>
            <a:r>
              <a:rPr lang="ru-RU" dirty="0" err="1" smtClean="0"/>
              <a:t>шестидесятничество</a:t>
            </a:r>
            <a:r>
              <a:rPr lang="ru-RU" dirty="0" smtClean="0"/>
              <a:t>, интерпретируя революционное «</a:t>
            </a:r>
            <a:r>
              <a:rPr lang="ru-RU" dirty="0" err="1" smtClean="0"/>
              <a:t>бесовство</a:t>
            </a:r>
            <a:r>
              <a:rPr lang="ru-RU" dirty="0" smtClean="0"/>
              <a:t>» в философско-психологическом ключе и вступая с ним в спор самой художественной тканью романа — развитием сюжета как череды катастроф, трагическим движением судеб героев, апокалипсическим отсветом, «брошенным» на события. Современники прочитали «Бесов» как рядовой антинигилистический роман, пройдя мимо его пророческой глубины и трагедийного смысла. В 1875 напечатан роман «Подросток», написанный в форме исповеди юноши, сознание которого формируется в «безобразном» мире, в обстановке «всеобщего разложения» и «случайного семейства».</a:t>
            </a:r>
            <a:br>
              <a:rPr lang="ru-RU" dirty="0" smtClean="0"/>
            </a:br>
            <a:r>
              <a:rPr lang="ru-RU" dirty="0" smtClean="0"/>
              <a:t/>
            </a:r>
            <a:br>
              <a:rPr lang="ru-RU" dirty="0" smtClean="0"/>
            </a:br>
            <a:r>
              <a:rPr lang="ru-RU" dirty="0" smtClean="0"/>
              <a:t>Тема распада семейных связей нашла продолжение в итоговом романе Достоевского — «Братья Карамазовы» (1879-80), задуманном как изображение «нашей интеллигентской России» и вместе с тем как роман-житие главного героя Алеши Карамазова. Проблема «отцов и детей» («детская» тема получила обостренно-трагедийное и вместе с тем оптимистическое звучание в романе, особенно в книге «Мальчики»), а также конфликт бунтарского безбожия и веры, проходящей через «горнило сомнений», достигли здесь апогея и предопределили центральную антитезу романа: противопоставление гармонии всеобщего братства, основанного на взаимной любви (старец Зосима, Алеша, мальчики), мучительному безверию, сомнениям в Боге и «мире Божьем» (эти мотивы достигают кульминации в «поэме» Ивана Карамазова о Великом инквизиторе). </a:t>
            </a:r>
            <a:endParaRPr lang="ru-RU" dirty="0"/>
          </a:p>
        </p:txBody>
      </p:sp>
      <p:sp>
        <p:nvSpPr>
          <p:cNvPr id="4" name="Номер слайда 3"/>
          <p:cNvSpPr>
            <a:spLocks noGrp="1"/>
          </p:cNvSpPr>
          <p:nvPr>
            <p:ph type="sldNum" sz="quarter" idx="10"/>
          </p:nvPr>
        </p:nvSpPr>
        <p:spPr/>
        <p:txBody>
          <a:bodyPr/>
          <a:lstStyle/>
          <a:p>
            <a:fld id="{598FF15A-FF23-477E-B16D-21337DA1CC0A}" type="slidenum">
              <a:rPr lang="ru-RU" smtClean="0"/>
              <a:t>14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18.11.2012</a:t>
            </a:fld>
            <a:endParaRPr lang="ru-RU" dirty="0"/>
          </a:p>
        </p:txBody>
      </p:sp>
      <p:sp>
        <p:nvSpPr>
          <p:cNvPr id="20" name="Нижний колонтитул 19"/>
          <p:cNvSpPr>
            <a:spLocks noGrp="1"/>
          </p:cNvSpPr>
          <p:nvPr>
            <p:ph type="ftr" sz="quarter" idx="11"/>
          </p:nvPr>
        </p:nvSpPr>
        <p:spPr/>
        <p:txBody>
          <a:bodyPr/>
          <a:lstStyle>
            <a:extLst/>
          </a:lstStyle>
          <a:p>
            <a:endParaRPr lang="ru-RU" dirty="0"/>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18.11.2012</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18.11.2012</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18.11.2012</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18.11.2012</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18.11.2012</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18.11.2012</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18.11.2012</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Дата 1"/>
          <p:cNvSpPr>
            <a:spLocks noGrp="1"/>
          </p:cNvSpPr>
          <p:nvPr>
            <p:ph type="dt" sz="half" idx="10"/>
          </p:nvPr>
        </p:nvSpPr>
        <p:spPr/>
        <p:txBody>
          <a:bodyPr/>
          <a:lstStyle>
            <a:extLst/>
          </a:lstStyle>
          <a:p>
            <a:fld id="{5B106E36-FD25-4E2D-B0AA-010F637433A0}" type="datetimeFigureOut">
              <a:rPr lang="ru-RU" smtClean="0"/>
              <a:pPr/>
              <a:t>18.11.2012</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18.11.2012</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18.11.2012</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dirty="0"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18.11.2012</a:t>
            </a:fld>
            <a:endParaRPr lang="ru-RU" dirty="0"/>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dirty="0"/>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dirty="0"/>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gif"/></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57290" y="1571612"/>
            <a:ext cx="6858000" cy="2376494"/>
          </a:xfrm>
        </p:spPr>
        <p:txBody>
          <a:bodyPr>
            <a:normAutofit/>
          </a:bodyPr>
          <a:lstStyle/>
          <a:p>
            <a:pPr algn="ctr"/>
            <a:r>
              <a:rPr lang="ru-RU" sz="3200" dirty="0" smtClean="0">
                <a:effectLst/>
              </a:rPr>
              <a:t>Презентация </a:t>
            </a:r>
            <a:r>
              <a:rPr lang="ru-RU" dirty="0" smtClean="0"/>
              <a:t/>
            </a:r>
            <a:br>
              <a:rPr lang="ru-RU" dirty="0" smtClean="0"/>
            </a:br>
            <a:r>
              <a:rPr lang="ru-RU" dirty="0" smtClean="0">
                <a:solidFill>
                  <a:srgbClr val="0070C0"/>
                </a:solidFill>
              </a:rPr>
              <a:t>«</a:t>
            </a:r>
            <a:r>
              <a:rPr lang="ru-RU" sz="4400" b="1" dirty="0" smtClean="0">
                <a:solidFill>
                  <a:srgbClr val="0070C0"/>
                </a:solidFill>
              </a:rPr>
              <a:t>Биография</a:t>
            </a:r>
            <a:br>
              <a:rPr lang="ru-RU" sz="4400" b="1" dirty="0" smtClean="0">
                <a:solidFill>
                  <a:srgbClr val="0070C0"/>
                </a:solidFill>
              </a:rPr>
            </a:br>
            <a:r>
              <a:rPr lang="ru-RU" sz="4400" b="1" dirty="0" smtClean="0">
                <a:solidFill>
                  <a:srgbClr val="0070C0"/>
                </a:solidFill>
              </a:rPr>
              <a:t> Ф.М.Достоевского».</a:t>
            </a:r>
            <a:endParaRPr lang="ru-RU" sz="4400" b="1" dirty="0">
              <a:solidFill>
                <a:srgbClr val="0070C0"/>
              </a:solidFill>
            </a:endParaRPr>
          </a:p>
        </p:txBody>
      </p:sp>
      <p:sp>
        <p:nvSpPr>
          <p:cNvPr id="3" name="Подзаголовок 2"/>
          <p:cNvSpPr>
            <a:spLocks noGrp="1"/>
          </p:cNvSpPr>
          <p:nvPr>
            <p:ph type="subTitle" idx="1"/>
          </p:nvPr>
        </p:nvSpPr>
        <p:spPr>
          <a:xfrm>
            <a:off x="1357290" y="4929198"/>
            <a:ext cx="6858000" cy="804880"/>
          </a:xfrm>
        </p:spPr>
        <p:txBody>
          <a:bodyPr>
            <a:noAutofit/>
          </a:bodyPr>
          <a:lstStyle/>
          <a:p>
            <a:r>
              <a:rPr lang="ru-RU" sz="1800" b="1" i="1" dirty="0" smtClean="0"/>
              <a:t>Автор: Иванова Л.Ю.</a:t>
            </a:r>
          </a:p>
          <a:p>
            <a:r>
              <a:rPr lang="ru-RU" sz="1800" b="1" i="1" dirty="0" smtClean="0"/>
              <a:t>учитель литературы Центра образования</a:t>
            </a:r>
            <a:endParaRPr lang="ru-RU" sz="1800" b="1"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smtClean="0">
                <a:solidFill>
                  <a:srgbClr val="C00000"/>
                </a:solidFill>
              </a:rPr>
              <a:t>Возвращение в литературу.</a:t>
            </a:r>
            <a:endParaRPr lang="ru-RU" sz="3600" dirty="0">
              <a:solidFill>
                <a:srgbClr val="C00000"/>
              </a:solidFill>
            </a:endParaRPr>
          </a:p>
        </p:txBody>
      </p:sp>
      <p:sp>
        <p:nvSpPr>
          <p:cNvPr id="3" name="Содержимое 2"/>
          <p:cNvSpPr>
            <a:spLocks noGrp="1"/>
          </p:cNvSpPr>
          <p:nvPr>
            <p:ph sz="half" idx="1"/>
          </p:nvPr>
        </p:nvSpPr>
        <p:spPr>
          <a:xfrm>
            <a:off x="1142976" y="1500174"/>
            <a:ext cx="3657600" cy="4663440"/>
          </a:xfrm>
        </p:spPr>
        <p:txBody>
          <a:bodyPr>
            <a:normAutofit fontScale="77500" lnSpcReduction="20000"/>
          </a:bodyPr>
          <a:lstStyle/>
          <a:p>
            <a:r>
              <a:rPr lang="ru-RU" b="1" dirty="0" smtClean="0"/>
              <a:t>С января 1854 Достоевский служил рядовым в Семипалатинске, в 1855 произведен в унтер-офицеры, в 1856 в прапорщики. В следующем году ему было возвращено дворянство и право печататься. </a:t>
            </a:r>
            <a:endParaRPr lang="ru-RU" b="1" dirty="0" smtClean="0"/>
          </a:p>
          <a:p>
            <a:r>
              <a:rPr lang="ru-RU" b="1" dirty="0" smtClean="0"/>
              <a:t>Тогда </a:t>
            </a:r>
            <a:r>
              <a:rPr lang="ru-RU" b="1" dirty="0" smtClean="0"/>
              <a:t>же он женился на М. Д. Исаевой, принимавшей еще до брака горячее участие в его судьбе.</a:t>
            </a:r>
            <a:endParaRPr lang="ru-RU" b="1" dirty="0"/>
          </a:p>
        </p:txBody>
      </p:sp>
      <p:pic>
        <p:nvPicPr>
          <p:cNvPr id="5" name="Содержимое 4" descr="imgB.jpg"/>
          <p:cNvPicPr>
            <a:picLocks noGrp="1" noChangeAspect="1"/>
          </p:cNvPicPr>
          <p:nvPr>
            <p:ph sz="half" idx="2"/>
          </p:nvPr>
        </p:nvPicPr>
        <p:blipFill>
          <a:blip r:embed="rId3"/>
          <a:stretch>
            <a:fillRect/>
          </a:stretch>
        </p:blipFill>
        <p:spPr>
          <a:xfrm>
            <a:off x="5143504" y="1500174"/>
            <a:ext cx="3498056" cy="466407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smtClean="0">
                <a:solidFill>
                  <a:srgbClr val="C00000"/>
                </a:solidFill>
              </a:rPr>
              <a:t>Журналистская деятельность Достоевского Ф.М.</a:t>
            </a:r>
            <a:endParaRPr lang="ru-RU" sz="3200" dirty="0">
              <a:solidFill>
                <a:srgbClr val="C00000"/>
              </a:solidFill>
            </a:endParaRPr>
          </a:p>
        </p:txBody>
      </p:sp>
      <p:sp>
        <p:nvSpPr>
          <p:cNvPr id="3" name="Содержимое 2"/>
          <p:cNvSpPr>
            <a:spLocks noGrp="1"/>
          </p:cNvSpPr>
          <p:nvPr>
            <p:ph sz="half" idx="1"/>
          </p:nvPr>
        </p:nvSpPr>
        <p:spPr>
          <a:xfrm>
            <a:off x="1285852" y="1643050"/>
            <a:ext cx="3657600" cy="4663440"/>
          </a:xfrm>
        </p:spPr>
        <p:txBody>
          <a:bodyPr>
            <a:normAutofit fontScale="85000" lnSpcReduction="20000"/>
          </a:bodyPr>
          <a:lstStyle/>
          <a:p>
            <a:pPr>
              <a:buNone/>
            </a:pPr>
            <a:r>
              <a:rPr lang="ru-RU" dirty="0" smtClean="0"/>
              <a:t>  В </a:t>
            </a:r>
            <a:r>
              <a:rPr lang="ru-RU" dirty="0" smtClean="0"/>
              <a:t>1859 </a:t>
            </a:r>
            <a:r>
              <a:rPr lang="ru-RU" b="1" dirty="0" smtClean="0"/>
              <a:t>Достоевский</a:t>
            </a:r>
            <a:r>
              <a:rPr lang="ru-RU" dirty="0" smtClean="0"/>
              <a:t> вышел в отставку «по болезни» и получил разрешение жить в Твери. В конце года он переехал в Петербург и совместно с братом Михаилом стал издавать журналы «Время», затем «Эпоха», сочетая огромную редакторскую работу с </a:t>
            </a:r>
            <a:r>
              <a:rPr lang="ru-RU" dirty="0" smtClean="0"/>
              <a:t>авторской.</a:t>
            </a:r>
            <a:endParaRPr lang="ru-RU" dirty="0"/>
          </a:p>
        </p:txBody>
      </p:sp>
      <p:pic>
        <p:nvPicPr>
          <p:cNvPr id="5" name="Содержимое 4" descr="DES1Y3CAGA5D17CAOCRX28CANCQZGCCAMLO4B3CAZOKXJ4CAG7E8O0CAWBSBJGCAHINQ7FCAVC3XXBCAPU0DNYCA2EVBIFCAQWRVH7CAOWS6S9CA7OT7OSCA0YSD05CA84X63SCAQKUGXXCA0H3ND8.jpg"/>
          <p:cNvPicPr>
            <a:picLocks noGrp="1" noChangeAspect="1"/>
          </p:cNvPicPr>
          <p:nvPr>
            <p:ph sz="half" idx="2"/>
          </p:nvPr>
        </p:nvPicPr>
        <p:blipFill>
          <a:blip r:embed="rId3"/>
          <a:stretch>
            <a:fillRect/>
          </a:stretch>
        </p:blipFill>
        <p:spPr>
          <a:xfrm>
            <a:off x="5500694" y="1857364"/>
            <a:ext cx="2650349" cy="3786214"/>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smtClean="0">
                <a:solidFill>
                  <a:srgbClr val="C00000"/>
                </a:solidFill>
              </a:rPr>
              <a:t>Семейные катастрофы и новая женитьба Достоевского Ф.М</a:t>
            </a:r>
            <a:r>
              <a:rPr lang="ru-RU" dirty="0" smtClean="0"/>
              <a:t>.</a:t>
            </a:r>
            <a:endParaRPr lang="ru-RU" dirty="0"/>
          </a:p>
        </p:txBody>
      </p:sp>
      <p:sp>
        <p:nvSpPr>
          <p:cNvPr id="3" name="Содержимое 2"/>
          <p:cNvSpPr>
            <a:spLocks noGrp="1"/>
          </p:cNvSpPr>
          <p:nvPr>
            <p:ph sz="half" idx="1"/>
          </p:nvPr>
        </p:nvSpPr>
        <p:spPr>
          <a:xfrm>
            <a:off x="1214414" y="1785926"/>
            <a:ext cx="3657600" cy="4663440"/>
          </a:xfrm>
        </p:spPr>
        <p:txBody>
          <a:bodyPr>
            <a:normAutofit fontScale="85000" lnSpcReduction="20000"/>
          </a:bodyPr>
          <a:lstStyle/>
          <a:p>
            <a:r>
              <a:rPr lang="ru-RU" dirty="0" smtClean="0"/>
              <a:t>В </a:t>
            </a:r>
            <a:r>
              <a:rPr lang="ru-RU" dirty="0" smtClean="0"/>
              <a:t>1864 умерла жена Достоевского и, хотя они не были счастливы в браке, он тяжело пережил потерю. Вслед за ней внезапно скончался брат Михаил</a:t>
            </a:r>
            <a:r>
              <a:rPr lang="ru-RU" dirty="0" smtClean="0"/>
              <a:t>.</a:t>
            </a:r>
          </a:p>
          <a:p>
            <a:r>
              <a:rPr lang="ru-RU" dirty="0" smtClean="0"/>
              <a:t> Новая женитьба (на </a:t>
            </a:r>
            <a:r>
              <a:rPr lang="ru-RU" dirty="0" err="1" smtClean="0"/>
              <a:t>Сниткиной</a:t>
            </a:r>
            <a:r>
              <a:rPr lang="ru-RU" dirty="0" smtClean="0"/>
              <a:t> А.Г.) </a:t>
            </a:r>
            <a:r>
              <a:rPr lang="ru-RU" dirty="0" smtClean="0"/>
              <a:t>скоро доставила ему в полной мере то семейное счастье, которого он так </a:t>
            </a:r>
            <a:r>
              <a:rPr lang="ru-RU" dirty="0" smtClean="0"/>
              <a:t>желал.</a:t>
            </a:r>
            <a:endParaRPr lang="ru-RU" dirty="0"/>
          </a:p>
        </p:txBody>
      </p:sp>
      <p:pic>
        <p:nvPicPr>
          <p:cNvPr id="5" name="Содержимое 4" descr="dostoevskaya.jpg"/>
          <p:cNvPicPr>
            <a:picLocks noGrp="1" noChangeAspect="1"/>
          </p:cNvPicPr>
          <p:nvPr>
            <p:ph sz="half" idx="2"/>
          </p:nvPr>
        </p:nvPicPr>
        <p:blipFill>
          <a:blip r:embed="rId3"/>
          <a:stretch>
            <a:fillRect/>
          </a:stretch>
        </p:blipFill>
        <p:spPr>
          <a:xfrm>
            <a:off x="5572132" y="1928802"/>
            <a:ext cx="2841276" cy="4010257"/>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solidFill>
                  <a:srgbClr val="C00000"/>
                </a:solidFill>
              </a:rPr>
              <a:t>Роман «Преступление и наказание»</a:t>
            </a:r>
            <a:endParaRPr lang="ru-RU" sz="3600" dirty="0">
              <a:solidFill>
                <a:srgbClr val="C00000"/>
              </a:solidFill>
            </a:endParaRPr>
          </a:p>
        </p:txBody>
      </p:sp>
      <p:sp>
        <p:nvSpPr>
          <p:cNvPr id="3" name="Содержимое 2"/>
          <p:cNvSpPr>
            <a:spLocks noGrp="1"/>
          </p:cNvSpPr>
          <p:nvPr>
            <p:ph sz="half" idx="1"/>
          </p:nvPr>
        </p:nvSpPr>
        <p:spPr/>
        <p:txBody>
          <a:bodyPr>
            <a:normAutofit fontScale="77500" lnSpcReduction="20000"/>
          </a:bodyPr>
          <a:lstStyle/>
          <a:p>
            <a:pPr>
              <a:buNone/>
            </a:pPr>
            <a:r>
              <a:rPr lang="ru-RU" b="1" dirty="0" smtClean="0"/>
              <a:t>    Крах </a:t>
            </a:r>
            <a:r>
              <a:rPr lang="ru-RU" b="1" dirty="0" smtClean="0"/>
              <a:t>индивидуалистической идеи Раскольникова, его попытки стать «властелином судьбы», подняться над «тварью дрожащею» и одновременно осчастливить человечество, спасти обездоленных — философский ответ Достоевского на революционные настроения 1860-х гг.</a:t>
            </a:r>
            <a:r>
              <a:rPr lang="ru-RU" dirty="0" smtClean="0"/>
              <a:t/>
            </a:r>
            <a:br>
              <a:rPr lang="ru-RU" dirty="0" smtClean="0"/>
            </a:br>
            <a:endParaRPr lang="ru-RU" dirty="0"/>
          </a:p>
        </p:txBody>
      </p:sp>
      <p:pic>
        <p:nvPicPr>
          <p:cNvPr id="5" name="Содержимое 4" descr="1302627626_1346933.jpg"/>
          <p:cNvPicPr>
            <a:picLocks noGrp="1" noChangeAspect="1"/>
          </p:cNvPicPr>
          <p:nvPr>
            <p:ph sz="half" idx="2"/>
          </p:nvPr>
        </p:nvPicPr>
        <p:blipFill>
          <a:blip r:embed="rId3"/>
          <a:stretch>
            <a:fillRect/>
          </a:stretch>
        </p:blipFill>
        <p:spPr>
          <a:xfrm>
            <a:off x="5429256" y="1524000"/>
            <a:ext cx="3170355" cy="450279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solidFill>
                  <a:srgbClr val="C00000"/>
                </a:solidFill>
              </a:rPr>
              <a:t>Великие романы Достоевского Ф.М.</a:t>
            </a:r>
            <a:endParaRPr lang="ru-RU" sz="3600" dirty="0">
              <a:solidFill>
                <a:srgbClr val="C00000"/>
              </a:solidFill>
            </a:endParaRPr>
          </a:p>
        </p:txBody>
      </p:sp>
      <p:pic>
        <p:nvPicPr>
          <p:cNvPr id="5" name="Содержимое 4" descr="37354.jpg"/>
          <p:cNvPicPr>
            <a:picLocks noGrp="1" noChangeAspect="1"/>
          </p:cNvPicPr>
          <p:nvPr>
            <p:ph sz="half" idx="1"/>
          </p:nvPr>
        </p:nvPicPr>
        <p:blipFill>
          <a:blip r:embed="rId3"/>
          <a:stretch>
            <a:fillRect/>
          </a:stretch>
        </p:blipFill>
        <p:spPr>
          <a:xfrm>
            <a:off x="1500166" y="1857364"/>
            <a:ext cx="2857500" cy="4000528"/>
          </a:xfrm>
        </p:spPr>
      </p:pic>
      <p:pic>
        <p:nvPicPr>
          <p:cNvPr id="6" name="Содержимое 5" descr="DSC_0051.gif"/>
          <p:cNvPicPr>
            <a:picLocks noGrp="1" noChangeAspect="1"/>
          </p:cNvPicPr>
          <p:nvPr>
            <p:ph sz="half" idx="2"/>
          </p:nvPr>
        </p:nvPicPr>
        <p:blipFill>
          <a:blip r:embed="rId4"/>
          <a:stretch>
            <a:fillRect/>
          </a:stretch>
        </p:blipFill>
        <p:spPr>
          <a:xfrm>
            <a:off x="5353050" y="1898650"/>
            <a:ext cx="3505200" cy="3914775"/>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Завещание Достоевского Ф.М.</a:t>
            </a:r>
            <a:endParaRPr lang="ru-RU" dirty="0">
              <a:solidFill>
                <a:srgbClr val="C00000"/>
              </a:solidFill>
            </a:endParaRPr>
          </a:p>
        </p:txBody>
      </p:sp>
      <p:sp>
        <p:nvSpPr>
          <p:cNvPr id="3" name="Содержимое 2"/>
          <p:cNvSpPr>
            <a:spLocks noGrp="1"/>
          </p:cNvSpPr>
          <p:nvPr>
            <p:ph sz="half" idx="1"/>
          </p:nvPr>
        </p:nvSpPr>
        <p:spPr/>
        <p:txBody>
          <a:bodyPr>
            <a:normAutofit fontScale="70000" lnSpcReduction="20000"/>
          </a:bodyPr>
          <a:lstStyle/>
          <a:p>
            <a:r>
              <a:rPr lang="ru-RU" b="1" dirty="0" smtClean="0"/>
              <a:t>Апогеем его прижизненной славы стала речь на открытии памятника Пушкину в Москве (1880), где он говорил о «</a:t>
            </a:r>
            <a:r>
              <a:rPr lang="ru-RU" b="1" dirty="0" err="1" smtClean="0"/>
              <a:t>всечеловечности</a:t>
            </a:r>
            <a:r>
              <a:rPr lang="ru-RU" b="1" dirty="0" smtClean="0"/>
              <a:t>» как высшем выражении русского идеала, о «русском скитальце», которому необходимо «всемирное счастье». </a:t>
            </a:r>
            <a:endParaRPr lang="ru-RU" b="1" dirty="0" smtClean="0"/>
          </a:p>
          <a:p>
            <a:r>
              <a:rPr lang="ru-RU" b="1" dirty="0" smtClean="0"/>
              <a:t>Эта </a:t>
            </a:r>
            <a:r>
              <a:rPr lang="ru-RU" b="1" dirty="0" smtClean="0"/>
              <a:t>речь, вызвавшая огромный общественный резонанс, оказалась завещанием </a:t>
            </a:r>
            <a:r>
              <a:rPr lang="ru-RU" b="1" dirty="0" smtClean="0"/>
              <a:t>Достоевского.</a:t>
            </a:r>
            <a:endParaRPr lang="ru-RU" b="1" dirty="0"/>
          </a:p>
        </p:txBody>
      </p:sp>
      <p:pic>
        <p:nvPicPr>
          <p:cNvPr id="5" name="Содержимое 4" descr="perov49.jpg"/>
          <p:cNvPicPr>
            <a:picLocks noGrp="1" noChangeAspect="1"/>
          </p:cNvPicPr>
          <p:nvPr>
            <p:ph sz="half" idx="2"/>
          </p:nvPr>
        </p:nvPicPr>
        <p:blipFill>
          <a:blip r:embed="rId3"/>
          <a:stretch>
            <a:fillRect/>
          </a:stretch>
        </p:blipFill>
        <p:spPr>
          <a:xfrm>
            <a:off x="5357818" y="1643050"/>
            <a:ext cx="3365810" cy="4214842"/>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dirty="0" smtClean="0">
                <a:solidFill>
                  <a:srgbClr val="C00000"/>
                </a:solidFill>
              </a:rPr>
              <a:t>Федор Михайлович Достоевский </a:t>
            </a:r>
            <a:br>
              <a:rPr lang="ru-RU" sz="3600" dirty="0" smtClean="0">
                <a:solidFill>
                  <a:srgbClr val="C00000"/>
                </a:solidFill>
              </a:rPr>
            </a:br>
            <a:r>
              <a:rPr lang="ru-RU" sz="3600" dirty="0" smtClean="0">
                <a:solidFill>
                  <a:srgbClr val="C00000"/>
                </a:solidFill>
              </a:rPr>
              <a:t>(1821-1881)</a:t>
            </a:r>
            <a:endParaRPr lang="ru-RU" sz="3600" dirty="0">
              <a:solidFill>
                <a:srgbClr val="C00000"/>
              </a:solidFill>
            </a:endParaRPr>
          </a:p>
        </p:txBody>
      </p:sp>
      <p:sp>
        <p:nvSpPr>
          <p:cNvPr id="3" name="Содержимое 2"/>
          <p:cNvSpPr>
            <a:spLocks noGrp="1"/>
          </p:cNvSpPr>
          <p:nvPr>
            <p:ph sz="half" idx="1"/>
          </p:nvPr>
        </p:nvSpPr>
        <p:spPr>
          <a:xfrm>
            <a:off x="1214414" y="1837370"/>
            <a:ext cx="3657600" cy="5020630"/>
          </a:xfrm>
        </p:spPr>
        <p:txBody>
          <a:bodyPr/>
          <a:lstStyle/>
          <a:p>
            <a:pPr>
              <a:buNone/>
            </a:pPr>
            <a:endParaRPr lang="ru-RU" i="1" dirty="0" smtClean="0"/>
          </a:p>
          <a:p>
            <a:pPr>
              <a:buNone/>
            </a:pPr>
            <a:r>
              <a:rPr lang="ru-RU" i="1" dirty="0" smtClean="0"/>
              <a:t>«</a:t>
            </a:r>
            <a:r>
              <a:rPr lang="ru-RU" i="1" dirty="0" smtClean="0"/>
              <a:t>Сострадание есть высочайшая форма человеческого существования».</a:t>
            </a:r>
          </a:p>
          <a:p>
            <a:pPr algn="ctr">
              <a:buNone/>
            </a:pPr>
            <a:r>
              <a:rPr lang="ru-RU" dirty="0" smtClean="0">
                <a:solidFill>
                  <a:srgbClr val="0070C0"/>
                </a:solidFill>
              </a:rPr>
              <a:t>***</a:t>
            </a:r>
            <a:endParaRPr lang="ru-RU" dirty="0">
              <a:solidFill>
                <a:srgbClr val="0070C0"/>
              </a:solidFill>
            </a:endParaRPr>
          </a:p>
        </p:txBody>
      </p:sp>
      <p:pic>
        <p:nvPicPr>
          <p:cNvPr id="5" name="Содержимое 4" descr="fedor_dostoevskii2_350_biografiya.jpg"/>
          <p:cNvPicPr>
            <a:picLocks noGrp="1" noChangeAspect="1"/>
          </p:cNvPicPr>
          <p:nvPr>
            <p:ph sz="half" idx="2"/>
          </p:nvPr>
        </p:nvPicPr>
        <p:blipFill>
          <a:blip r:embed="rId2"/>
          <a:stretch>
            <a:fillRect/>
          </a:stretch>
        </p:blipFill>
        <p:spPr>
          <a:xfrm>
            <a:off x="5214942" y="1785926"/>
            <a:ext cx="3362318" cy="4274946"/>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dirty="0" smtClean="0">
                <a:solidFill>
                  <a:srgbClr val="C00000"/>
                </a:solidFill>
              </a:rPr>
              <a:t>Федор Достоевский был вторым ребенком в большой семье (шестеро детей). </a:t>
            </a:r>
            <a:endParaRPr lang="ru-RU" sz="2800" dirty="0">
              <a:solidFill>
                <a:srgbClr val="C00000"/>
              </a:solidFill>
            </a:endParaRPr>
          </a:p>
        </p:txBody>
      </p:sp>
      <p:sp>
        <p:nvSpPr>
          <p:cNvPr id="3" name="Содержимое 2"/>
          <p:cNvSpPr>
            <a:spLocks noGrp="1"/>
          </p:cNvSpPr>
          <p:nvPr>
            <p:ph sz="half" idx="1"/>
          </p:nvPr>
        </p:nvSpPr>
        <p:spPr>
          <a:xfrm>
            <a:off x="1071538" y="1571612"/>
            <a:ext cx="3657600" cy="4663440"/>
          </a:xfrm>
        </p:spPr>
        <p:txBody>
          <a:bodyPr>
            <a:normAutofit fontScale="85000" lnSpcReduction="20000"/>
          </a:bodyPr>
          <a:lstStyle/>
          <a:p>
            <a:r>
              <a:rPr lang="ru-RU" dirty="0" smtClean="0"/>
              <a:t>Отец, Михаил Андреевич, врач московской Мариинской больницы для бедных (где и родился будущий писатель), в 1828 получил звание потомственного дворянина. </a:t>
            </a:r>
          </a:p>
          <a:p>
            <a:r>
              <a:rPr lang="ru-RU" dirty="0" smtClean="0"/>
              <a:t>Мать ,Мария Федоровна, из купеческой семьи Нечаевых.</a:t>
            </a:r>
            <a:endParaRPr lang="ru-RU" dirty="0"/>
          </a:p>
        </p:txBody>
      </p:sp>
      <p:pic>
        <p:nvPicPr>
          <p:cNvPr id="5" name="Содержимое 4" descr="01_gr.jpg"/>
          <p:cNvPicPr>
            <a:picLocks noGrp="1" noChangeAspect="1"/>
          </p:cNvPicPr>
          <p:nvPr>
            <p:ph sz="half" idx="2"/>
          </p:nvPr>
        </p:nvPicPr>
        <p:blipFill>
          <a:blip r:embed="rId2"/>
          <a:stretch>
            <a:fillRect/>
          </a:stretch>
        </p:blipFill>
        <p:spPr>
          <a:xfrm>
            <a:off x="4214810" y="2928934"/>
            <a:ext cx="4733553" cy="2912956"/>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dirty="0" smtClean="0">
                <a:solidFill>
                  <a:srgbClr val="C00000"/>
                </a:solidFill>
              </a:rPr>
              <a:t>Начало учения Федора </a:t>
            </a:r>
            <a:r>
              <a:rPr lang="ru-RU" sz="3600" dirty="0" smtClean="0">
                <a:solidFill>
                  <a:srgbClr val="C00000"/>
                </a:solidFill>
              </a:rPr>
              <a:t>Достоевского.</a:t>
            </a:r>
            <a:endParaRPr lang="ru-RU" sz="3600" dirty="0">
              <a:solidFill>
                <a:srgbClr val="C00000"/>
              </a:solidFill>
            </a:endParaRPr>
          </a:p>
        </p:txBody>
      </p:sp>
      <p:sp>
        <p:nvSpPr>
          <p:cNvPr id="3" name="Содержимое 2"/>
          <p:cNvSpPr>
            <a:spLocks noGrp="1"/>
          </p:cNvSpPr>
          <p:nvPr>
            <p:ph sz="half" idx="1"/>
          </p:nvPr>
        </p:nvSpPr>
        <p:spPr>
          <a:xfrm>
            <a:off x="1357290" y="1785926"/>
            <a:ext cx="3657600" cy="4663440"/>
          </a:xfrm>
        </p:spPr>
        <p:txBody>
          <a:bodyPr>
            <a:normAutofit fontScale="92500"/>
          </a:bodyPr>
          <a:lstStyle/>
          <a:p>
            <a:r>
              <a:rPr lang="ru-RU" dirty="0" smtClean="0"/>
              <a:t>В 1832 Достоевский и его старший брат Михаил</a:t>
            </a:r>
            <a:r>
              <a:rPr lang="ru-RU" b="1" dirty="0" smtClean="0"/>
              <a:t> </a:t>
            </a:r>
            <a:r>
              <a:rPr lang="ru-RU" dirty="0" smtClean="0"/>
              <a:t>начали заниматься с приходившими в дом учителями, с 1833 обучались в пансионе Н. И. Драшусова (</a:t>
            </a:r>
            <a:r>
              <a:rPr lang="ru-RU" dirty="0" err="1" smtClean="0"/>
              <a:t>Сушара</a:t>
            </a:r>
            <a:r>
              <a:rPr lang="ru-RU" dirty="0" smtClean="0"/>
              <a:t>), затем в пансионе Л. И. Чермака.</a:t>
            </a:r>
            <a:endParaRPr lang="ru-RU" dirty="0"/>
          </a:p>
        </p:txBody>
      </p:sp>
      <p:pic>
        <p:nvPicPr>
          <p:cNvPr id="5" name="Содержимое 4" descr="children_120.jpg"/>
          <p:cNvPicPr>
            <a:picLocks noGrp="1" noChangeAspect="1"/>
          </p:cNvPicPr>
          <p:nvPr>
            <p:ph sz="half" idx="2"/>
          </p:nvPr>
        </p:nvPicPr>
        <p:blipFill>
          <a:blip r:embed="rId3"/>
          <a:stretch>
            <a:fillRect/>
          </a:stretch>
        </p:blipFill>
        <p:spPr>
          <a:xfrm>
            <a:off x="5286380" y="1785926"/>
            <a:ext cx="3599475" cy="4357718"/>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dirty="0" smtClean="0">
                <a:solidFill>
                  <a:srgbClr val="C00000"/>
                </a:solidFill>
              </a:rPr>
              <a:t>Достоевский в Инженерном училище (1838-43</a:t>
            </a:r>
            <a:r>
              <a:rPr lang="ru-RU" sz="3600" dirty="0" smtClean="0">
                <a:solidFill>
                  <a:srgbClr val="C00000"/>
                </a:solidFill>
              </a:rPr>
              <a:t>).</a:t>
            </a:r>
            <a:endParaRPr lang="ru-RU" sz="3600" dirty="0">
              <a:solidFill>
                <a:srgbClr val="C00000"/>
              </a:solidFill>
            </a:endParaRPr>
          </a:p>
        </p:txBody>
      </p:sp>
      <p:sp>
        <p:nvSpPr>
          <p:cNvPr id="3" name="Содержимое 2"/>
          <p:cNvSpPr>
            <a:spLocks noGrp="1"/>
          </p:cNvSpPr>
          <p:nvPr>
            <p:ph sz="half" idx="1"/>
          </p:nvPr>
        </p:nvSpPr>
        <p:spPr>
          <a:xfrm>
            <a:off x="1214414" y="1500174"/>
            <a:ext cx="3657600" cy="4663440"/>
          </a:xfrm>
        </p:spPr>
        <p:txBody>
          <a:bodyPr>
            <a:normAutofit lnSpcReduction="10000"/>
          </a:bodyPr>
          <a:lstStyle/>
          <a:p>
            <a:pPr>
              <a:buNone/>
            </a:pPr>
            <a:r>
              <a:rPr lang="ru-RU" sz="2000" b="1" dirty="0" smtClean="0"/>
              <a:t>С января 1838 Достоевский учился в Главном инженерном училище (впоследствии всегда считал, что выбор учебного заведения был ошибочным). По окончании училища, прослужив меньше года в Петербургской инженерной команде, летом 1844 Достоевский уволился в чине поручика, решив полностью отдаться литературному творчеству. </a:t>
            </a:r>
            <a:endParaRPr lang="ru-RU" sz="2000" b="1" dirty="0"/>
          </a:p>
        </p:txBody>
      </p:sp>
      <p:pic>
        <p:nvPicPr>
          <p:cNvPr id="5" name="Содержимое 4" descr="dostoev1947.jpg"/>
          <p:cNvPicPr>
            <a:picLocks noGrp="1" noChangeAspect="1"/>
          </p:cNvPicPr>
          <p:nvPr>
            <p:ph sz="half" idx="2"/>
          </p:nvPr>
        </p:nvPicPr>
        <p:blipFill>
          <a:blip r:embed="rId2"/>
          <a:stretch>
            <a:fillRect/>
          </a:stretch>
        </p:blipFill>
        <p:spPr>
          <a:xfrm>
            <a:off x="5598813" y="1785927"/>
            <a:ext cx="2961247" cy="421484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dirty="0" smtClean="0">
                <a:solidFill>
                  <a:srgbClr val="C00000"/>
                </a:solidFill>
              </a:rPr>
              <a:t>Литературная деятельность.</a:t>
            </a:r>
            <a:endParaRPr lang="ru-RU" sz="4000" dirty="0">
              <a:solidFill>
                <a:srgbClr val="C00000"/>
              </a:solidFill>
            </a:endParaRPr>
          </a:p>
        </p:txBody>
      </p:sp>
      <p:sp>
        <p:nvSpPr>
          <p:cNvPr id="3" name="Содержимое 2"/>
          <p:cNvSpPr>
            <a:spLocks noGrp="1"/>
          </p:cNvSpPr>
          <p:nvPr>
            <p:ph sz="half" idx="1"/>
          </p:nvPr>
        </p:nvSpPr>
        <p:spPr/>
        <p:txBody>
          <a:bodyPr>
            <a:normAutofit/>
          </a:bodyPr>
          <a:lstStyle/>
          <a:p>
            <a:r>
              <a:rPr lang="ru-RU" sz="2400" dirty="0" smtClean="0"/>
              <a:t>Началом литературной деятельности стал перевод повести О.Бальзака «Евгения Гранде».</a:t>
            </a:r>
          </a:p>
          <a:p>
            <a:r>
              <a:rPr lang="ru-RU" sz="2400" dirty="0" smtClean="0"/>
              <a:t>Зимой 1844 Достоевский задумал роман «Бедные люди</a:t>
            </a:r>
            <a:r>
              <a:rPr lang="ru-RU" sz="2400" dirty="0" smtClean="0"/>
              <a:t>»,ставший его триумфальным дебютом.</a:t>
            </a:r>
            <a:endParaRPr lang="ru-RU" sz="2400" dirty="0"/>
          </a:p>
        </p:txBody>
      </p:sp>
      <p:pic>
        <p:nvPicPr>
          <p:cNvPr id="5" name="Содержимое 4" descr="0_74076_89307de3_XL.jpg"/>
          <p:cNvPicPr>
            <a:picLocks noGrp="1" noChangeAspect="1"/>
          </p:cNvPicPr>
          <p:nvPr>
            <p:ph sz="half" idx="2"/>
          </p:nvPr>
        </p:nvPicPr>
        <p:blipFill>
          <a:blip r:embed="rId3"/>
          <a:stretch>
            <a:fillRect/>
          </a:stretch>
        </p:blipFill>
        <p:spPr>
          <a:xfrm>
            <a:off x="5357818" y="1643050"/>
            <a:ext cx="3071834" cy="431905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dirty="0" smtClean="0">
                <a:solidFill>
                  <a:srgbClr val="C00000"/>
                </a:solidFill>
              </a:rPr>
              <a:t>Литературный круг Достоевского Ф.М.</a:t>
            </a:r>
            <a:endParaRPr lang="ru-RU" sz="3200" dirty="0">
              <a:solidFill>
                <a:srgbClr val="C00000"/>
              </a:solidFill>
            </a:endParaRPr>
          </a:p>
        </p:txBody>
      </p:sp>
      <p:sp>
        <p:nvSpPr>
          <p:cNvPr id="3" name="Содержимое 2"/>
          <p:cNvSpPr>
            <a:spLocks noGrp="1"/>
          </p:cNvSpPr>
          <p:nvPr>
            <p:ph sz="half" idx="1"/>
          </p:nvPr>
        </p:nvSpPr>
        <p:spPr>
          <a:xfrm>
            <a:off x="857224" y="1928802"/>
            <a:ext cx="3657600" cy="4663440"/>
          </a:xfrm>
        </p:spPr>
        <p:txBody>
          <a:bodyPr>
            <a:noAutofit/>
          </a:bodyPr>
          <a:lstStyle/>
          <a:p>
            <a:pPr>
              <a:buNone/>
            </a:pPr>
            <a:r>
              <a:rPr lang="ru-RU" sz="2400" dirty="0" smtClean="0"/>
              <a:t>    </a:t>
            </a:r>
            <a:r>
              <a:rPr lang="ru-RU" sz="2000" b="1" dirty="0" smtClean="0"/>
              <a:t>Войдя </a:t>
            </a:r>
            <a:r>
              <a:rPr lang="ru-RU" sz="2000" b="1" dirty="0" smtClean="0"/>
              <a:t>в кружок Белинского (где познакомился с И. С. Тургеневым, В. Ф. Одоевским, И. И. Панаевым), </a:t>
            </a:r>
            <a:r>
              <a:rPr lang="ru-RU" sz="2000" b="1" dirty="0" smtClean="0"/>
              <a:t>Достоевский «</a:t>
            </a:r>
            <a:r>
              <a:rPr lang="ru-RU" sz="2000" b="1" dirty="0" smtClean="0"/>
              <a:t>страстно принял все учение» критика, включая его социалистические идеи. </a:t>
            </a:r>
            <a:endParaRPr lang="ru-RU" sz="2000" b="1" dirty="0"/>
          </a:p>
        </p:txBody>
      </p:sp>
      <p:pic>
        <p:nvPicPr>
          <p:cNvPr id="5" name="Содержимое 4" descr="vgb-3.gif"/>
          <p:cNvPicPr>
            <a:picLocks noGrp="1" noChangeAspect="1"/>
          </p:cNvPicPr>
          <p:nvPr>
            <p:ph sz="half" idx="2"/>
          </p:nvPr>
        </p:nvPicPr>
        <p:blipFill>
          <a:blip r:embed="rId3"/>
          <a:stretch>
            <a:fillRect/>
          </a:stretch>
        </p:blipFill>
        <p:spPr>
          <a:xfrm>
            <a:off x="4500562" y="2143116"/>
            <a:ext cx="4443360" cy="3280681"/>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smtClean="0">
                <a:solidFill>
                  <a:srgbClr val="C00000"/>
                </a:solidFill>
              </a:rPr>
              <a:t>Достоевский и петрашевцы.</a:t>
            </a:r>
            <a:endParaRPr lang="ru-RU" sz="3600" dirty="0">
              <a:solidFill>
                <a:srgbClr val="C00000"/>
              </a:solidFill>
            </a:endParaRPr>
          </a:p>
        </p:txBody>
      </p:sp>
      <p:sp>
        <p:nvSpPr>
          <p:cNvPr id="3" name="Содержимое 2"/>
          <p:cNvSpPr>
            <a:spLocks noGrp="1"/>
          </p:cNvSpPr>
          <p:nvPr>
            <p:ph idx="1"/>
          </p:nvPr>
        </p:nvSpPr>
        <p:spPr/>
        <p:txBody>
          <a:bodyPr>
            <a:normAutofit fontScale="62500" lnSpcReduction="20000"/>
          </a:bodyPr>
          <a:lstStyle/>
          <a:p>
            <a:r>
              <a:rPr lang="ru-RU" dirty="0" smtClean="0"/>
              <a:t>   </a:t>
            </a:r>
            <a:r>
              <a:rPr lang="ru-RU" sz="3800" dirty="0" smtClean="0"/>
              <a:t>На </a:t>
            </a:r>
            <a:r>
              <a:rPr lang="ru-RU" sz="3800" dirty="0" smtClean="0"/>
              <a:t>собраниях, носивших политический характер, </a:t>
            </a:r>
            <a:r>
              <a:rPr lang="ru-RU" sz="3800" b="1" dirty="0" smtClean="0">
                <a:solidFill>
                  <a:srgbClr val="FF0000"/>
                </a:solidFill>
              </a:rPr>
              <a:t>затрагивались проблемы освобождения крестьян, реформы суда и цензуры</a:t>
            </a:r>
            <a:r>
              <a:rPr lang="ru-RU" sz="3800" dirty="0" smtClean="0"/>
              <a:t>, читались трактаты французских социалистов, статьи А.И.Герцена, запрещенное тогда письмо Белинского к Гоголю, вынашивались планы распространения литографированной литературы. </a:t>
            </a:r>
            <a:endParaRPr lang="ru-RU" sz="3800" dirty="0" smtClean="0"/>
          </a:p>
          <a:p>
            <a:r>
              <a:rPr lang="ru-RU" sz="3800" dirty="0" smtClean="0"/>
              <a:t>В </a:t>
            </a:r>
            <a:r>
              <a:rPr lang="ru-RU" sz="3800" b="1" dirty="0" smtClean="0">
                <a:solidFill>
                  <a:srgbClr val="FF0000"/>
                </a:solidFill>
              </a:rPr>
              <a:t>1848 вошел в особое тайное общество</a:t>
            </a:r>
            <a:r>
              <a:rPr lang="ru-RU" sz="3800" dirty="0" smtClean="0"/>
              <a:t>, организованное наиболее радикальным петрашевцем Н. А. </a:t>
            </a:r>
            <a:r>
              <a:rPr lang="ru-RU" sz="3800" dirty="0" smtClean="0"/>
              <a:t>Спешневым; </a:t>
            </a:r>
            <a:r>
              <a:rPr lang="ru-RU" sz="3800" dirty="0" smtClean="0"/>
              <a:t>общество ставило своей целью «произвести переворот в России». </a:t>
            </a:r>
            <a:endParaRPr lang="ru-RU" sz="3800" dirty="0" smtClean="0"/>
          </a:p>
          <a:p>
            <a:r>
              <a:rPr lang="ru-RU" sz="3800" dirty="0" smtClean="0"/>
              <a:t>Под </a:t>
            </a:r>
            <a:r>
              <a:rPr lang="ru-RU" sz="3800" dirty="0" smtClean="0"/>
              <a:t>утро </a:t>
            </a:r>
            <a:r>
              <a:rPr lang="ru-RU" sz="3800" b="1" dirty="0" smtClean="0"/>
              <a:t>23 апреля 1849 </a:t>
            </a:r>
            <a:r>
              <a:rPr lang="ru-RU" sz="3800" dirty="0" smtClean="0"/>
              <a:t>в числе других петрашевцев </a:t>
            </a:r>
            <a:r>
              <a:rPr lang="ru-RU" sz="3800" b="1" dirty="0" smtClean="0">
                <a:solidFill>
                  <a:srgbClr val="FF0000"/>
                </a:solidFill>
              </a:rPr>
              <a:t>писатель был арестован и заключен в Алексеевский равелин Петропавловской крепости</a:t>
            </a:r>
            <a:r>
              <a:rPr lang="ru-RU" sz="3800" dirty="0" smtClean="0"/>
              <a:t>.</a:t>
            </a:r>
            <a:endParaRPr lang="ru-RU" sz="3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C00000"/>
                </a:solidFill>
              </a:rPr>
              <a:t>Достоевский под следствием и на </a:t>
            </a:r>
            <a:r>
              <a:rPr lang="ru-RU" sz="2800" b="1" dirty="0" smtClean="0">
                <a:solidFill>
                  <a:srgbClr val="C00000"/>
                </a:solidFill>
              </a:rPr>
              <a:t>каторге.</a:t>
            </a:r>
            <a:endParaRPr lang="ru-RU" sz="2800" dirty="0">
              <a:solidFill>
                <a:srgbClr val="C00000"/>
              </a:solidFill>
            </a:endParaRPr>
          </a:p>
        </p:txBody>
      </p:sp>
      <p:pic>
        <p:nvPicPr>
          <p:cNvPr id="6" name="Содержимое 5" descr="110821.jpg"/>
          <p:cNvPicPr>
            <a:picLocks noGrp="1" noChangeAspect="1"/>
          </p:cNvPicPr>
          <p:nvPr>
            <p:ph sz="half" idx="1"/>
          </p:nvPr>
        </p:nvPicPr>
        <p:blipFill>
          <a:blip r:embed="rId3"/>
          <a:stretch>
            <a:fillRect/>
          </a:stretch>
        </p:blipFill>
        <p:spPr>
          <a:xfrm>
            <a:off x="1142976" y="1357298"/>
            <a:ext cx="2604764" cy="3959241"/>
          </a:xfrm>
        </p:spPr>
      </p:pic>
      <p:pic>
        <p:nvPicPr>
          <p:cNvPr id="5" name="Содержимое 4" descr="0006-006-Ograda-vokrug-Omskogo-ostroga.jpg"/>
          <p:cNvPicPr>
            <a:picLocks noGrp="1" noChangeAspect="1"/>
          </p:cNvPicPr>
          <p:nvPr>
            <p:ph sz="half" idx="2"/>
          </p:nvPr>
        </p:nvPicPr>
        <p:blipFill>
          <a:blip r:embed="rId4"/>
          <a:stretch>
            <a:fillRect/>
          </a:stretch>
        </p:blipFill>
        <p:spPr>
          <a:xfrm>
            <a:off x="3857620" y="2714620"/>
            <a:ext cx="5135298" cy="3220016"/>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75</TotalTime>
  <Words>1486</Words>
  <PresentationFormat>Экран (4:3)</PresentationFormat>
  <Paragraphs>58</Paragraphs>
  <Slides>15</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Солнцестояние</vt:lpstr>
      <vt:lpstr>Презентация  «Биография  Ф.М.Достоевского».</vt:lpstr>
      <vt:lpstr>Федор Михайлович Достоевский  (1821-1881)</vt:lpstr>
      <vt:lpstr>Федор Достоевский был вторым ребенком в большой семье (шестеро детей). </vt:lpstr>
      <vt:lpstr>Начало учения Федора Достоевского.</vt:lpstr>
      <vt:lpstr>Достоевский в Инженерном училище (1838-43).</vt:lpstr>
      <vt:lpstr>Литературная деятельность.</vt:lpstr>
      <vt:lpstr>Литературный круг Достоевского Ф.М.</vt:lpstr>
      <vt:lpstr>Достоевский и петрашевцы.</vt:lpstr>
      <vt:lpstr>Достоевский под следствием и на каторге.</vt:lpstr>
      <vt:lpstr>Возвращение в литературу.</vt:lpstr>
      <vt:lpstr>Журналистская деятельность Достоевского Ф.М.</vt:lpstr>
      <vt:lpstr>Семейные катастрофы и новая женитьба Достоевского Ф.М.</vt:lpstr>
      <vt:lpstr>Роман «Преступление и наказание»</vt:lpstr>
      <vt:lpstr>Великие романы Достоевского Ф.М.</vt:lpstr>
      <vt:lpstr>Завещание Достоевского Ф.М.</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«Биография  Ф.М.Достоевского».</dc:title>
  <dc:creator>Любовь Юрьевна</dc:creator>
  <cp:lastModifiedBy>DNA7 X86</cp:lastModifiedBy>
  <cp:revision>17</cp:revision>
  <dcterms:created xsi:type="dcterms:W3CDTF">2012-11-18T10:43:15Z</dcterms:created>
  <dcterms:modified xsi:type="dcterms:W3CDTF">2012-11-18T12:08:46Z</dcterms:modified>
</cp:coreProperties>
</file>