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н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1" autoAdjust="0"/>
    <p:restoredTop sz="94660" autoAdjust="0"/>
  </p:normalViewPr>
  <p:slideViewPr>
    <p:cSldViewPr>
      <p:cViewPr>
        <p:scale>
          <a:sx n="127" d="100"/>
          <a:sy n="127" d="100"/>
        </p:scale>
        <p:origin x="-55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1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1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70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2" y="1794936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3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3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3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3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5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3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4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3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2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2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8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8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7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8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3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3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3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9485"/>
            <a:ext cx="70567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Математика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251522" y="1412776"/>
            <a:ext cx="8280919" cy="34563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 чём я расскажу в своей презентации: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1)Что такое математика.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2)История математики.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3)Разделы математики.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4)Цели и методы математики.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9166" y="764704"/>
            <a:ext cx="3922874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1)Что такое математика.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7327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Математика  </a:t>
            </a:r>
            <a:r>
              <a:rPr lang="ru-RU" sz="2400" dirty="0">
                <a:solidFill>
                  <a:srgbClr val="00B0F0"/>
                </a:solidFill>
              </a:rPr>
              <a:t>— наука о структурах, порядке и отношениях, которая 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>
                <a:solidFill>
                  <a:srgbClr val="00B0F0"/>
                </a:solidFill>
              </a:rPr>
              <a:t>сложилась на основе операций подсчёта, измерения и описания </a:t>
            </a:r>
            <a:r>
              <a:rPr lang="ru-RU" sz="2400" dirty="0" smtClean="0">
                <a:solidFill>
                  <a:srgbClr val="00B0F0"/>
                </a:solidFill>
              </a:rPr>
              <a:t>форм объектов. Математика </a:t>
            </a:r>
            <a:r>
              <a:rPr lang="ru-RU" sz="2400" dirty="0">
                <a:solidFill>
                  <a:srgbClr val="00B0F0"/>
                </a:solidFill>
              </a:rPr>
              <a:t>не относится </a:t>
            </a:r>
            <a:r>
              <a:rPr lang="ru-RU" sz="2400" dirty="0" smtClean="0">
                <a:solidFill>
                  <a:srgbClr val="00B0F0"/>
                </a:solidFill>
              </a:rPr>
              <a:t>к естественным </a:t>
            </a:r>
            <a:r>
              <a:rPr lang="ru-RU" sz="2400" dirty="0">
                <a:solidFill>
                  <a:srgbClr val="00B0F0"/>
                </a:solidFill>
              </a:rPr>
              <a:t>наукам, но широко используется в них как для точной </a:t>
            </a:r>
            <a:r>
              <a:rPr lang="ru-RU" sz="2400" dirty="0" smtClean="0">
                <a:solidFill>
                  <a:srgbClr val="00B0F0"/>
                </a:solidFill>
              </a:rPr>
              <a:t>формулировки содержания</a:t>
            </a:r>
            <a:r>
              <a:rPr lang="ru-RU" sz="2400" dirty="0">
                <a:solidFill>
                  <a:srgbClr val="00B0F0"/>
                </a:solidFill>
              </a:rPr>
              <a:t>, так и для получения новых </a:t>
            </a:r>
            <a:r>
              <a:rPr lang="ru-RU" sz="2400" dirty="0" smtClean="0">
                <a:solidFill>
                  <a:srgbClr val="00B0F0"/>
                </a:solidFill>
              </a:rPr>
              <a:t>результатов.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8186"/>
            <a:ext cx="3888431" cy="20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6416"/>
            <a:ext cx="3096344" cy="206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0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3744416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2) История математики.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240299"/>
            <a:ext cx="7128792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99"/>
                </a:solidFill>
              </a:rPr>
              <a:t>В истории математики традиционно </a:t>
            </a:r>
            <a:r>
              <a:rPr lang="ru-RU" sz="2000" dirty="0" smtClean="0">
                <a:solidFill>
                  <a:srgbClr val="FFFF99"/>
                </a:solidFill>
              </a:rPr>
              <a:t>выделяются несколько </a:t>
            </a:r>
            <a:r>
              <a:rPr lang="ru-RU" sz="2000" dirty="0">
                <a:solidFill>
                  <a:srgbClr val="FFFF99"/>
                </a:solidFill>
              </a:rPr>
              <a:t>этапов развития математических знаний</a:t>
            </a:r>
            <a:r>
              <a:rPr lang="ru-RU" sz="2000" dirty="0" smtClean="0">
                <a:solidFill>
                  <a:srgbClr val="FFFF99"/>
                </a:solidFill>
              </a:rPr>
              <a:t>:</a:t>
            </a:r>
            <a:endParaRPr lang="ru-RU" sz="2000" dirty="0">
              <a:solidFill>
                <a:srgbClr val="FFFF99"/>
              </a:solidFill>
            </a:endParaRPr>
          </a:p>
          <a:p>
            <a:r>
              <a:rPr lang="ru-RU" sz="2000" dirty="0" smtClean="0">
                <a:solidFill>
                  <a:srgbClr val="FFFF99"/>
                </a:solidFill>
              </a:rPr>
              <a:t>  1.Формирование </a:t>
            </a:r>
            <a:r>
              <a:rPr lang="ru-RU" sz="2000" dirty="0">
                <a:solidFill>
                  <a:srgbClr val="FFFF99"/>
                </a:solidFill>
              </a:rPr>
              <a:t>понятия геометрической </a:t>
            </a:r>
            <a:r>
              <a:rPr lang="ru-RU" sz="2000" dirty="0" smtClean="0">
                <a:solidFill>
                  <a:srgbClr val="FFFF99"/>
                </a:solidFill>
              </a:rPr>
              <a:t>фигуры, </a:t>
            </a:r>
            <a:r>
              <a:rPr lang="ru-RU" sz="2000" dirty="0">
                <a:solidFill>
                  <a:srgbClr val="FFFF99"/>
                </a:solidFill>
              </a:rPr>
              <a:t>числа </a:t>
            </a:r>
            <a:r>
              <a:rPr lang="ru-RU" sz="2000" dirty="0" smtClean="0">
                <a:solidFill>
                  <a:srgbClr val="FFFF99"/>
                </a:solidFill>
              </a:rPr>
              <a:t> </a:t>
            </a:r>
            <a:r>
              <a:rPr lang="ru-RU" sz="2000" dirty="0">
                <a:solidFill>
                  <a:srgbClr val="FFFF99"/>
                </a:solidFill>
              </a:rPr>
              <a:t>и множеств однородных объектов. Появление счёта и измерения, которые позволили сравнивать различные числа, длины, площади и объёмы.</a:t>
            </a:r>
          </a:p>
          <a:p>
            <a:r>
              <a:rPr lang="ru-RU" sz="2000" dirty="0" smtClean="0">
                <a:solidFill>
                  <a:srgbClr val="FFFF99"/>
                </a:solidFill>
              </a:rPr>
              <a:t>  2.Изобретение </a:t>
            </a:r>
            <a:r>
              <a:rPr lang="ru-RU" sz="2000" dirty="0">
                <a:solidFill>
                  <a:srgbClr val="FFFF99"/>
                </a:solidFill>
              </a:rPr>
              <a:t>арифметических операций. Накопление </a:t>
            </a:r>
            <a:r>
              <a:rPr lang="ru-RU" sz="2000" dirty="0" smtClean="0">
                <a:solidFill>
                  <a:srgbClr val="FFFF99"/>
                </a:solidFill>
              </a:rPr>
              <a:t>методом </a:t>
            </a:r>
            <a:r>
              <a:rPr lang="ru-RU" sz="2000" dirty="0">
                <a:solidFill>
                  <a:srgbClr val="FFFF99"/>
                </a:solidFill>
              </a:rPr>
              <a:t>проб и </a:t>
            </a:r>
            <a:r>
              <a:rPr lang="ru-RU" sz="2000" dirty="0" smtClean="0">
                <a:solidFill>
                  <a:srgbClr val="FFFF99"/>
                </a:solidFill>
              </a:rPr>
              <a:t>ошибок знаний </a:t>
            </a:r>
            <a:r>
              <a:rPr lang="ru-RU" sz="2000" dirty="0">
                <a:solidFill>
                  <a:srgbClr val="FFFF99"/>
                </a:solidFill>
              </a:rPr>
              <a:t>о свойствах арифметических действий, о способах измерения площадей и объёмов простых фигур и тел. В этом направлении далеко продвинулись шумеро-вавилонские, китайские и индийские математики древности.</a:t>
            </a:r>
          </a:p>
          <a:p>
            <a:r>
              <a:rPr lang="ru-RU" sz="2000" dirty="0" smtClean="0">
                <a:solidFill>
                  <a:srgbClr val="FFFF99"/>
                </a:solidFill>
              </a:rPr>
              <a:t>  3.Появление </a:t>
            </a:r>
            <a:r>
              <a:rPr lang="ru-RU" sz="2000" dirty="0">
                <a:solidFill>
                  <a:srgbClr val="FFFF99"/>
                </a:solidFill>
              </a:rPr>
              <a:t>в древней </a:t>
            </a:r>
            <a:r>
              <a:rPr lang="ru-RU" sz="2000" dirty="0" smtClean="0">
                <a:solidFill>
                  <a:srgbClr val="FFFF99"/>
                </a:solidFill>
              </a:rPr>
              <a:t>Греции </a:t>
            </a:r>
            <a:r>
              <a:rPr lang="ru-RU" sz="2000" dirty="0">
                <a:solidFill>
                  <a:srgbClr val="FFFF99"/>
                </a:solidFill>
              </a:rPr>
              <a:t>математической системы, показавшей, как получать новые математические истины на основе уже имеющихся. </a:t>
            </a:r>
          </a:p>
        </p:txBody>
      </p:sp>
    </p:spTree>
    <p:extLst>
      <p:ext uri="{BB962C8B-B14F-4D97-AF65-F5344CB8AC3E}">
        <p14:creationId xmlns:p14="http://schemas.microsoft.com/office/powerpoint/2010/main" val="13738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374" y="622503"/>
            <a:ext cx="4132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Продолжение второй темы: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5" y="1044231"/>
            <a:ext cx="7488832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FFFF99"/>
                </a:solidFill>
              </a:rPr>
              <a:t>4.Математики </a:t>
            </a:r>
            <a:r>
              <a:rPr lang="ru-RU" dirty="0">
                <a:solidFill>
                  <a:srgbClr val="FFFF99"/>
                </a:solidFill>
              </a:rPr>
              <a:t>стран ислама не только </a:t>
            </a:r>
            <a:r>
              <a:rPr lang="ru-RU" dirty="0" smtClean="0">
                <a:solidFill>
                  <a:srgbClr val="FFFF99"/>
                </a:solidFill>
              </a:rPr>
              <a:t>сохранили </a:t>
            </a:r>
            <a:r>
              <a:rPr lang="ru-RU" dirty="0">
                <a:solidFill>
                  <a:srgbClr val="FFFF99"/>
                </a:solidFill>
              </a:rPr>
              <a:t>достижения, но и смогли осуществить </a:t>
            </a:r>
            <a:r>
              <a:rPr lang="ru-RU" dirty="0" smtClean="0">
                <a:solidFill>
                  <a:srgbClr val="FFFF99"/>
                </a:solidFill>
              </a:rPr>
              <a:t>их </a:t>
            </a:r>
            <a:r>
              <a:rPr lang="ru-RU" dirty="0">
                <a:solidFill>
                  <a:srgbClr val="FFFF99"/>
                </a:solidFill>
              </a:rPr>
              <a:t>с открытиями индийских математиков, которые в теории чисел продвинулись дальше греков.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  5.В </a:t>
            </a:r>
            <a:r>
              <a:rPr lang="ru-RU" dirty="0">
                <a:solidFill>
                  <a:srgbClr val="FFFF99"/>
                </a:solidFill>
              </a:rPr>
              <a:t>XVI—XVIII веках возрождается и уходит далеко вперёд европейская математика. </a:t>
            </a:r>
            <a:r>
              <a:rPr lang="ru-RU" dirty="0" smtClean="0">
                <a:solidFill>
                  <a:srgbClr val="FFFF99"/>
                </a:solidFill>
              </a:rPr>
              <a:t>Её </a:t>
            </a:r>
            <a:r>
              <a:rPr lang="ru-RU" dirty="0">
                <a:solidFill>
                  <a:srgbClr val="FFFF99"/>
                </a:solidFill>
              </a:rPr>
              <a:t>основой в этот период являлась уверенность в том, что математические модели являются своего рода идеальным скелетом </a:t>
            </a:r>
            <a:r>
              <a:rPr lang="ru-RU" dirty="0" smtClean="0">
                <a:solidFill>
                  <a:srgbClr val="FFFF99"/>
                </a:solidFill>
              </a:rPr>
              <a:t>Вселенной, </a:t>
            </a:r>
            <a:r>
              <a:rPr lang="ru-RU" dirty="0">
                <a:solidFill>
                  <a:srgbClr val="FFFF99"/>
                </a:solidFill>
              </a:rPr>
              <a:t>и поэтому открытие математических истин является одновременно открытием новых свойств реального мира. Главным успехом на этом пути стала разработка математических </a:t>
            </a:r>
            <a:r>
              <a:rPr lang="ru-RU" dirty="0" smtClean="0">
                <a:solidFill>
                  <a:srgbClr val="FFFF99"/>
                </a:solidFill>
              </a:rPr>
              <a:t>моделей. </a:t>
            </a:r>
            <a:endParaRPr lang="ru-RU" dirty="0">
              <a:solidFill>
                <a:srgbClr val="FFFF99"/>
              </a:solidFill>
            </a:endParaRPr>
          </a:p>
          <a:p>
            <a:r>
              <a:rPr lang="ru-RU" dirty="0" smtClean="0">
                <a:solidFill>
                  <a:srgbClr val="FFFF99"/>
                </a:solidFill>
              </a:rPr>
              <a:t>  6.В </a:t>
            </a:r>
            <a:r>
              <a:rPr lang="ru-RU" dirty="0">
                <a:solidFill>
                  <a:srgbClr val="FFFF99"/>
                </a:solidFill>
              </a:rPr>
              <a:t>XIX—XX веках становится понятно, что взаимоотношение математики и реальности далеко не столь просто, как ранее казалось. Не существует общепризнанного ответа на своего рода «основной вопрос философии математики</a:t>
            </a:r>
            <a:r>
              <a:rPr lang="ru-RU" dirty="0" smtClean="0">
                <a:solidFill>
                  <a:srgbClr val="FFFF99"/>
                </a:solidFill>
              </a:rPr>
              <a:t>»: </a:t>
            </a:r>
            <a:r>
              <a:rPr lang="ru-RU" dirty="0">
                <a:solidFill>
                  <a:srgbClr val="FFFF99"/>
                </a:solidFill>
              </a:rPr>
              <a:t>найти причину </a:t>
            </a:r>
            <a:r>
              <a:rPr lang="ru-RU" dirty="0" smtClean="0">
                <a:solidFill>
                  <a:srgbClr val="FFFF99"/>
                </a:solidFill>
              </a:rPr>
              <a:t>непостижимой </a:t>
            </a:r>
            <a:r>
              <a:rPr lang="ru-RU" dirty="0">
                <a:solidFill>
                  <a:srgbClr val="FFFF99"/>
                </a:solidFill>
              </a:rPr>
              <a:t>эффективности математики в естественных </a:t>
            </a:r>
            <a:r>
              <a:rPr lang="ru-RU" dirty="0" smtClean="0">
                <a:solidFill>
                  <a:srgbClr val="FFFF99"/>
                </a:solidFill>
              </a:rPr>
              <a:t>науках. </a:t>
            </a:r>
            <a:r>
              <a:rPr lang="ru-RU" dirty="0">
                <a:solidFill>
                  <a:srgbClr val="FFFF99"/>
                </a:solidFill>
              </a:rPr>
              <a:t>В этом, и не только в этом, отношении математики разделились на множество дискутирующих школ. </a:t>
            </a:r>
            <a:r>
              <a:rPr lang="ru-RU" dirty="0" smtClean="0">
                <a:solidFill>
                  <a:srgbClr val="FFFF99"/>
                </a:solidFill>
              </a:rPr>
              <a:t> </a:t>
            </a:r>
            <a:r>
              <a:rPr lang="ru-RU" dirty="0">
                <a:solidFill>
                  <a:srgbClr val="FFFF99"/>
                </a:solidFill>
              </a:rPr>
              <a:t>В то же время мощь математики и её </a:t>
            </a:r>
            <a:r>
              <a:rPr lang="ru-RU" dirty="0" smtClean="0">
                <a:solidFill>
                  <a:srgbClr val="FFFF99"/>
                </a:solidFill>
              </a:rPr>
              <a:t>престиж</a:t>
            </a:r>
            <a:r>
              <a:rPr lang="ru-RU" dirty="0">
                <a:solidFill>
                  <a:srgbClr val="FFFF99"/>
                </a:solidFill>
              </a:rPr>
              <a:t> </a:t>
            </a:r>
            <a:r>
              <a:rPr lang="ru-RU" dirty="0" smtClean="0">
                <a:solidFill>
                  <a:srgbClr val="FFFF99"/>
                </a:solidFill>
              </a:rPr>
              <a:t>стали </a:t>
            </a:r>
            <a:r>
              <a:rPr lang="ru-RU" dirty="0">
                <a:solidFill>
                  <a:srgbClr val="FFFF99"/>
                </a:solidFill>
              </a:rPr>
              <a:t>высоки как никогда прежде.</a:t>
            </a:r>
          </a:p>
        </p:txBody>
      </p:sp>
    </p:spTree>
    <p:extLst>
      <p:ext uri="{BB962C8B-B14F-4D97-AF65-F5344CB8AC3E}">
        <p14:creationId xmlns:p14="http://schemas.microsoft.com/office/powerpoint/2010/main" val="16792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250" y="683404"/>
            <a:ext cx="318871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3)Разделы математики.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Математика делится на:</a:t>
            </a:r>
          </a:p>
          <a:p>
            <a:r>
              <a:rPr lang="ru-RU" dirty="0"/>
              <a:t> </a:t>
            </a:r>
            <a:r>
              <a:rPr lang="ru-RU" dirty="0" smtClean="0"/>
              <a:t> Алгебру, Геометрию, Арифметику, Теорию чисел, Методы вычислений, теория элементарных функций, математическая физика, линейная Алгебра и Геометрия, математическая логика, уравнение, теория вероятностей и многое-многое др.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384376" cy="278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0155"/>
            <a:ext cx="3096344" cy="276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394" y="629998"/>
            <a:ext cx="3822646" cy="40011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4) Цели и методы математики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7449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Математика </a:t>
            </a:r>
            <a:r>
              <a:rPr lang="ru-RU" dirty="0" smtClean="0"/>
              <a:t>изучает объекты </a:t>
            </a:r>
            <a:r>
              <a:rPr lang="ru-RU" dirty="0"/>
              <a:t>и соотношения между ними, используя формальный язык. В общем случае математические понятия и теоремы не обязательно имеют соответствие чему-либо в физическом мире. Главная задача прикладного раздела математики — создать математическую модель, достаточно адекватную исследуемому реальному объекту. Задача математика-теоретика — </a:t>
            </a:r>
            <a:r>
              <a:rPr lang="ru-RU" dirty="0" smtClean="0"/>
              <a:t>обеспечить удобные средства </a:t>
            </a:r>
            <a:r>
              <a:rPr lang="ru-RU" dirty="0"/>
              <a:t>для достижения этой цели.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05076"/>
            <a:ext cx="4104456" cy="277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505076"/>
            <a:ext cx="3200635" cy="277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5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93" y="1268760"/>
            <a:ext cx="2925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КОНЕЦ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4824536" cy="318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0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128792" cy="1815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Источник информации:</a:t>
            </a:r>
            <a:r>
              <a:rPr lang="en-US" sz="2800" dirty="0" smtClean="0">
                <a:solidFill>
                  <a:srgbClr val="92D050"/>
                </a:solidFill>
              </a:rPr>
              <a:t> Wikipedia.</a:t>
            </a:r>
          </a:p>
          <a:p>
            <a:endParaRPr lang="en-US" sz="2800" dirty="0" smtClean="0">
              <a:solidFill>
                <a:srgbClr val="92D050"/>
              </a:solidFill>
            </a:endParaRPr>
          </a:p>
          <a:p>
            <a:endParaRPr lang="en-US" sz="2800" dirty="0" smtClean="0">
              <a:solidFill>
                <a:srgbClr val="92D050"/>
              </a:solidFill>
            </a:endParaRPr>
          </a:p>
          <a:p>
            <a:r>
              <a:rPr lang="ru-RU" sz="2800" dirty="0" smtClean="0">
                <a:solidFill>
                  <a:srgbClr val="92D050"/>
                </a:solidFill>
              </a:rPr>
              <a:t>Источник картинок: Яндекс картинки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452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312</TotalTime>
  <Words>459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Нина; Чекмарева Настя. 5а</dc:creator>
  <cp:lastModifiedBy>Нина</cp:lastModifiedBy>
  <cp:revision>16</cp:revision>
  <dcterms:created xsi:type="dcterms:W3CDTF">2013-01-14T11:42:00Z</dcterms:created>
  <dcterms:modified xsi:type="dcterms:W3CDTF">2013-01-17T03:57:52Z</dcterms:modified>
</cp:coreProperties>
</file>