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82" r:id="rId3"/>
    <p:sldId id="258" r:id="rId4"/>
    <p:sldId id="259" r:id="rId5"/>
    <p:sldId id="260" r:id="rId6"/>
    <p:sldId id="262" r:id="rId7"/>
    <p:sldId id="274" r:id="rId8"/>
    <p:sldId id="275" r:id="rId9"/>
    <p:sldId id="284" r:id="rId10"/>
    <p:sldId id="271" r:id="rId11"/>
    <p:sldId id="272" r:id="rId12"/>
    <p:sldId id="285" r:id="rId13"/>
    <p:sldId id="286" r:id="rId14"/>
    <p:sldId id="273" r:id="rId15"/>
    <p:sldId id="261" r:id="rId16"/>
    <p:sldId id="278" r:id="rId17"/>
    <p:sldId id="270" r:id="rId18"/>
    <p:sldId id="279" r:id="rId19"/>
    <p:sldId id="264" r:id="rId20"/>
    <p:sldId id="277" r:id="rId21"/>
    <p:sldId id="280" r:id="rId22"/>
    <p:sldId id="283" r:id="rId23"/>
    <p:sldId id="281" r:id="rId24"/>
    <p:sldId id="287" r:id="rId25"/>
    <p:sldId id="291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66"/>
    <a:srgbClr val="4A2C94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>
        <p:scale>
          <a:sx n="68" d="100"/>
          <a:sy n="68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cat>
            <c:strRef>
              <c:f>Лист1!$B$1:$D$1</c:f>
              <c:strCache>
                <c:ptCount val="3"/>
                <c:pt idx="0">
                  <c:v>11А</c:v>
                </c:pt>
                <c:pt idx="1">
                  <c:v>11Б</c:v>
                </c:pt>
                <c:pt idx="2">
                  <c:v>Другие вузы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31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78C2CE-02C8-4BD2-B171-7D30050B958B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EB91CC-A6A9-4F2A-BF66-AF0552879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CAAC8-FDE0-428C-9C83-005573BAEB5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A2D5-FD78-4C39-A759-9D1A21E565A3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AE9D-B22A-4BDC-8716-84E58108E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AA5D-56C9-40E0-97C5-672E812D8FD1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5D7B-CFAF-47E5-9A1C-DDF1D3C9C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45A9-A063-4E3E-B284-887B16875FC4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BE76-53DD-4E30-A29A-9443FC4B8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0F2A9-F8A3-4F91-AED3-5D0DDE44628D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FE6A-3846-4901-BCAF-E524AB10B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1A7F-E95E-4AB7-ADAE-24B2A2D49921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3EFC-2D46-4B23-9C21-1245FC73B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6867-0AAE-4C2D-88B5-C99E7EA633A2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6B62-D2B6-42D4-A2D0-922364E89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F963-53C5-471A-BD28-B7DD0697BD0E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8F74-7CD0-4F2B-916F-FD91FC230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10D8-4779-430D-BE87-1AF7595E0A64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A1901-858A-43F1-8B0B-D9E012078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E3D4-29CE-4124-AE10-C820F0F3555A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7535-4268-4BA6-906D-19703AE07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9E28-9B32-45CF-9C86-5A93DFF7BF32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54E9-3119-45D7-9D71-A0D9088EF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F3EC-5ADA-479D-A0F7-9F9A229BDC0B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80AA-2C8C-449B-8A4A-BF6160FFD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8634F101-F901-4649-9D12-EE0007B7C984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6E7BF63-2978-4DDC-83C6-A4F542961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med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77;&#1076;&#1072;&#1075;&#1086;&#1075;&#1080;&#1095;&#1077;&#1089;&#1082;&#1086;&#1077;%20&#1082;&#1088;&#1077;&#1076;&#1086;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hyperlink" Target="http://pics.livejournal.com/educationrussia/pic/00012k3a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4" Type="http://schemas.openxmlformats.org/officeDocument/2006/relationships/hyperlink" Target="http://nsportal.ru/hudonogova-viktoriya-anatolevn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77;&#1076;&#1072;&#1075;&#1086;&#1075;&#1080;&#1095;&#1077;&#1089;&#1082;&#1086;&#1077;%20&#1082;&#1088;&#1077;&#1076;&#1086;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2;&#1075;&#1086;&#1075;&#1080;&#1095;&#1077;&#1089;&#1082;&#1086;&#1077;%20&#1082;&#1088;&#1077;&#1076;&#1086;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068960"/>
            <a:ext cx="6364288" cy="315118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учителя математики </a:t>
            </a:r>
            <a:br>
              <a:rPr lang="ru-RU" sz="3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b="1" i="1" dirty="0" smtClean="0">
                <a:solidFill>
                  <a:srgbClr val="4A2C9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Худоноговой Виктории Анатольевны</a:t>
            </a:r>
            <a:r>
              <a:rPr lang="ru-RU" sz="3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МКУ СОШ №2</a:t>
            </a:r>
            <a:br>
              <a:rPr lang="ru-RU" sz="3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г.Нижнеудинск</a:t>
            </a:r>
            <a:r>
              <a:rPr lang="ru-RU" sz="40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1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 hidden="1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20688"/>
            <a:ext cx="6120680" cy="17281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>
            <a:prstTxWarp prst="textPlain">
              <a:avLst>
                <a:gd name="adj" fmla="val 4923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</a:p>
        </p:txBody>
      </p:sp>
      <p:pic>
        <p:nvPicPr>
          <p:cNvPr id="1026" name="Picture 2" descr="C:\Users\user\Desktop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21424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9900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6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haroni" pitchFamily="2" charset="-79"/>
                <a:hlinkClick r:id="rId4" action="ppaction://hlinkpres?slideindex=1&amp;slidetitle="/>
              </a:rPr>
              <a:t>Научно-методическая работа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2133600"/>
          <a:ext cx="8043890" cy="38435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21945"/>
                <a:gridCol w="4021945"/>
              </a:tblGrid>
              <a:tr h="688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Наименование технологии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Как применяю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444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Дифференцированное обучение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Учет возрастных особенностей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444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в сотрудничестве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Работа в группах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6831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Исследовательские методы в обучении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Практическая работа с выводом новых правил, свойств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6831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Игровые технологии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Игровые приемы и ситуации, нестандартные уроки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444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Проблемное обучение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Создание проблемной ситуации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6831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Инновационные технологии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Мультимедийное сопровождение урока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088" y="1052513"/>
            <a:ext cx="72009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2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Используемые образовательные ресурсы</a:t>
            </a:r>
          </a:p>
        </p:txBody>
      </p:sp>
    </p:spTree>
  </p:cSld>
  <p:clrMapOvr>
    <a:masterClrMapping/>
  </p:clrMapOvr>
  <p:transition spd="med">
    <p:diamond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8229600" cy="865188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Учебно-методический комплекс</a:t>
            </a:r>
            <a:br>
              <a:rPr lang="ru-RU" sz="3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i="1" kern="12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haroni" pitchFamily="2" charset="-79"/>
              <a:hlinkClick r:id="rId3" action="ppaction://hlinkpres?slideindex=1&amp;slidetitle=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501062" cy="4572000"/>
          </a:xfrm>
        </p:spPr>
        <p:txBody>
          <a:bodyPr/>
          <a:lstStyle/>
          <a:p>
            <a:pPr marL="650875" indent="-514350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3300" u="sng" dirty="0" smtClean="0"/>
              <a:t>Математика 5-6 </a:t>
            </a:r>
            <a:r>
              <a:rPr lang="ru-RU" sz="3300" u="sng" dirty="0" err="1" smtClean="0"/>
              <a:t>кл</a:t>
            </a:r>
            <a:r>
              <a:rPr lang="ru-RU" sz="3300" u="sng" dirty="0" smtClean="0"/>
              <a:t>., </a:t>
            </a:r>
            <a:r>
              <a:rPr lang="ru-RU" sz="3300" u="sng" dirty="0" err="1" smtClean="0"/>
              <a:t>Виленкин</a:t>
            </a:r>
            <a:r>
              <a:rPr lang="ru-RU" sz="3300" u="sng" dirty="0" smtClean="0"/>
              <a:t> Н.Я</a:t>
            </a:r>
          </a:p>
          <a:p>
            <a:pPr marL="179388" indent="-42863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endParaRPr lang="ru-RU" sz="3000" b="1" u="sng" dirty="0" smtClean="0"/>
          </a:p>
          <a:p>
            <a:pPr marL="179388" indent="-42863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3000" b="1" u="sng" dirty="0" smtClean="0"/>
              <a:t>Обоснование:</a:t>
            </a:r>
            <a:r>
              <a:rPr lang="ru-RU" sz="3000" dirty="0" smtClean="0"/>
              <a:t> преемственность между начальной школой и средним звеном, логическое построение материала, много заданий развивающего и повышенного уровня, подготовка к изучению систематических курсов алгебры и геометрии</a:t>
            </a:r>
            <a:endParaRPr lang="ru-RU" sz="1900" dirty="0" smtClean="0"/>
          </a:p>
          <a:p>
            <a:pPr marL="650875" indent="-514350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3000" dirty="0" smtClean="0"/>
              <a:t> </a:t>
            </a:r>
            <a:endParaRPr lang="ru-RU" sz="1900" dirty="0" smtClean="0"/>
          </a:p>
          <a:p>
            <a:pPr marL="650875" indent="-514350" eaLnBrk="1" hangingPunct="1">
              <a:lnSpc>
                <a:spcPct val="90000"/>
              </a:lnSpc>
              <a:buClr>
                <a:schemeClr val="bg1"/>
              </a:buClr>
              <a:buFontTx/>
              <a:buAutoNum type="arabicPeriod"/>
              <a:defRPr/>
            </a:pPr>
            <a:endParaRPr lang="ru-RU" sz="3000" dirty="0" smtClean="0"/>
          </a:p>
          <a:p>
            <a:pPr marL="650875" indent="-514350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endParaRPr lang="ru-RU" sz="3000" dirty="0" smtClean="0"/>
          </a:p>
        </p:txBody>
      </p:sp>
      <p:pic>
        <p:nvPicPr>
          <p:cNvPr id="23556" name="Picture 3" descr="C:\Documents and Settings\User\Мои документы\для сайта\для презентаций\15-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333375"/>
            <a:ext cx="1295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57188" y="1052513"/>
            <a:ext cx="8501062" cy="5019675"/>
          </a:xfrm>
        </p:spPr>
        <p:txBody>
          <a:bodyPr/>
          <a:lstStyle/>
          <a:p>
            <a:pPr marL="650875" indent="-514350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3300" u="sng" dirty="0" smtClean="0"/>
              <a:t>Алгебра 7-9 </a:t>
            </a:r>
            <a:r>
              <a:rPr lang="ru-RU" sz="3300" u="sng" dirty="0" err="1" smtClean="0"/>
              <a:t>кл</a:t>
            </a:r>
            <a:r>
              <a:rPr lang="ru-RU" sz="3300" u="sng" dirty="0" smtClean="0"/>
              <a:t>., Макарычев Ю.Н.</a:t>
            </a:r>
          </a:p>
          <a:p>
            <a:pPr marL="650875" indent="-514350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3300" dirty="0" smtClean="0"/>
              <a:t>		</a:t>
            </a:r>
            <a:endParaRPr lang="ru-RU" sz="3000" dirty="0" smtClean="0"/>
          </a:p>
          <a:p>
            <a:pPr marL="179388" indent="-42863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3000" b="1" u="sng" dirty="0" smtClean="0"/>
              <a:t>Обоснование:</a:t>
            </a:r>
            <a:r>
              <a:rPr lang="ru-RU" sz="3000" dirty="0" smtClean="0"/>
              <a:t> простота и доступность изложения теоретического материала, задания расположены от простых к более сложным, имеются задания на повторение предыдущих тем и набор заданий на повторение каждой темы после ее изучения</a:t>
            </a:r>
            <a:endParaRPr lang="ru-RU" sz="1900" dirty="0" smtClean="0"/>
          </a:p>
          <a:p>
            <a:pPr marL="650875" indent="-514350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3000" dirty="0" smtClean="0"/>
              <a:t> </a:t>
            </a:r>
            <a:endParaRPr lang="ru-RU" sz="1900" dirty="0" smtClean="0"/>
          </a:p>
          <a:p>
            <a:pPr marL="650875" indent="-514350" eaLnBrk="1" hangingPunct="1">
              <a:lnSpc>
                <a:spcPct val="90000"/>
              </a:lnSpc>
              <a:buClr>
                <a:schemeClr val="bg1"/>
              </a:buClr>
              <a:buFontTx/>
              <a:buAutoNum type="arabicPeriod"/>
              <a:defRPr/>
            </a:pPr>
            <a:endParaRPr lang="ru-RU" sz="3000" dirty="0" smtClean="0"/>
          </a:p>
          <a:p>
            <a:pPr marL="650875" indent="-514350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endParaRPr lang="ru-RU" sz="3000" dirty="0" smtClean="0"/>
          </a:p>
        </p:txBody>
      </p:sp>
      <p:pic>
        <p:nvPicPr>
          <p:cNvPr id="24579" name="Picture 3" descr="C:\Documents and Settings\User\Мои документы\для сайта\для презентаций\15-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33375"/>
            <a:ext cx="1295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57188" y="620713"/>
            <a:ext cx="8501062" cy="5903912"/>
          </a:xfrm>
        </p:spPr>
        <p:txBody>
          <a:bodyPr/>
          <a:lstStyle/>
          <a:p>
            <a:pPr marL="650875" indent="-514350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3300" u="sng" dirty="0" smtClean="0"/>
              <a:t>Геометрия 7-9 </a:t>
            </a:r>
            <a:r>
              <a:rPr lang="ru-RU" sz="3300" u="sng" dirty="0" err="1" smtClean="0"/>
              <a:t>кл</a:t>
            </a:r>
            <a:r>
              <a:rPr lang="ru-RU" sz="3300" u="sng" dirty="0" smtClean="0"/>
              <a:t>., </a:t>
            </a:r>
            <a:r>
              <a:rPr lang="ru-RU" sz="3300" u="sng" dirty="0" err="1" smtClean="0"/>
              <a:t>Атанасян</a:t>
            </a:r>
            <a:r>
              <a:rPr lang="ru-RU" sz="3300" u="sng" dirty="0" smtClean="0"/>
              <a:t> Л.С.</a:t>
            </a:r>
            <a:endParaRPr lang="ru-RU" sz="3000" u="sng" dirty="0" smtClean="0"/>
          </a:p>
          <a:p>
            <a:pPr marL="179388" indent="-42863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endParaRPr lang="ru-RU" sz="3000" b="1" u="sng" dirty="0" smtClean="0"/>
          </a:p>
          <a:p>
            <a:pPr marL="179388" indent="-42863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3000" b="1" u="sng" dirty="0" smtClean="0"/>
              <a:t>Обоснование:</a:t>
            </a:r>
            <a:r>
              <a:rPr lang="ru-RU" sz="3000" dirty="0" smtClean="0"/>
              <a:t> хорошая поддержка курса (рабочие тетради, тесты в формате ГИА, контрольный работы в форме теста), последовательное и компактное изложение материала, расположение задач от простых к более сложным</a:t>
            </a:r>
          </a:p>
          <a:p>
            <a:pPr marL="650875" indent="-514350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endParaRPr lang="ru-RU" sz="3000" dirty="0" smtClean="0"/>
          </a:p>
        </p:txBody>
      </p:sp>
      <p:pic>
        <p:nvPicPr>
          <p:cNvPr id="25603" name="Picture 3" descr="C:\Documents and Settings\User\Мои документы\для сайта\для презентаций\15-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33375"/>
            <a:ext cx="1295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23850" y="260350"/>
            <a:ext cx="8640763" cy="6337300"/>
          </a:xfrm>
        </p:spPr>
        <p:txBody>
          <a:bodyPr/>
          <a:lstStyle/>
          <a:p>
            <a:pPr marL="650875" indent="-514350" eaLnBrk="1" hangingPunct="1">
              <a:lnSpc>
                <a:spcPct val="8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endParaRPr lang="ru-RU" sz="2800" b="1" u="sng" dirty="0" smtClean="0">
              <a:solidFill>
                <a:srgbClr val="990033"/>
              </a:solidFill>
            </a:endParaRPr>
          </a:p>
          <a:p>
            <a:pPr marL="650875" indent="-514350" eaLnBrk="1" hangingPunct="1">
              <a:lnSpc>
                <a:spcPct val="8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2800" b="1" u="sng" dirty="0" smtClean="0">
                <a:solidFill>
                  <a:srgbClr val="990033"/>
                </a:solidFill>
              </a:rPr>
              <a:t>МЕТОДИЧЕСКАЯ ТЕМА ШКОЛЫ</a:t>
            </a:r>
            <a:r>
              <a:rPr lang="ru-RU" sz="2500" b="1" dirty="0" smtClean="0">
                <a:solidFill>
                  <a:srgbClr val="990033"/>
                </a:solidFill>
              </a:rPr>
              <a:t>:  </a:t>
            </a:r>
          </a:p>
          <a:p>
            <a:pPr marL="179388" indent="-42863" eaLnBrk="1" hangingPunct="1">
              <a:lnSpc>
                <a:spcPct val="8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2500" b="1" dirty="0" err="1" smtClean="0"/>
              <a:t>Системно-деятельностный</a:t>
            </a:r>
            <a:r>
              <a:rPr lang="ru-RU" sz="2500" b="1" dirty="0" smtClean="0"/>
              <a:t> подход в обучении математике через использование ЭОР</a:t>
            </a:r>
            <a:endParaRPr lang="ru-RU" sz="2400" b="1" u="sng" dirty="0" smtClean="0"/>
          </a:p>
          <a:p>
            <a:pPr marL="179388" indent="-42863" eaLnBrk="1" hangingPunct="1">
              <a:lnSpc>
                <a:spcPct val="80000"/>
              </a:lnSpc>
              <a:buClr>
                <a:schemeClr val="bg1"/>
              </a:buClr>
              <a:buFontTx/>
              <a:buNone/>
              <a:defRPr/>
            </a:pPr>
            <a:endParaRPr lang="ru-RU" sz="2400" b="1" u="sng" dirty="0" smtClean="0"/>
          </a:p>
          <a:p>
            <a:pPr marL="179388" indent="-42863" eaLnBrk="1" hangingPunct="1">
              <a:lnSpc>
                <a:spcPct val="80000"/>
              </a:lnSpc>
              <a:buClr>
                <a:schemeClr val="bg1"/>
              </a:buClr>
              <a:buFontTx/>
              <a:buNone/>
              <a:defRPr/>
            </a:pPr>
            <a:r>
              <a:rPr lang="ru-RU" sz="2400" b="1" u="sng" dirty="0" smtClean="0">
                <a:solidFill>
                  <a:srgbClr val="990033"/>
                </a:solidFill>
              </a:rPr>
              <a:t>ТЕМА ПО САМООБРАЗОВАНИЮ</a:t>
            </a:r>
            <a:r>
              <a:rPr lang="ru-RU" sz="2400" b="1" dirty="0" smtClean="0">
                <a:solidFill>
                  <a:srgbClr val="990033"/>
                </a:solidFill>
              </a:rPr>
              <a:t>:  </a:t>
            </a:r>
          </a:p>
          <a:p>
            <a:pPr marL="179388" indent="-42863" eaLnBrk="1" hangingPunct="1">
              <a:lnSpc>
                <a:spcPct val="80000"/>
              </a:lnSpc>
              <a:buClr>
                <a:schemeClr val="bg1"/>
              </a:buClr>
              <a:buFontTx/>
              <a:buNone/>
              <a:defRPr/>
            </a:pPr>
            <a:r>
              <a:rPr lang="ru-RU" sz="2500" b="1" dirty="0" err="1" smtClean="0"/>
              <a:t>Системно-деятельностный</a:t>
            </a:r>
            <a:r>
              <a:rPr lang="ru-RU" sz="2500" b="1" dirty="0" smtClean="0"/>
              <a:t> подход как средство формирования ключевых компетенций на уроке математики</a:t>
            </a:r>
          </a:p>
          <a:p>
            <a:pPr marL="179388" indent="-42863" eaLnBrk="1" hangingPunct="1">
              <a:lnSpc>
                <a:spcPct val="8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2500" b="1" u="sng" dirty="0" smtClean="0"/>
              <a:t>Цель</a:t>
            </a:r>
            <a:r>
              <a:rPr lang="ru-RU" sz="2500" b="1" dirty="0" smtClean="0"/>
              <a:t>:</a:t>
            </a:r>
            <a:r>
              <a:rPr lang="ru-RU" sz="2500" dirty="0" smtClean="0"/>
              <a:t> изучение теоретических основ </a:t>
            </a:r>
            <a:r>
              <a:rPr lang="ru-RU" sz="2500" dirty="0" err="1" smtClean="0"/>
              <a:t>системно-деятельностного</a:t>
            </a:r>
            <a:r>
              <a:rPr lang="ru-RU" sz="2500" dirty="0" smtClean="0"/>
              <a:t> подхода и применение его в своей практике </a:t>
            </a:r>
          </a:p>
          <a:p>
            <a:pPr marL="179388" indent="-42863" eaLnBrk="1" hangingPunct="1">
              <a:lnSpc>
                <a:spcPct val="8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2500" dirty="0" smtClean="0"/>
              <a:t> </a:t>
            </a:r>
            <a:r>
              <a:rPr lang="ru-RU" sz="2500" b="1" u="sng" dirty="0" smtClean="0"/>
              <a:t>Пути реализации:</a:t>
            </a:r>
            <a:r>
              <a:rPr lang="ru-RU" sz="2500" dirty="0" smtClean="0"/>
              <a:t> преемственность, использование современных образовательных технологий, учет особенностей обучающихся</a:t>
            </a:r>
            <a:endParaRPr lang="ru-RU" sz="1600" dirty="0" smtClean="0"/>
          </a:p>
          <a:p>
            <a:pPr marL="650875" indent="-514350" eaLnBrk="1" hangingPunct="1">
              <a:lnSpc>
                <a:spcPct val="8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2500" dirty="0" smtClean="0"/>
              <a:t> </a:t>
            </a:r>
            <a:endParaRPr lang="ru-RU" sz="1600" dirty="0" smtClean="0"/>
          </a:p>
          <a:p>
            <a:pPr marL="650875" indent="-514350" eaLnBrk="1" hangingPunct="1">
              <a:lnSpc>
                <a:spcPct val="80000"/>
              </a:lnSpc>
              <a:buClr>
                <a:schemeClr val="bg1"/>
              </a:buClr>
              <a:buFontTx/>
              <a:buAutoNum type="arabicPeriod"/>
              <a:defRPr/>
            </a:pPr>
            <a:endParaRPr lang="ru-RU" sz="2500" dirty="0" smtClean="0"/>
          </a:p>
          <a:p>
            <a:pPr marL="650875" indent="-514350" eaLnBrk="1" hangingPunct="1">
              <a:lnSpc>
                <a:spcPct val="8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endParaRPr lang="ru-RU" sz="2500" dirty="0" smtClean="0"/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C:\Users\user\Desktop\на портал\2013-01 (янв)\куратор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466975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6327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hlinkClick r:id="rId4" action="ppaction://hlinkpres?slideindex=1&amp;slidetitle="/>
              </a:rPr>
              <a:t>Портфолио документов</a:t>
            </a:r>
          </a:p>
        </p:txBody>
      </p:sp>
      <p:pic>
        <p:nvPicPr>
          <p:cNvPr id="27652" name="Picture 7" descr="1B112D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839125" y="109642275"/>
            <a:ext cx="3927475" cy="5651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7653" name="Picture 11" descr="E20F5811"/>
          <p:cNvPicPr>
            <a:picLocks noChangeAspect="1" noChangeArrowheads="1"/>
          </p:cNvPicPr>
          <p:nvPr/>
        </p:nvPicPr>
        <p:blipFill>
          <a:blip r:embed="rId6" cstate="print"/>
          <a:srcRect l="17560"/>
          <a:stretch>
            <a:fillRect/>
          </a:stretch>
        </p:blipFill>
        <p:spPr bwMode="auto">
          <a:xfrm>
            <a:off x="107276900" y="109651800"/>
            <a:ext cx="3348038" cy="5305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2295" name="Picture 10" descr="C:\Users\user\Desktop\на портал\2013-01 (янв)\кп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620688"/>
            <a:ext cx="3462338" cy="251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13" descr="C:\Users\user\Desktop\на портал\2013-01 (янв)\плю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3284984"/>
            <a:ext cx="2232025" cy="318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4" descr="C:\Users\user\Desktop\на портал\2013-01 (янв)\свидетельств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076700"/>
            <a:ext cx="3095625" cy="216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9" name="Picture 15" descr="C:\Users\user\Desktop\на портал\2013-01 (янв)\семина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1988840"/>
            <a:ext cx="2879725" cy="199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0" name="Picture 16" descr="C:\Users\user\Desktop\на портал\2013-01 (янв)\сертификат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1412776"/>
            <a:ext cx="2808287" cy="211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12" descr="C:\Users\user\Desktop\на портал\2013-01 (янв)\письмо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1124744"/>
            <a:ext cx="2232025" cy="317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8316913" cy="1143000"/>
          </a:xfrm>
        </p:spPr>
        <p:txBody>
          <a:bodyPr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hlinkClick r:id="rId3" action="ppaction://hlinkpres?slideindex=1&amp;slidetitle="/>
              </a:rPr>
              <a:t>Научно-методическая деятельность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3486150"/>
          </a:xfrm>
        </p:spPr>
        <p:txBody>
          <a:bodyPr/>
          <a:lstStyle/>
          <a:p>
            <a:pPr marL="263525" indent="-127000" eaLnBrk="1" hangingPunct="1"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2000" dirty="0" smtClean="0"/>
              <a:t>-«Введение в информационные и образовательные технологии 21 века» (2010г.)</a:t>
            </a:r>
          </a:p>
          <a:p>
            <a:pPr marL="263525" indent="-127000" eaLnBrk="1" hangingPunct="1"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2000" dirty="0" smtClean="0"/>
              <a:t>-«Основы современных образовательных технологий. ЕГЭ: информационные технологии подготовки» (2011г.)</a:t>
            </a:r>
          </a:p>
          <a:p>
            <a:pPr marL="263525" indent="-127000" eaLnBrk="1" hangingPunct="1">
              <a:buClr>
                <a:schemeClr val="bg1"/>
              </a:buClr>
              <a:buFontTx/>
              <a:buNone/>
              <a:defRPr/>
            </a:pPr>
            <a:r>
              <a:rPr lang="ru-RU" dirty="0" smtClean="0"/>
              <a:t>-</a:t>
            </a:r>
            <a:r>
              <a:rPr lang="ru-RU" sz="2000" dirty="0" smtClean="0"/>
              <a:t>Семинар-практикум «Обучение одаренного ребенка: специфика теоретических проблем, возможностей и практических решений» (2012г.)</a:t>
            </a:r>
          </a:p>
          <a:p>
            <a:pPr marL="179388" indent="-42863" eaLnBrk="1" hangingPunct="1">
              <a:buClr>
                <a:schemeClr val="bg1"/>
              </a:buClr>
              <a:buFontTx/>
              <a:buNone/>
              <a:defRPr/>
            </a:pPr>
            <a:r>
              <a:rPr lang="ru-RU" sz="2000" dirty="0" smtClean="0"/>
              <a:t>-«Классный руководитель: новые векторы деятельности (по ФГОС второго поколения)» (2012г.)</a:t>
            </a:r>
          </a:p>
          <a:p>
            <a:pPr marL="650875" indent="-514350" eaLnBrk="1" hangingPunct="1">
              <a:buClr>
                <a:schemeClr val="bg1"/>
              </a:buClr>
              <a:buFontTx/>
              <a:buAutoNum type="arabicPeriod"/>
              <a:defRPr/>
            </a:pPr>
            <a:endParaRPr lang="ru-RU" dirty="0" smtClean="0"/>
          </a:p>
          <a:p>
            <a:pPr marL="650875" indent="-514350" eaLnBrk="1" hangingPunct="1">
              <a:buClr>
                <a:schemeClr val="bg1"/>
              </a:buClr>
              <a:buFont typeface="Wingdings 2" pitchFamily="18" charset="2"/>
              <a:buNone/>
              <a:defRPr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1700213"/>
            <a:ext cx="7561262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Курсовая подготовка</a:t>
            </a:r>
            <a:r>
              <a:rPr lang="ru-RU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dirty="0"/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2366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Портфель конспектов открытых уроков</a:t>
            </a:r>
            <a:br>
              <a:rPr lang="ru-RU" sz="36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600" b="1" dirty="0" smtClean="0">
              <a:solidFill>
                <a:schemeClr val="accent5">
                  <a:lumMod val="50000"/>
                </a:schemeClr>
              </a:solidFill>
              <a:hlinkClick r:id="rId3" action="ppaction://hlinkpres?slideindex=1&amp;slidetitle=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5" y="357188"/>
            <a:ext cx="8715375" cy="27860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288" y="2708275"/>
            <a:ext cx="8401050" cy="1400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r>
              <a:rPr lang="ru-RU" sz="2800" dirty="0">
                <a:latin typeface="+mn-lt"/>
                <a:cs typeface="+mn-cs"/>
              </a:rPr>
              <a:t>«Нахождение дроби от числа» (6Б класс, 2010г)</a:t>
            </a: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r>
              <a:rPr lang="ru-RU" sz="2800" dirty="0">
                <a:latin typeface="+mn-lt"/>
                <a:cs typeface="+mn-cs"/>
              </a:rPr>
              <a:t>«Сумма углов треугольника»  (7А класс, 2012)</a:t>
            </a: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r>
              <a:rPr lang="ru-RU" sz="2800" dirty="0">
                <a:latin typeface="+mn-lt"/>
                <a:cs typeface="+mn-cs"/>
              </a:rPr>
              <a:t>«Решений уравнений и задач» (5В класс, 2012)</a:t>
            </a: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endParaRPr lang="ru-RU" sz="2800" dirty="0">
              <a:latin typeface="+mn-lt"/>
              <a:cs typeface="+mn-cs"/>
            </a:endParaRP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None/>
              <a:defRPr/>
            </a:pPr>
            <a:endParaRPr lang="ru-RU" sz="40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2875" y="357188"/>
            <a:ext cx="8715375" cy="27860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88" y="1857375"/>
            <a:ext cx="8401050" cy="351631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r>
              <a:rPr lang="ru-RU" sz="2800" dirty="0">
                <a:latin typeface="+mn-lt"/>
                <a:cs typeface="+mn-cs"/>
              </a:rPr>
              <a:t>10 принципов увлекательной педагогики (МО школы, 2010)</a:t>
            </a: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r>
              <a:rPr lang="ru-RU" sz="2800" dirty="0"/>
              <a:t>«Формы работы с родителями» (педсовет, 2010)</a:t>
            </a: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r>
              <a:rPr lang="ru-RU" sz="2800" dirty="0"/>
              <a:t>«Как правильно составлять и анализировать тесты» (МО школы, 2011)</a:t>
            </a: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r>
              <a:rPr lang="ru-RU" sz="2800" dirty="0">
                <a:latin typeface="+mn-lt"/>
                <a:cs typeface="+mn-cs"/>
              </a:rPr>
              <a:t>«Современные средства оценивания результатов обучения», (городское МО, 2011);</a:t>
            </a:r>
            <a:r>
              <a:rPr lang="ru-RU" sz="2800" dirty="0"/>
              <a:t> </a:t>
            </a: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r>
              <a:rPr lang="ru-RU" sz="2800" dirty="0"/>
              <a:t>«Проблемы организации исследовательской деятельности учащихся в современной школе» (</a:t>
            </a:r>
            <a:r>
              <a:rPr lang="en-US" sz="2800" dirty="0"/>
              <a:t>VIII </a:t>
            </a:r>
            <a:r>
              <a:rPr lang="ru-RU" sz="2800" dirty="0"/>
              <a:t>международная научно-практическая конференция) (2011г)</a:t>
            </a: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r>
              <a:rPr lang="ru-RU" sz="2800" dirty="0">
                <a:latin typeface="+mn-lt"/>
                <a:cs typeface="+mn-cs"/>
              </a:rPr>
              <a:t>«Методико-технологическое обеспечение работы классного руководителя в системе ФГОС» (педсовет, 2013);</a:t>
            </a: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r>
              <a:rPr lang="ru-RU" sz="2800" dirty="0">
                <a:latin typeface="+mn-lt"/>
                <a:cs typeface="+mn-cs"/>
              </a:rPr>
              <a:t>Рабочие программы опубликованы на сайте </a:t>
            </a:r>
            <a:r>
              <a:rPr lang="en-US" sz="2800" dirty="0">
                <a:latin typeface="+mn-lt"/>
                <a:cs typeface="+mn-cs"/>
              </a:rPr>
              <a:t>nsportal.ru</a:t>
            </a:r>
            <a:endParaRPr lang="ru-RU" sz="2800" dirty="0">
              <a:latin typeface="+mn-lt"/>
              <a:cs typeface="+mn-cs"/>
            </a:endParaRP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endParaRPr lang="ru-RU" sz="2800" dirty="0">
              <a:latin typeface="+mn-lt"/>
              <a:cs typeface="+mn-cs"/>
            </a:endParaRP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Char char=""/>
              <a:defRPr/>
            </a:pPr>
            <a:endParaRPr lang="ru-RU" sz="2800" dirty="0">
              <a:latin typeface="+mn-lt"/>
              <a:cs typeface="+mn-cs"/>
            </a:endParaRPr>
          </a:p>
          <a:p>
            <a:pPr marL="651510" indent="-514350" fontAlgn="auto">
              <a:spcBef>
                <a:spcPct val="20000"/>
              </a:spcBef>
              <a:spcAft>
                <a:spcPts val="0"/>
              </a:spcAft>
              <a:buSzPct val="65000"/>
              <a:buFont typeface="Wingdings 2"/>
              <a:buNone/>
              <a:defRPr/>
            </a:pPr>
            <a:endParaRPr lang="ru-RU" sz="4000" b="1" dirty="0">
              <a:latin typeface="+mn-lt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marL="514350" indent="-514350" algn="ctr" fontAlgn="auto">
              <a:spcAft>
                <a:spcPts val="0"/>
              </a:spcAft>
              <a:defRPr/>
            </a:pPr>
            <a:r>
              <a:rPr lang="ru-RU" sz="40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Обобщение опыта</a:t>
            </a:r>
            <a:endParaRPr lang="ru-RU" sz="4000" kern="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428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  <a:t>Внеурочная деятельность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  <a:t> по предмету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84313"/>
            <a:ext cx="8786812" cy="2574925"/>
          </a:xfrm>
        </p:spPr>
        <p:txBody>
          <a:bodyPr>
            <a:normAutofit fontScale="5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«Клуб математиков» (2009-2010гг)</a:t>
            </a:r>
          </a:p>
          <a:p>
            <a:pPr marL="548640" indent="-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Элективный курс «Рациональные уравнения» (2010-2011гг)</a:t>
            </a:r>
          </a:p>
          <a:p>
            <a:pPr marL="548640" indent="-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Элективный курс «Решение уравнений высших степеней» (2011-2012гг)</a:t>
            </a:r>
          </a:p>
          <a:p>
            <a:pPr marL="548640" indent="-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факультативный курс «</a:t>
            </a:r>
            <a:r>
              <a:rPr lang="ru-RU" dirty="0" err="1" smtClean="0"/>
              <a:t>Школа+</a:t>
            </a:r>
            <a:r>
              <a:rPr lang="ru-RU" dirty="0" smtClean="0"/>
              <a:t>»  (7- 8 </a:t>
            </a:r>
            <a:r>
              <a:rPr lang="ru-RU" dirty="0" err="1" smtClean="0"/>
              <a:t>кл</a:t>
            </a:r>
            <a:r>
              <a:rPr lang="ru-RU" dirty="0" smtClean="0"/>
              <a:t>., 2011-2013гг)</a:t>
            </a:r>
          </a:p>
          <a:p>
            <a:pPr marL="548640" indent="-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внеклассные мероприятия по предмету (по плану работы, ежегодно)</a:t>
            </a:r>
          </a:p>
          <a:p>
            <a:pPr marL="548640" indent="-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предметные недели (по плану работы, ежегодно)</a:t>
            </a:r>
          </a:p>
          <a:p>
            <a:pPr marL="548640" indent="-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работа в НОУ (по плану работы)</a:t>
            </a:r>
          </a:p>
          <a:p>
            <a:pPr marL="548640" indent="-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6388" name="Picture 6" descr="C:\Users\user\Desktop\на портал\CIMG2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2773362" cy="2079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9" name="Picture 7" descr="C:\Users\user\Desktop\на портал\CIMG2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3933825"/>
            <a:ext cx="3343275" cy="250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8" descr="C:\Users\user\Desktop\на портал\Фото03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01008"/>
            <a:ext cx="3167063" cy="2376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24744"/>
            <a:ext cx="7704856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– </a:t>
            </a:r>
          </a:p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МАТЕМАТИКИ</a:t>
            </a:r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928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kern="1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haroni" pitchFamily="2" charset="-79"/>
              </a:rPr>
              <a:t>Исследовательская деятельность</a:t>
            </a:r>
            <a:br>
              <a:rPr lang="ru-RU" sz="3200" i="1" kern="1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haroni" pitchFamily="2" charset="-79"/>
              </a:rPr>
            </a:br>
            <a:r>
              <a:rPr lang="ru-RU" sz="3200" i="1" kern="1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haroni" pitchFamily="2" charset="-79"/>
              </a:rPr>
              <a:t> по предмету (2012-2013г)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973263"/>
          </a:xfrm>
        </p:spPr>
        <p:txBody>
          <a:bodyPr>
            <a:normAutofit fontScale="70000" lnSpcReduction="20000"/>
          </a:bodyPr>
          <a:lstStyle/>
          <a:p>
            <a:pPr marL="360363" indent="-1809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«Математическая модель ученика 5А класса» (Кузнецова Л., 5А)</a:t>
            </a:r>
          </a:p>
          <a:p>
            <a:pPr marL="360363" indent="-1809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«Математика в спорте» (Киселева К., 5В)</a:t>
            </a:r>
            <a:endParaRPr lang="ru-RU" dirty="0"/>
          </a:p>
          <a:p>
            <a:pPr marL="360363" indent="-1809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«Математика вокруг нас» (</a:t>
            </a:r>
            <a:r>
              <a:rPr lang="ru-RU" dirty="0" err="1" smtClean="0"/>
              <a:t>Гаврикова</a:t>
            </a:r>
            <a:r>
              <a:rPr lang="ru-RU" dirty="0" smtClean="0"/>
              <a:t> И., Матюшкина О., 5Б)</a:t>
            </a:r>
          </a:p>
          <a:p>
            <a:pPr marL="360363" indent="-1809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«Ремонт в доме» (Карелина М., 8А)</a:t>
            </a:r>
          </a:p>
        </p:txBody>
      </p:sp>
      <p:pic>
        <p:nvPicPr>
          <p:cNvPr id="19460" name="Picture 5" descr="C:\Users\user\Desktop\на портал\CIMG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3063873" cy="2297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1" name="Picture 2" descr="C:\Users\user\Desktop\на портал\Фото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00438"/>
            <a:ext cx="2879725" cy="2160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kern="1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haroni" pitchFamily="2" charset="-79"/>
              </a:rPr>
              <a:t>Победители олимпиад</a:t>
            </a:r>
            <a:br>
              <a:rPr lang="ru-RU" sz="3200" i="1" kern="1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haroni" pitchFamily="2" charset="-79"/>
              </a:rPr>
            </a:br>
            <a:endParaRPr lang="ru-RU" sz="3200" i="1" kern="12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haroni" pitchFamily="2" charset="-79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8313" y="1557338"/>
          <a:ext cx="8424862" cy="289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327"/>
                <a:gridCol w="2448272"/>
                <a:gridCol w="1440160"/>
                <a:gridCol w="2217960"/>
                <a:gridCol w="145521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Уч-ся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866267"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Всероссийская олимпиада школьников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муницип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Андриюк</a:t>
                      </a:r>
                      <a:r>
                        <a:rPr lang="ru-RU" baseline="0" dirty="0" smtClean="0"/>
                        <a:t>  А., 7Б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победитель</a:t>
                      </a:r>
                      <a:endParaRPr lang="ru-RU" dirty="0"/>
                    </a:p>
                  </a:txBody>
                  <a:tcPr/>
                </a:tc>
              </a:tr>
              <a:tr h="866267"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r>
                        <a:rPr lang="ru-RU" dirty="0" smtClean="0"/>
                        <a:t> Всероссийская дистанционная олимпиада по математике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всерос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Филиппова Д.,</a:t>
                      </a:r>
                      <a:r>
                        <a:rPr lang="ru-RU" baseline="0" smtClean="0"/>
                        <a:t> </a:t>
                      </a:r>
                      <a:r>
                        <a:rPr lang="ru-RU" smtClean="0"/>
                        <a:t>5Б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призер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08720"/>
            <a:ext cx="882047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– </a:t>
            </a:r>
          </a:p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КЛАССНЫЙ РУКОВОДИТЕЛЬ</a:t>
            </a:r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820150" cy="566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hlinkClick r:id="rId3" action="ppaction://hlinkpres?slideindex=1&amp;slidetitle="/>
              </a:rPr>
              <a:t>Мое кредо классного руководителя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288" y="1628775"/>
            <a:ext cx="5942012" cy="40624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/>
              <a:t>Принимать ребенка таким, каков он есть, с его слабостями и недостатками, стремлениями и темпераментом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/>
              <a:t> </a:t>
            </a:r>
            <a:r>
              <a:rPr lang="ru-RU" b="1" i="1" dirty="0" smtClean="0"/>
              <a:t> </a:t>
            </a:r>
          </a:p>
          <a:p>
            <a:pPr>
              <a:defRPr/>
            </a:pPr>
            <a:r>
              <a:rPr lang="ru-RU" b="1" i="1" dirty="0" smtClean="0"/>
              <a:t>Я считаю, классный руководитель – это моя вторая профессия. </a:t>
            </a:r>
            <a:r>
              <a:rPr lang="ru-RU" dirty="0" smtClean="0"/>
              <a:t> </a:t>
            </a:r>
            <a:r>
              <a:rPr lang="ru-RU" b="1" i="1" dirty="0" smtClean="0"/>
              <a:t>Не зря говорят, что классный руководитель – вторая мама. Он должен увидеть, разглядеть, не пропустить в ребенке все лучшее, что в нем есть, и дать импульс к самосовершенствованию. Не надо великого ума, достаточно большого сердца, способного к общению, способного идти рядом.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5844" name="Рисунок 6" descr="http://pics.livejournal.com/educationrussia/pic/00012k3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05263"/>
            <a:ext cx="273685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820150" cy="566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hlinkClick r:id="rId3" action="ppaction://hlinkpres?slideindex=1&amp;slidetitle="/>
              </a:rPr>
              <a:t>Мой класс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288" y="1628775"/>
            <a:ext cx="8424862" cy="40624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/>
              <a:t>Я являюсь классным руководитель 8А, мы вместе 4-й год. Класс непростой, трудный. Но зато это милые, добрые и отзывчивые ребята. И главное – я люблю их именно таких.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/>
              <a:t> </a:t>
            </a:r>
            <a:r>
              <a:rPr lang="ru-RU" b="1" i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746" name="Picture 2" descr="C:\Users\user\Desktop\на портал\посл звонок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924944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772400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hlinkClick r:id="rId3" action="ppaction://hlinkpres?slideindex=1&amp;slidetitle="/>
              </a:rPr>
              <a:t>Мы растем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1844675"/>
          <a:ext cx="8496944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класс</a:t>
                      </a:r>
                    </a:p>
                    <a:p>
                      <a:pPr algn="ctr"/>
                      <a:r>
                        <a:rPr lang="ru-RU" dirty="0" smtClean="0"/>
                        <a:t> (1-ое полугодие)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8313" y="1125538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Занятость во внеурочное врем</a:t>
            </a:r>
            <a:r>
              <a:rPr lang="ru-RU" sz="3200" b="1" i="1" cap="all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я (%)</a:t>
            </a:r>
            <a:br>
              <a:rPr lang="ru-RU" sz="3200" b="1" i="1" cap="all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</a:br>
            <a:endParaRPr lang="ru-RU" sz="3200" b="1" i="1" cap="all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750" y="3068638"/>
            <a:ext cx="8229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Участие в жизни класса и школы</a:t>
            </a:r>
            <a:r>
              <a:rPr lang="ru-RU" sz="3200" b="1" i="1" cap="all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(%)</a:t>
            </a:r>
            <a:br>
              <a:rPr lang="ru-RU" sz="3200" b="1" i="1" cap="all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</a:br>
            <a:endParaRPr lang="ru-RU" sz="3200" b="1" i="1" cap="all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8" y="3933825"/>
          <a:ext cx="8496944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класс</a:t>
                      </a:r>
                    </a:p>
                    <a:p>
                      <a:pPr algn="ctr"/>
                      <a:r>
                        <a:rPr lang="ru-RU" dirty="0" smtClean="0"/>
                        <a:t> (1-ое полугодие)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7740650" cy="566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hlinkClick r:id="rId3" action="ppaction://hlinkpres?slideindex=1&amp;slidetitle="/>
              </a:rPr>
              <a:t>Мы участвуем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8424863" cy="11525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/>
              <a:t>Ребята моего класса с удовольствием принимают участие во </a:t>
            </a:r>
            <a:r>
              <a:rPr lang="ru-RU" sz="2000" dirty="0" err="1" smtClean="0"/>
              <a:t>внутришкольных</a:t>
            </a:r>
            <a:r>
              <a:rPr lang="ru-RU" sz="2000" dirty="0" smtClean="0"/>
              <a:t> мероприятиях, конкурсах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/>
              <a:t> </a:t>
            </a:r>
            <a:r>
              <a:rPr lang="ru-RU" b="1" i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770" name="Picture 2" descr="C:\Users\user\Desktop\на портал\конкурс песни и стро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2016224" cy="26882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rgbClr val="990033">
                <a:alpha val="40000"/>
              </a:srgb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771" name="Picture 3" descr="C:\Users\user\Desktop\на портал\да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772816"/>
            <a:ext cx="3096344" cy="2322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rgbClr val="990033">
                <a:alpha val="40000"/>
              </a:srgb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772" name="Picture 4" descr="C:\Users\user\Desktop\на портал\деакда математ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293096"/>
            <a:ext cx="2939819" cy="22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rgbClr val="990033">
                <a:alpha val="40000"/>
              </a:srgb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773" name="Picture 5" descr="C:\Users\user\Desktop\на портал\день учител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068960"/>
            <a:ext cx="2012268" cy="2683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rgbClr val="990033">
                <a:alpha val="40000"/>
              </a:srgb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604250" cy="566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hlinkClick r:id="rId3" action="ppaction://hlinkpres?slideindex=1&amp;slidetitle="/>
              </a:rPr>
              <a:t>А к новому году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8424863" cy="14398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/>
              <a:t>Они сделали себе подарок – заняли почетное 1-ое место в конкурсе «Самая </a:t>
            </a:r>
            <a:r>
              <a:rPr lang="ru-RU" sz="2000" dirty="0" err="1" smtClean="0"/>
              <a:t>креативная</a:t>
            </a:r>
            <a:r>
              <a:rPr lang="ru-RU" sz="2000" dirty="0" smtClean="0"/>
              <a:t> </a:t>
            </a:r>
            <a:r>
              <a:rPr lang="ru-RU" sz="2000" dirty="0" err="1" smtClean="0"/>
              <a:t>Снегорочка</a:t>
            </a:r>
            <a:r>
              <a:rPr lang="ru-RU" sz="2000" dirty="0" smtClean="0"/>
              <a:t>» и «Самый </a:t>
            </a:r>
            <a:r>
              <a:rPr lang="ru-RU" sz="2000" dirty="0" err="1" smtClean="0"/>
              <a:t>креативный</a:t>
            </a:r>
            <a:r>
              <a:rPr lang="ru-RU" sz="2000" dirty="0" smtClean="0"/>
              <a:t> Дед Мороз» (</a:t>
            </a:r>
            <a:r>
              <a:rPr lang="ru-RU" sz="2000" dirty="0" err="1" smtClean="0"/>
              <a:t>Чепикова</a:t>
            </a:r>
            <a:r>
              <a:rPr lang="ru-RU" sz="2000" dirty="0" smtClean="0"/>
              <a:t> Кристина, Калинин Максим)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/>
              <a:t> </a:t>
            </a:r>
            <a:r>
              <a:rPr lang="ru-RU" b="1" i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794" name="Picture 2" descr="C:\Users\user\Desktop\на портал\новый год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76872"/>
            <a:ext cx="4896544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3175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604250" cy="566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hlinkClick r:id="rId3" action="ppaction://hlinkpres?slideindex=1&amp;slidetitle="/>
              </a:rPr>
              <a:t>Они для меня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8424863" cy="14398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/>
              <a:t>самые добрые, веселые и отличные ребята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/>
              <a:t> </a:t>
            </a:r>
            <a:r>
              <a:rPr lang="ru-RU" b="1" i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4819" name="Picture 3" descr="C:\Users\user\Desktop\на портал\звонок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05064"/>
            <a:ext cx="3468869" cy="260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C:\Users\user\Desktop\на портал\победа 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700808"/>
            <a:ext cx="3516875" cy="263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 descr="C:\Users\user\Desktop\на портал\фестиваль нау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77281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портфолио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Общие сведения</a:t>
            </a:r>
            <a:endParaRPr lang="ru-RU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Мое педагогическое кредо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Результаты педагогической деятельности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hlinkClick r:id="rId5" action="ppaction://hlinkpres?slideindex=1&amp;slidetitle="/>
              </a:rPr>
              <a:t>Научно-методическая деятельность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hlinkClick r:id="rId5" action="ppaction://hlinkpres?slideindex=1&amp;slidetitle="/>
              </a:rPr>
              <a:t>Портфолио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hlinkClick r:id="rId5" action="ppaction://hlinkpres?slideindex=1&amp;slidetitle="/>
              </a:rPr>
              <a:t>документов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hlinkClick r:id="rId5" action="ppaction://hlinkpres?slideindex=1&amp;slidetitle="/>
              </a:rPr>
              <a:t>Научно-методическая деятельность</a:t>
            </a:r>
            <a:endParaRPr lang="ru-RU" sz="4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  <a:t>Общие сведения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hlinkClick r:id="rId4" action="ppaction://hlinkpres?slideindex=1&amp;slidetitle=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0063" y="1600200"/>
            <a:ext cx="8186737" cy="3757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" y="1570038"/>
          <a:ext cx="7929618" cy="373131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20380"/>
                <a:gridCol w="5009238"/>
              </a:tblGrid>
              <a:tr h="77872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Дата рождения 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</a:t>
                      </a:r>
                      <a:r>
                        <a:rPr lang="ru-RU" sz="1800" baseline="0" dirty="0" smtClean="0"/>
                        <a:t> июня 1983 года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911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Образование 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высшее, Иркутский государственный педагогический университет,  2005г.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Специальность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математика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Квалификация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учитель математики и информатики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Стаж работы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6 лет  </a:t>
                      </a:r>
                    </a:p>
                    <a:p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56691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Квалификационная категория 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вторая, 2010 год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848600" cy="566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hlinkClick r:id="rId3" action="ppaction://hlinkpres?slideindex=1&amp;slidetitle="/>
              </a:rPr>
              <a:t>Мое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hlinkClick r:id="rId3" action="ppaction://hlinkpres?slideindex=1&amp;slidetitle="/>
              </a:rPr>
              <a:t>педагогическое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hlinkClick r:id="rId3" action="ppaction://hlinkpres?slideindex=1&amp;slidetitle="/>
              </a:rPr>
              <a:t> кредо</a:t>
            </a:r>
            <a:endParaRPr lang="ru-RU" dirty="0"/>
          </a:p>
        </p:txBody>
      </p:sp>
      <p:pic>
        <p:nvPicPr>
          <p:cNvPr id="2050" name="Picture 2" descr="j030125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7793" b="7793"/>
          <a:stretch>
            <a:fillRect/>
          </a:stretch>
        </p:blipFill>
        <p:spPr>
          <a:xfrm>
            <a:off x="611188" y="3213100"/>
            <a:ext cx="2841625" cy="205105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63938" y="1166813"/>
            <a:ext cx="5365750" cy="40624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i="1" dirty="0" smtClean="0"/>
              <a:t>Расскажи – и я забуду, покажи – и я, может быть, запомню, вовлеки  - и я пойму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Я - учитель математики, но обучать  предмету не является моей главной целью . В первую очередь, я стремлюсь научить ученика правильно воспринимать полученную информацию и уметь ее применять. Всем знакома фраза «учись учиться».  Чтобы быть успешным в современном мире, необходимо уметь учиться, уметь пользоваться полученными знаниями. 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Я стараюсь научить ребят думать, рассуждать и выражать свои мысли понятно для других.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 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1214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3" action="ppaction://hlinkpres?slideindex=1&amp;slidetitle="/>
              </a:rPr>
              <a:t>Результаты педагогической деятельности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5237163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Результаты ЕГЭ (2012г)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4213" y="2997200"/>
          <a:ext cx="7560840" cy="1368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5881"/>
                <a:gridCol w="2622005"/>
                <a:gridCol w="2152954"/>
              </a:tblGrid>
              <a:tr h="5018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Экзамен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Ср.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Область</a:t>
                      </a:r>
                      <a:endParaRPr lang="ru-RU" dirty="0"/>
                    </a:p>
                  </a:txBody>
                  <a:tcPr/>
                </a:tc>
              </a:tr>
              <a:tr h="866267">
                <a:tc>
                  <a:txBody>
                    <a:bodyPr/>
                    <a:lstStyle/>
                    <a:p>
                      <a:r>
                        <a:rPr lang="ru-RU" dirty="0" smtClean="0"/>
                        <a:t>ЕГЭ (44 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41,7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5237163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Результаты освоения обучающимися образовательных программ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650" y="2852738"/>
          <a:ext cx="7560839" cy="22344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5775"/>
                <a:gridCol w="2035775"/>
                <a:gridCol w="1916023"/>
                <a:gridCol w="1573266"/>
              </a:tblGrid>
              <a:tr h="5018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2009-2010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2010-2011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2011-2012</a:t>
                      </a:r>
                      <a:endParaRPr lang="ru-RU" dirty="0"/>
                    </a:p>
                  </a:txBody>
                  <a:tcPr/>
                </a:tc>
              </a:tr>
              <a:tr h="866267"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866267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5237163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Участие обучающихся в олимпиадах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1052513"/>
          <a:ext cx="8136904" cy="5043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/>
                <a:gridCol w="1983696"/>
                <a:gridCol w="1645111"/>
                <a:gridCol w="1123721"/>
                <a:gridCol w="187220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уч-ся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«Кенгуру»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всерос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сертификаты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«Авангард»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всерос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сертификаты</a:t>
                      </a:r>
                      <a:endParaRPr lang="ru-RU" dirty="0"/>
                    </a:p>
                  </a:txBody>
                  <a:tcPr/>
                </a:tc>
              </a:tr>
              <a:tr h="866267"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Всероссийская олимпиада школьников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муницип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победитель</a:t>
                      </a:r>
                      <a:endParaRPr lang="ru-RU" dirty="0"/>
                    </a:p>
                  </a:txBody>
                  <a:tcPr/>
                </a:tc>
              </a:tr>
              <a:tr h="866267"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«Кенгуру»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всерос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сертификаты</a:t>
                      </a:r>
                      <a:endParaRPr lang="ru-RU" dirty="0"/>
                    </a:p>
                  </a:txBody>
                  <a:tcPr/>
                </a:tc>
              </a:tr>
              <a:tr h="866267"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r>
                        <a:rPr lang="ru-RU" dirty="0" smtClean="0"/>
                        <a:t> Всероссийская дистанционная олимпиада по математике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всерос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призер, участники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5237163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Доля обучающихся, поступивших в вузы по специальности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27584" y="2057400"/>
          <a:ext cx="6030416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kol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shkola</Template>
  <TotalTime>932</TotalTime>
  <Words>893</Words>
  <Application>Microsoft Office PowerPoint</Application>
  <PresentationFormat>Экран (4:3)</PresentationFormat>
  <Paragraphs>213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shkola</vt:lpstr>
      <vt:lpstr> учителя математики  Худоноговой Виктории Анатольевны МКУ СОШ №2 г.Нижнеудинск </vt:lpstr>
      <vt:lpstr>Слайд 2</vt:lpstr>
      <vt:lpstr>Структура портфолио</vt:lpstr>
      <vt:lpstr>Общие сведения</vt:lpstr>
      <vt:lpstr>Мое педагогическое кредо</vt:lpstr>
      <vt:lpstr>Результаты педагогической деятельности </vt:lpstr>
      <vt:lpstr>Слайд 7</vt:lpstr>
      <vt:lpstr>Слайд 8</vt:lpstr>
      <vt:lpstr>Слайд 9</vt:lpstr>
      <vt:lpstr>Научно-методическая работа</vt:lpstr>
      <vt:lpstr>Учебно-методический комплекс </vt:lpstr>
      <vt:lpstr>Слайд 12</vt:lpstr>
      <vt:lpstr>Слайд 13</vt:lpstr>
      <vt:lpstr>Слайд 14</vt:lpstr>
      <vt:lpstr>Портфолио документов</vt:lpstr>
      <vt:lpstr>Научно-методическая деятельность</vt:lpstr>
      <vt:lpstr>Портфель конспектов открытых уроков </vt:lpstr>
      <vt:lpstr>Слайд 18</vt:lpstr>
      <vt:lpstr>Внеурочная деятельность  по предмету </vt:lpstr>
      <vt:lpstr>Исследовательская деятельность  по предмету (2012-2013г) </vt:lpstr>
      <vt:lpstr>Победители олимпиад </vt:lpstr>
      <vt:lpstr>Слайд 22</vt:lpstr>
      <vt:lpstr>Мое кредо классного руководителя</vt:lpstr>
      <vt:lpstr>Мой класс</vt:lpstr>
      <vt:lpstr>Мы растем</vt:lpstr>
      <vt:lpstr>Мы участвуем</vt:lpstr>
      <vt:lpstr>А к новому году</vt:lpstr>
      <vt:lpstr>Они для меня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 математики Худоноговой Виктории Анатольевны</dc:title>
  <dc:creator>user</dc:creator>
  <cp:lastModifiedBy>user</cp:lastModifiedBy>
  <cp:revision>92</cp:revision>
  <dcterms:modified xsi:type="dcterms:W3CDTF">2013-02-03T11:45:52Z</dcterms:modified>
</cp:coreProperties>
</file>