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004FC-62EC-4F4F-807E-3C9AD6DBD82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D58AD-B62E-409C-A27B-8886AC6B8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446" y="1556792"/>
            <a:ext cx="8914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СТРУКТУРА ЦЕЛОСТНОГО ОПИСАНИЯ</a:t>
            </a:r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АКТУАЛЬНОГО ПЕДАГОГИЧЕСКОГО ОПЫТА</a:t>
            </a:r>
            <a:endParaRPr lang="ru-RU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876256" y="47971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Подготовила:</a:t>
            </a:r>
          </a:p>
          <a:p>
            <a:pPr algn="r"/>
            <a:r>
              <a:rPr lang="ru-RU" dirty="0" smtClean="0"/>
              <a:t>Белкина Ю.Ю.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62373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Белгород 2013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8640"/>
            <a:ext cx="8280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Длительность работы над опытом.</a:t>
            </a:r>
          </a:p>
          <a:p>
            <a:r>
              <a:rPr lang="ru-RU" sz="2400" dirty="0" smtClean="0"/>
              <a:t>( с момента обнаружения противоречий между желаемым состоянием и действительным до момента выявления результативности опыта).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72816"/>
            <a:ext cx="96409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 smtClean="0"/>
          </a:p>
          <a:p>
            <a:pPr algn="ctr"/>
            <a:r>
              <a:rPr lang="ru-RU" sz="2800" i="1" dirty="0" smtClean="0"/>
              <a:t>Этапы работы над опытом:</a:t>
            </a:r>
          </a:p>
          <a:p>
            <a:r>
              <a:rPr lang="ru-RU" sz="3200" dirty="0" smtClean="0"/>
              <a:t>а) диагностический  ( с датой диагностики) – обнаружение проблемы;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>б) формирующий (не менее чем за 3 года) – апробация технологий;</a:t>
            </a:r>
          </a:p>
          <a:p>
            <a:endParaRPr lang="ru-RU" sz="2000" dirty="0" smtClean="0"/>
          </a:p>
          <a:p>
            <a:r>
              <a:rPr lang="ru-RU" sz="3200" dirty="0" smtClean="0"/>
              <a:t>в) оценка результатов деятельности ( диагностика) – успешность решения проблем.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Диапазон опыта.</a:t>
            </a:r>
          </a:p>
          <a:p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/>
              <a:t>Где распространялся опыт,</a:t>
            </a:r>
          </a:p>
          <a:p>
            <a:r>
              <a:rPr lang="ru-RU" sz="3200" dirty="0" smtClean="0"/>
              <a:t> на каких занятия,</a:t>
            </a:r>
          </a:p>
          <a:p>
            <a:r>
              <a:rPr lang="ru-RU" sz="3200" dirty="0" smtClean="0"/>
              <a:t> на какой возраст.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Теоретическая база опыта.</a:t>
            </a:r>
          </a:p>
          <a:p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/>
              <a:t>Ссылки на фамилии людей, теорию которую использовалась в написании опыта.</a:t>
            </a:r>
          </a:p>
          <a:p>
            <a:endParaRPr lang="ru-RU" sz="3200" dirty="0" smtClean="0"/>
          </a:p>
          <a:p>
            <a:r>
              <a:rPr lang="ru-RU" sz="3200" dirty="0" smtClean="0"/>
              <a:t>Не забывать о корректности представленной информации.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Новизна опыта.</a:t>
            </a:r>
          </a:p>
          <a:p>
            <a:pPr>
              <a:buFontTx/>
              <a:buChar char="-"/>
            </a:pPr>
            <a:r>
              <a:rPr lang="ru-RU" sz="3200" dirty="0"/>
              <a:t>в</a:t>
            </a:r>
            <a:r>
              <a:rPr lang="ru-RU" sz="3200" dirty="0" smtClean="0"/>
              <a:t> комбинировании элементов известных методик и технологий;</a:t>
            </a:r>
          </a:p>
          <a:p>
            <a:pPr>
              <a:buFontTx/>
              <a:buChar char="-"/>
            </a:pPr>
            <a:r>
              <a:rPr lang="ru-RU" sz="3200" dirty="0" smtClean="0"/>
              <a:t>в рационализации или усовершенствовании отдельных сторон педагогического труда;</a:t>
            </a:r>
          </a:p>
          <a:p>
            <a:pPr>
              <a:buFontTx/>
              <a:buChar char="-"/>
            </a:pPr>
            <a:r>
              <a:rPr lang="ru-RU" sz="3200" dirty="0" smtClean="0"/>
              <a:t>в радикальном преобразовании образовательного процесса;</a:t>
            </a:r>
          </a:p>
          <a:p>
            <a:pPr>
              <a:buFontTx/>
              <a:buChar char="-"/>
            </a:pPr>
            <a:r>
              <a:rPr lang="ru-RU" sz="3200" dirty="0" smtClean="0"/>
              <a:t>в заимствовании и применении в новых условиях кем-то созданного опыта.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558924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(выбрать что-то одно)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Характеристика условий, в которых возможно применение данного опыта.</a:t>
            </a:r>
          </a:p>
          <a:p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i="1" dirty="0" smtClean="0"/>
              <a:t>Описание:</a:t>
            </a:r>
          </a:p>
          <a:p>
            <a:pPr>
              <a:buFontTx/>
              <a:buChar char="-"/>
            </a:pPr>
            <a:r>
              <a:rPr lang="ru-RU" sz="3200" dirty="0" err="1"/>
              <a:t>у</a:t>
            </a:r>
            <a:r>
              <a:rPr lang="ru-RU" sz="3200" dirty="0" err="1" smtClean="0"/>
              <a:t>чебно</a:t>
            </a:r>
            <a:r>
              <a:rPr lang="ru-RU" sz="3200" dirty="0" smtClean="0"/>
              <a:t>–методического комплекса</a:t>
            </a:r>
          </a:p>
          <a:p>
            <a:r>
              <a:rPr lang="ru-RU" sz="3200" dirty="0" smtClean="0"/>
              <a:t> ( с указанием конкретных авторов программы и учебников);</a:t>
            </a:r>
          </a:p>
          <a:p>
            <a:pPr>
              <a:buFontTx/>
              <a:buChar char="-"/>
            </a:pPr>
            <a:r>
              <a:rPr lang="ru-RU" sz="3200" dirty="0" smtClean="0"/>
              <a:t>уровня обучение ( базовый, профильный…);</a:t>
            </a:r>
          </a:p>
          <a:p>
            <a:pPr>
              <a:buFontTx/>
              <a:buChar char="-"/>
            </a:pPr>
            <a:r>
              <a:rPr lang="ru-RU" sz="3200" dirty="0" smtClean="0"/>
              <a:t>возрастных ограничений.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Технология описания опыта.</a:t>
            </a:r>
            <a:endParaRPr lang="ru-RU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Определение цели опыта ( 1 предложение);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Постановка задач, способствующих достижению данной цели;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Организация учебно-воспитательного процесса;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Описание содержания обучения (формы, методы, приемы…);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Алгоритм осуществления педагогических действий.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Результативность опыта.</a:t>
            </a:r>
          </a:p>
          <a:p>
            <a:pPr algn="ctr"/>
            <a:endParaRPr lang="ru-RU" sz="3600" b="1" i="1" dirty="0" smtClean="0"/>
          </a:p>
          <a:p>
            <a:pPr>
              <a:buFontTx/>
              <a:buChar char="-"/>
            </a:pPr>
            <a:r>
              <a:rPr lang="ru-RU" sz="3200" dirty="0" smtClean="0"/>
              <a:t>прописать динамику результатов ( 1 – 1,5 страниц);</a:t>
            </a:r>
          </a:p>
          <a:p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>перечислить фамилии авторов, чьи методики использовались;</a:t>
            </a:r>
          </a:p>
          <a:p>
            <a:pPr>
              <a:buFontTx/>
              <a:buChar char="-"/>
            </a:pPr>
            <a:endParaRPr lang="ru-RU" sz="3200" dirty="0"/>
          </a:p>
          <a:p>
            <a:pPr>
              <a:buFontTx/>
              <a:buChar char="-"/>
            </a:pPr>
            <a:r>
              <a:rPr lang="ru-RU" sz="3200" dirty="0" smtClean="0"/>
              <a:t>результативность опыта исследуется строго по заявленной теме.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Л</a:t>
            </a:r>
            <a:r>
              <a:rPr lang="ru-RU" sz="3600" b="1" i="1" dirty="0" smtClean="0">
                <a:solidFill>
                  <a:srgbClr val="FF0000"/>
                </a:solidFill>
              </a:rPr>
              <a:t>итература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ГОСТ 7.1 – 2003 </a:t>
            </a:r>
          </a:p>
          <a:p>
            <a:r>
              <a:rPr lang="ru-RU" sz="3200" dirty="0" smtClean="0"/>
              <a:t>«Библиографический список». Положение 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Приложение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7256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/>
              <a:t>Порядковый номер по левому краю.</a:t>
            </a:r>
          </a:p>
          <a:p>
            <a:pPr>
              <a:buFontTx/>
              <a:buChar char="-"/>
            </a:pPr>
            <a:r>
              <a:rPr lang="ru-RU" sz="3200" dirty="0" smtClean="0"/>
              <a:t>Каждое приложение с новой страницы.</a:t>
            </a:r>
          </a:p>
          <a:p>
            <a:pPr>
              <a:buFontTx/>
              <a:buChar char="-"/>
            </a:pPr>
            <a:r>
              <a:rPr lang="ru-RU" sz="3200" dirty="0" smtClean="0"/>
              <a:t>Единообразия.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ОГАОУ ДПО Белгородский институт повышения квалификации и профессиональной переподготовки</a:t>
            </a:r>
          </a:p>
          <a:p>
            <a:pPr algn="ctr"/>
            <a:r>
              <a:rPr lang="ru-RU" sz="2800" dirty="0" smtClean="0"/>
              <a:t>специалистов</a:t>
            </a:r>
          </a:p>
          <a:p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Название темы</a:t>
            </a:r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r"/>
            <a:r>
              <a:rPr lang="ru-RU" sz="2800" dirty="0" smtClean="0"/>
              <a:t>Ф.И.О. автора опыта,</a:t>
            </a:r>
          </a:p>
          <a:p>
            <a:pPr algn="r"/>
            <a:r>
              <a:rPr lang="ru-RU" sz="2800" dirty="0" smtClean="0"/>
              <a:t>должность, место работы</a:t>
            </a:r>
          </a:p>
          <a:p>
            <a:endParaRPr lang="ru-RU" sz="2800" dirty="0"/>
          </a:p>
          <a:p>
            <a:pPr algn="ctr"/>
            <a:r>
              <a:rPr lang="ru-RU" sz="2800" dirty="0" smtClean="0"/>
              <a:t>Белгород</a:t>
            </a:r>
          </a:p>
          <a:p>
            <a:pPr algn="ctr"/>
            <a:r>
              <a:rPr lang="ru-RU" sz="2800" dirty="0" smtClean="0"/>
              <a:t>2013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Формулирование темы опыта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9217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заголовке выделяется </a:t>
            </a:r>
            <a:r>
              <a:rPr lang="ru-RU" sz="2400" u="sng" dirty="0" smtClean="0"/>
              <a:t>две части:</a:t>
            </a:r>
          </a:p>
          <a:p>
            <a:pPr algn="ctr"/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dirty="0" smtClean="0"/>
              <a:t>Результат</a:t>
            </a:r>
            <a:r>
              <a:rPr lang="ru-RU" sz="2400" dirty="0" smtClean="0"/>
              <a:t> (формирование; развитие; воспитание и т.д.);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b="1" dirty="0" smtClean="0"/>
              <a:t>Средство</a:t>
            </a:r>
            <a:r>
              <a:rPr lang="ru-RU" sz="2400" dirty="0" smtClean="0"/>
              <a:t> (т.е. по средствам чего получен результат)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83671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731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Структура целостного описания АПО. В помощь педагогам и руководителям </a:t>
            </a:r>
          </a:p>
          <a:p>
            <a:r>
              <a:rPr lang="ru-RU" dirty="0" smtClean="0"/>
              <a:t>Образовательных учреждений. – Белгород: Изд-во </a:t>
            </a:r>
            <a:r>
              <a:rPr lang="ru-RU" dirty="0" err="1" smtClean="0"/>
              <a:t>БелИПКППС</a:t>
            </a:r>
            <a:r>
              <a:rPr lang="ru-RU" dirty="0" smtClean="0"/>
              <a:t>, 2012. </a:t>
            </a:r>
            <a:r>
              <a:rPr lang="ru-RU" smtClean="0"/>
              <a:t>– 83 с.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92899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800" dirty="0" smtClean="0"/>
              <a:t>1. «Развитие языковой компетентности младших              школьников».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6340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«Фундамент здоровья – с детства!»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852936"/>
            <a:ext cx="87227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 « Развитие интеллектуальных и коммуникативных умений и навыков, критического мышления, творческих способностей учащихся в процессе</a:t>
            </a:r>
          </a:p>
          <a:p>
            <a:r>
              <a:rPr lang="ru-RU" sz="2800" dirty="0" smtClean="0"/>
              <a:t> работы с текстом».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085184"/>
            <a:ext cx="79330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 «Приобщение учащихся к истокам народной культуры через использование</a:t>
            </a:r>
          </a:p>
          <a:p>
            <a:r>
              <a:rPr lang="ru-RU" sz="2800" dirty="0" smtClean="0"/>
              <a:t> сюжетно – ролевых игр».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88640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Разделы АПО</a:t>
            </a:r>
          </a:p>
          <a:p>
            <a:pPr algn="ctr"/>
            <a:r>
              <a:rPr lang="ru-RU" sz="2000" u="sng" dirty="0" smtClean="0"/>
              <a:t>(до 15 страниц)</a:t>
            </a:r>
            <a:endParaRPr lang="ru-RU" sz="2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556792"/>
            <a:ext cx="76328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/>
              <a:t>Информация об опыте.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Технология опыта.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Результативность опыта.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Библиографический список.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Приложение.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096" y="4766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Информация об опыте</a:t>
            </a:r>
            <a:endParaRPr lang="ru-RU" sz="3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701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возникновения и становления опыта.</a:t>
            </a:r>
          </a:p>
          <a:p>
            <a:pPr marL="342900" indent="-342900"/>
            <a:r>
              <a:rPr lang="ru-RU" sz="3200" dirty="0" smtClean="0"/>
              <a:t>(сведения о микрорайоне, социальной среде,</a:t>
            </a:r>
          </a:p>
          <a:p>
            <a:pPr marL="342900" indent="-342900"/>
            <a:r>
              <a:rPr lang="ru-RU" sz="3200" dirty="0" smtClean="0"/>
              <a:t> классе (группе) и данные предварительной</a:t>
            </a:r>
          </a:p>
          <a:p>
            <a:pPr marL="342900" indent="-342900"/>
            <a:r>
              <a:rPr lang="ru-RU" sz="3200" dirty="0" smtClean="0"/>
              <a:t> диагностики по теме опыта.</a:t>
            </a:r>
          </a:p>
          <a:p>
            <a:pPr marL="342900" indent="-342900"/>
            <a:endParaRPr lang="ru-RU" sz="3200" dirty="0" smtClean="0"/>
          </a:p>
          <a:p>
            <a:pPr marL="342900" indent="-342900" algn="ctr"/>
            <a:r>
              <a:rPr lang="ru-RU" sz="3200" u="sng" dirty="0" smtClean="0"/>
              <a:t>Объем – 1 страница</a:t>
            </a:r>
            <a:endParaRPr lang="ru-RU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90364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Тема: </a:t>
            </a:r>
            <a:r>
              <a:rPr lang="ru-RU" sz="2400" i="1" dirty="0" smtClean="0"/>
              <a:t>« Развитие </a:t>
            </a:r>
            <a:r>
              <a:rPr lang="ru-RU" sz="2400" i="1" dirty="0" err="1" smtClean="0"/>
              <a:t>креативности</a:t>
            </a:r>
            <a:r>
              <a:rPr lang="ru-RU" sz="2400" i="1" dirty="0" smtClean="0"/>
              <a:t> у детей старшего дошкольного</a:t>
            </a:r>
          </a:p>
          <a:p>
            <a:pPr algn="ctr"/>
            <a:r>
              <a:rPr lang="ru-RU" sz="2400" i="1" dirty="0" smtClean="0"/>
              <a:t> возраста на основе музыкально-игрового творчества»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/>
              <a:t>Условия возникновения и становления опыта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«Свою педагогическую деятельность осуществляю в МДОУ </a:t>
            </a:r>
            <a:r>
              <a:rPr lang="ru-RU" sz="2400" dirty="0" err="1" smtClean="0"/>
              <a:t>д\с</a:t>
            </a:r>
            <a:r>
              <a:rPr lang="ru-RU" sz="2400" dirty="0" smtClean="0"/>
              <a:t> №27 «Березка»с приоритетным осуществлением интеллектуального и художественно-эстетического развития детей, расположенном на микрорайоне Жукова. В нашем учреждении функционируют 10 групп. Я работаю во всех возрастных группах детского сада музыкальным руководителем».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Актуальность опыта.</a:t>
            </a:r>
          </a:p>
          <a:p>
            <a:pPr algn="ctr"/>
            <a:r>
              <a:rPr lang="ru-RU" sz="3200" dirty="0" smtClean="0"/>
              <a:t>Состоит из двух абзацев:</a:t>
            </a:r>
          </a:p>
          <a:p>
            <a:pPr algn="ctr"/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> в первом указываем почему этот опыт актуальный для данного места;</a:t>
            </a:r>
          </a:p>
          <a:p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>во втором указываем с каким </a:t>
            </a:r>
            <a:r>
              <a:rPr lang="ru-RU" sz="3200" u="sng" dirty="0" smtClean="0"/>
              <a:t>противоречиями </a:t>
            </a:r>
          </a:p>
          <a:p>
            <a:r>
              <a:rPr lang="ru-RU" sz="3200" dirty="0" smtClean="0"/>
              <a:t>столкнулись при написании опыта.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Ведущая педагогическая идея опыта.</a:t>
            </a:r>
          </a:p>
          <a:p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u="sng" dirty="0" smtClean="0"/>
              <a:t>Составляет 1 предложение.</a:t>
            </a:r>
          </a:p>
          <a:p>
            <a:pPr algn="ctr"/>
            <a:endParaRPr lang="ru-RU" sz="3200" dirty="0" smtClean="0"/>
          </a:p>
          <a:p>
            <a:r>
              <a:rPr lang="ru-RU" sz="3200" dirty="0" smtClean="0"/>
              <a:t>Это основная мысль, вытекающая из опыта, соответствует заявленной теме.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Тема опыта: 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i="1" dirty="0" smtClean="0"/>
              <a:t>«</a:t>
            </a:r>
            <a:r>
              <a:rPr lang="ru-RU" sz="3200" i="1" dirty="0"/>
              <a:t>Р</a:t>
            </a:r>
            <a:r>
              <a:rPr lang="ru-RU" sz="3200" i="1" dirty="0" smtClean="0"/>
              <a:t>азвитие творческих способностей</a:t>
            </a:r>
          </a:p>
          <a:p>
            <a:pPr algn="ctr"/>
            <a:r>
              <a:rPr lang="ru-RU" sz="3200" i="1" dirty="0" smtClean="0"/>
              <a:t>учащихся на уроках математики через использование исследовательских</a:t>
            </a:r>
          </a:p>
          <a:p>
            <a:pPr algn="ctr"/>
            <a:r>
              <a:rPr lang="ru-RU" sz="3200" i="1" dirty="0" smtClean="0"/>
              <a:t>технологий проблемного обучения»</a:t>
            </a:r>
          </a:p>
          <a:p>
            <a:endParaRPr lang="ru-RU" sz="3200" dirty="0"/>
          </a:p>
          <a:p>
            <a:r>
              <a:rPr lang="ru-RU" sz="3200" b="1" dirty="0" smtClean="0"/>
              <a:t>«Ведущая педагогическая идея опыта – создание оптимальных условий для формирования</a:t>
            </a:r>
          </a:p>
          <a:p>
            <a:r>
              <a:rPr lang="ru-RU" sz="3200" b="1" dirty="0" smtClean="0"/>
              <a:t> исследовательских умений и навыков».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625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28</cp:revision>
  <dcterms:created xsi:type="dcterms:W3CDTF">2013-01-02T11:21:23Z</dcterms:created>
  <dcterms:modified xsi:type="dcterms:W3CDTF">2013-01-09T15:51:17Z</dcterms:modified>
</cp:coreProperties>
</file>