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A8598F79-8E1F-4142-BF64-3CB9DBD987AD}" type="datetimeFigureOut">
              <a:rPr lang="ru-RU" smtClean="0"/>
              <a:pPr/>
              <a:t>07.01.2015</a:t>
            </a:fld>
            <a:endParaRPr lang="ru-RU"/>
          </a:p>
        </p:txBody>
      </p:sp>
      <p:sp>
        <p:nvSpPr>
          <p:cNvPr id="16" name="Номер слайда 15"/>
          <p:cNvSpPr>
            <a:spLocks noGrp="1"/>
          </p:cNvSpPr>
          <p:nvPr>
            <p:ph type="sldNum" sz="quarter" idx="11"/>
          </p:nvPr>
        </p:nvSpPr>
        <p:spPr/>
        <p:txBody>
          <a:bodyPr/>
          <a:lstStyle/>
          <a:p>
            <a:fld id="{60852910-A38E-4B12-ABB0-424ADCCD12CA}"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transition spd="med" advClick="0" advTm="30000">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8598F79-8E1F-4142-BF64-3CB9DBD987AD}" type="datetimeFigureOut">
              <a:rPr lang="ru-RU" smtClean="0"/>
              <a:pPr/>
              <a:t>07.01.2015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852910-A38E-4B12-ABB0-424ADCCD12CA}" type="slidenum">
              <a:rPr lang="ru-RU" smtClean="0"/>
              <a:pPr/>
              <a:t>‹#›</a:t>
            </a:fld>
            <a:endParaRPr lang="ru-RU"/>
          </a:p>
        </p:txBody>
      </p:sp>
    </p:spTree>
  </p:cSld>
  <p:clrMapOvr>
    <a:masterClrMapping/>
  </p:clrMapOvr>
  <p:transition spd="med" advClick="0" advTm="30000">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8598F79-8E1F-4142-BF64-3CB9DBD987AD}" type="datetimeFigureOut">
              <a:rPr lang="ru-RU" smtClean="0"/>
              <a:pPr/>
              <a:t>07.01.2015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852910-A38E-4B12-ABB0-424ADCCD12CA}" type="slidenum">
              <a:rPr lang="ru-RU" smtClean="0"/>
              <a:pPr/>
              <a:t>‹#›</a:t>
            </a:fld>
            <a:endParaRPr lang="ru-RU"/>
          </a:p>
        </p:txBody>
      </p:sp>
    </p:spTree>
  </p:cSld>
  <p:clrMapOvr>
    <a:masterClrMapping/>
  </p:clrMapOvr>
  <p:transition spd="med" advClick="0" advTm="30000">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A8598F79-8E1F-4142-BF64-3CB9DBD987AD}" type="datetimeFigureOut">
              <a:rPr lang="ru-RU" smtClean="0"/>
              <a:pPr/>
              <a:t>07.01.2015</a:t>
            </a:fld>
            <a:endParaRPr lang="ru-RU"/>
          </a:p>
        </p:txBody>
      </p:sp>
      <p:sp>
        <p:nvSpPr>
          <p:cNvPr id="15" name="Номер слайда 14"/>
          <p:cNvSpPr>
            <a:spLocks noGrp="1"/>
          </p:cNvSpPr>
          <p:nvPr>
            <p:ph type="sldNum" sz="quarter" idx="15"/>
          </p:nvPr>
        </p:nvSpPr>
        <p:spPr/>
        <p:txBody>
          <a:bodyPr/>
          <a:lstStyle>
            <a:lvl1pPr algn="ctr">
              <a:defRPr/>
            </a:lvl1pPr>
          </a:lstStyle>
          <a:p>
            <a:fld id="{60852910-A38E-4B12-ABB0-424ADCCD12CA}"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spd="med" advClick="0" advTm="30000">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A8598F79-8E1F-4142-BF64-3CB9DBD987AD}" type="datetimeFigureOut">
              <a:rPr lang="ru-RU" smtClean="0"/>
              <a:pPr/>
              <a:t>07.01.2015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852910-A38E-4B12-ABB0-424ADCCD12CA}"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30000">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A8598F79-8E1F-4142-BF64-3CB9DBD987AD}" type="datetimeFigureOut">
              <a:rPr lang="ru-RU" smtClean="0"/>
              <a:pPr/>
              <a:t>07.01.2015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852910-A38E-4B12-ABB0-424ADCCD12CA}"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advClick="0" advTm="30000">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60852910-A38E-4B12-ABB0-424ADCCD12CA}"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A8598F79-8E1F-4142-BF64-3CB9DBD987AD}" type="datetimeFigureOut">
              <a:rPr lang="ru-RU" smtClean="0"/>
              <a:pPr/>
              <a:t>07.01.2015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30000">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8598F79-8E1F-4142-BF64-3CB9DBD987AD}" type="datetimeFigureOut">
              <a:rPr lang="ru-RU" smtClean="0"/>
              <a:pPr/>
              <a:t>07.01.2015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0852910-A38E-4B12-ABB0-424ADCCD12CA}"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spd="med" advClick="0" advTm="30000">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598F79-8E1F-4142-BF64-3CB9DBD987AD}" type="datetimeFigureOut">
              <a:rPr lang="ru-RU" smtClean="0"/>
              <a:pPr/>
              <a:t>07.01.2015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852910-A38E-4B12-ABB0-424ADCCD12CA}" type="slidenum">
              <a:rPr lang="ru-RU" smtClean="0"/>
              <a:pPr/>
              <a:t>‹#›</a:t>
            </a:fld>
            <a:endParaRPr lang="ru-RU"/>
          </a:p>
        </p:txBody>
      </p:sp>
    </p:spTree>
  </p:cSld>
  <p:clrMapOvr>
    <a:masterClrMapping/>
  </p:clrMapOvr>
  <p:transition spd="med" advClick="0" advTm="30000">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A8598F79-8E1F-4142-BF64-3CB9DBD987AD}" type="datetimeFigureOut">
              <a:rPr lang="ru-RU" smtClean="0"/>
              <a:pPr/>
              <a:t>07.01.2015</a:t>
            </a:fld>
            <a:endParaRPr lang="ru-RU"/>
          </a:p>
        </p:txBody>
      </p:sp>
      <p:sp>
        <p:nvSpPr>
          <p:cNvPr id="9" name="Номер слайда 8"/>
          <p:cNvSpPr>
            <a:spLocks noGrp="1"/>
          </p:cNvSpPr>
          <p:nvPr>
            <p:ph type="sldNum" sz="quarter" idx="15"/>
          </p:nvPr>
        </p:nvSpPr>
        <p:spPr/>
        <p:txBody>
          <a:bodyPr/>
          <a:lstStyle/>
          <a:p>
            <a:fld id="{60852910-A38E-4B12-ABB0-424ADCCD12CA}"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transition spd="med" advClick="0" advTm="30000">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A8598F79-8E1F-4142-BF64-3CB9DBD987AD}" type="datetimeFigureOut">
              <a:rPr lang="ru-RU" smtClean="0"/>
              <a:pPr/>
              <a:t>07.01.2015</a:t>
            </a:fld>
            <a:endParaRPr lang="ru-RU"/>
          </a:p>
        </p:txBody>
      </p:sp>
      <p:sp>
        <p:nvSpPr>
          <p:cNvPr id="9" name="Номер слайда 8"/>
          <p:cNvSpPr>
            <a:spLocks noGrp="1"/>
          </p:cNvSpPr>
          <p:nvPr>
            <p:ph type="sldNum" sz="quarter" idx="11"/>
          </p:nvPr>
        </p:nvSpPr>
        <p:spPr/>
        <p:txBody>
          <a:bodyPr/>
          <a:lstStyle/>
          <a:p>
            <a:fld id="{60852910-A38E-4B12-ABB0-424ADCCD12CA}"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transition spd="med" advClick="0" advTm="30000">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8598F79-8E1F-4142-BF64-3CB9DBD987AD}" type="datetimeFigureOut">
              <a:rPr lang="ru-RU" smtClean="0"/>
              <a:pPr/>
              <a:t>07.01.2015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0852910-A38E-4B12-ABB0-424ADCCD12CA}"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advClick="0" advTm="30000">
    <p:circl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pushkin.niv.ru/images/pushkin/pushkin_06.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pushkin.niv.ru/images/people/pushkina_n_n.jpg"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pushkin.niv.ru/images/people/pushkina_m_a.jpg" TargetMode="Externa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pushkin.niv.ru/images/people/pushkin_a_a.jpg" TargetMode="Externa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pushkin.niv.ru/images/people/pushkin_g_a.jpg" TargetMode="Externa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pushkin.niv.ru/images/people/pushkina_n_a.jpg" TargetMode="Externa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hyperlink" Target="http://pushkin.niv.ru/images/pushkin/pushkin_17.jpg" TargetMode="External"/><Relationship Id="rId3" Type="http://schemas.openxmlformats.org/officeDocument/2006/relationships/image" Target="../media/image15.jpeg"/><Relationship Id="rId7" Type="http://schemas.openxmlformats.org/officeDocument/2006/relationships/image" Target="../media/image17.jpeg"/><Relationship Id="rId2" Type="http://schemas.openxmlformats.org/officeDocument/2006/relationships/hyperlink" Target="http://pushkin.niv.ru/images/pushkin/pushkin_04.jpg" TargetMode="External"/><Relationship Id="rId1" Type="http://schemas.openxmlformats.org/officeDocument/2006/relationships/slideLayout" Target="../slideLayouts/slideLayout4.xml"/><Relationship Id="rId6" Type="http://schemas.openxmlformats.org/officeDocument/2006/relationships/hyperlink" Target="http://pushkin.niv.ru/images/pushkin/pushkin_15.jpg" TargetMode="External"/><Relationship Id="rId11" Type="http://schemas.openxmlformats.org/officeDocument/2006/relationships/image" Target="../media/image19.jpeg"/><Relationship Id="rId5" Type="http://schemas.openxmlformats.org/officeDocument/2006/relationships/image" Target="../media/image16.jpeg"/><Relationship Id="rId10" Type="http://schemas.openxmlformats.org/officeDocument/2006/relationships/hyperlink" Target="http://pushkin.niv.ru/images/pushkin/pushkin_10.jpg" TargetMode="External"/><Relationship Id="rId4" Type="http://schemas.openxmlformats.org/officeDocument/2006/relationships/hyperlink" Target="http://pushkin.niv.ru/images/pushkin/pushkin_21.jpg" TargetMode="External"/><Relationship Id="rId9" Type="http://schemas.openxmlformats.org/officeDocument/2006/relationships/image" Target="../media/image1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pushkin.niv.ru/images/people/gannibal_m_a.jpg" TargetMode="External"/><Relationship Id="rId1" Type="http://schemas.openxmlformats.org/officeDocument/2006/relationships/slideLayout" Target="../slideLayouts/slideLayout4.xml"/><Relationship Id="rId5" Type="http://schemas.openxmlformats.org/officeDocument/2006/relationships/image" Target="../media/image21.jpeg"/><Relationship Id="rId4" Type="http://schemas.openxmlformats.org/officeDocument/2006/relationships/hyperlink" Target="http://pushkin.niv.ru/images/people/gannibal_a_p.j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pushkin.niv.ru/images/family/gerb.jpg"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pushkin.niv.ru/images/people/pushkina_n_o.jpg"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pushkin.niv.ru/images/people/pushkin_s_l.jpg"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pushkin.niv.ru/images/people/pushkin_l_s.jpg"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pushkin.niv.ru/images/people/pavlischeva_o_s.jpg"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«Гордиться славою своих предков не только можно, но и должно;</a:t>
            </a:r>
            <a:br>
              <a:rPr lang="ru-RU" dirty="0" smtClean="0"/>
            </a:br>
            <a:r>
              <a:rPr lang="ru-RU" dirty="0" smtClean="0"/>
              <a:t>не уважать оной есть постыдное малодушие.» </a:t>
            </a:r>
            <a:endParaRPr lang="ru-RU" dirty="0"/>
          </a:p>
        </p:txBody>
      </p:sp>
      <p:sp>
        <p:nvSpPr>
          <p:cNvPr id="2" name="Заголовок 1"/>
          <p:cNvSpPr>
            <a:spLocks noGrp="1"/>
          </p:cNvSpPr>
          <p:nvPr>
            <p:ph type="ctrTitle"/>
          </p:nvPr>
        </p:nvSpPr>
        <p:spPr/>
        <p:txBody>
          <a:bodyPr/>
          <a:lstStyle/>
          <a:p>
            <a:r>
              <a:rPr lang="ru-RU" dirty="0" smtClean="0"/>
              <a:t>А.С. Пушкин</a:t>
            </a:r>
            <a:endParaRPr lang="ru-RU" dirty="0"/>
          </a:p>
        </p:txBody>
      </p:sp>
      <p:pic>
        <p:nvPicPr>
          <p:cNvPr id="5" name="Рисунок 4" descr="А.С. Пушкин">
            <a:hlinkClick r:id="rId2" tgtFrame="_blank"/>
          </p:cNvPr>
          <p:cNvPicPr/>
          <p:nvPr/>
        </p:nvPicPr>
        <p:blipFill>
          <a:blip r:embed="rId3" cstate="print"/>
          <a:srcRect/>
          <a:stretch>
            <a:fillRect/>
          </a:stretch>
        </p:blipFill>
        <p:spPr bwMode="auto">
          <a:xfrm>
            <a:off x="3491880" y="260648"/>
            <a:ext cx="2376264" cy="2376264"/>
          </a:xfrm>
          <a:prstGeom prst="rect">
            <a:avLst/>
          </a:prstGeom>
          <a:noFill/>
          <a:ln w="9525">
            <a:noFill/>
            <a:miter lim="800000"/>
            <a:headEnd/>
            <a:tailEnd/>
          </a:ln>
        </p:spPr>
      </p:pic>
    </p:spTree>
  </p:cSld>
  <p:clrMapOvr>
    <a:masterClrMapping/>
  </p:clrMapOvr>
  <p:transition spd="med" advClick="0" advTm="10000">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Жена, Наталья Николаевна Пушкина (1812-1863г.) </a:t>
            </a:r>
            <a:br>
              <a:rPr lang="ru-RU" dirty="0" smtClean="0"/>
            </a:br>
            <a:endParaRPr lang="ru-RU" dirty="0"/>
          </a:p>
        </p:txBody>
      </p:sp>
      <p:sp>
        <p:nvSpPr>
          <p:cNvPr id="4" name="Текст 3"/>
          <p:cNvSpPr>
            <a:spLocks noGrp="1"/>
          </p:cNvSpPr>
          <p:nvPr>
            <p:ph type="body" sz="half" idx="2"/>
          </p:nvPr>
        </p:nvSpPr>
        <p:spPr>
          <a:xfrm>
            <a:off x="6629400" y="1196752"/>
            <a:ext cx="2057400" cy="4464496"/>
          </a:xfrm>
        </p:spPr>
        <p:txBody>
          <a:bodyPr>
            <a:noAutofit/>
          </a:bodyPr>
          <a:lstStyle/>
          <a:p>
            <a:r>
              <a:rPr lang="ru-RU" sz="1400" dirty="0" smtClean="0"/>
              <a:t>Урожденная Гончарова, вышла замуж за А.С. Пушкина в 1831г. Между супругами с самого начала сложились сердечные и дружеские отношения. К концу 1831г. Наталья Николаевна знакомится с Дантесом. При всей сдержанности в ее поведении с Дантесом, в светских кругах стала распространяться сплетня о ее, якобы, неверности мужу. Это послужило поводом к дуэли и смерти поэта. </a:t>
            </a:r>
            <a:endParaRPr lang="ru-RU" sz="1400" dirty="0"/>
          </a:p>
        </p:txBody>
      </p:sp>
      <p:pic>
        <p:nvPicPr>
          <p:cNvPr id="5" name="Рисунок 4" descr="Наталья Николаевна Пушкина">
            <a:hlinkClick r:id="rId2" tgtFrame="_blank"/>
          </p:cNvPr>
          <p:cNvPicPr>
            <a:picLocks noGrp="1"/>
          </p:cNvPicPr>
          <p:nvPr>
            <p:ph type="pic" idx="1"/>
          </p:nvPr>
        </p:nvPicPr>
        <p:blipFill>
          <a:blip r:embed="rId3" cstate="print"/>
          <a:srcRect t="12335" b="12335"/>
          <a:stretch>
            <a:fillRect/>
          </a:stretch>
        </p:blipFill>
        <p:spPr bwMode="auto">
          <a:prstGeom prst="rect">
            <a:avLst/>
          </a:prstGeom>
          <a:noFill/>
          <a:ln w="9525">
            <a:noFill/>
            <a:miter lim="800000"/>
            <a:headEnd/>
            <a:tailEnd/>
          </a:ln>
        </p:spPr>
      </p:pic>
    </p:spTree>
  </p:cSld>
  <p:clrMapOvr>
    <a:masterClrMapping/>
  </p:clrMapOvr>
  <p:transition spd="med" advClick="0" advTm="23000">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400" dirty="0" smtClean="0"/>
              <a:t>Старшая дочь, Мария Александровна Пушкина </a:t>
            </a:r>
            <a:br>
              <a:rPr lang="ru-RU" sz="1400" dirty="0" smtClean="0"/>
            </a:br>
            <a:r>
              <a:rPr lang="ru-RU" sz="1400" dirty="0" smtClean="0"/>
              <a:t>(1832-1919г.) </a:t>
            </a:r>
            <a:br>
              <a:rPr lang="ru-RU" sz="1400" dirty="0" smtClean="0"/>
            </a:br>
            <a:endParaRPr lang="ru-RU" sz="1400" dirty="0"/>
          </a:p>
        </p:txBody>
      </p:sp>
      <p:sp>
        <p:nvSpPr>
          <p:cNvPr id="4" name="Текст 3"/>
          <p:cNvSpPr>
            <a:spLocks noGrp="1"/>
          </p:cNvSpPr>
          <p:nvPr>
            <p:ph type="body" sz="half" idx="2"/>
          </p:nvPr>
        </p:nvSpPr>
        <p:spPr/>
        <p:txBody>
          <a:bodyPr/>
          <a:lstStyle/>
          <a:p>
            <a:r>
              <a:rPr lang="ru-RU" dirty="0" smtClean="0"/>
              <a:t>Получила домашнее образование. С 1852г. - фрейлина. С 1860г. замужем за генерал-майором </a:t>
            </a:r>
            <a:r>
              <a:rPr lang="ru-RU" dirty="0" err="1" smtClean="0"/>
              <a:t>Л.Н.Гартунгом</a:t>
            </a:r>
            <a:r>
              <a:rPr lang="ru-RU" dirty="0" smtClean="0"/>
              <a:t>. Л.Н. Толстой, знавший ее, отразил некоторые черты ее внешнего облика в Анне Карениной. </a:t>
            </a:r>
            <a:endParaRPr lang="ru-RU" dirty="0"/>
          </a:p>
        </p:txBody>
      </p:sp>
      <p:pic>
        <p:nvPicPr>
          <p:cNvPr id="5" name="Рисунок 4" descr="М.А. Пушкина">
            <a:hlinkClick r:id="rId2" tgtFrame="_blank"/>
          </p:cNvPr>
          <p:cNvPicPr>
            <a:picLocks noGrp="1"/>
          </p:cNvPicPr>
          <p:nvPr>
            <p:ph type="pic" idx="1"/>
          </p:nvPr>
        </p:nvPicPr>
        <p:blipFill>
          <a:blip r:embed="rId3" cstate="print"/>
          <a:srcRect t="9233" b="9233"/>
          <a:stretch>
            <a:fillRect/>
          </a:stretch>
        </p:blipFill>
        <p:spPr bwMode="auto">
          <a:prstGeom prst="rect">
            <a:avLst/>
          </a:prstGeom>
          <a:noFill/>
          <a:ln w="9525">
            <a:noFill/>
            <a:miter lim="800000"/>
            <a:headEnd/>
            <a:tailEnd/>
          </a:ln>
        </p:spPr>
      </p:pic>
    </p:spTree>
  </p:cSld>
  <p:clrMapOvr>
    <a:masterClrMapping/>
  </p:clrMapOvr>
  <p:transition spd="med" advClick="0" advTm="18000">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620688"/>
            <a:ext cx="2057400" cy="1296144"/>
          </a:xfrm>
        </p:spPr>
        <p:txBody>
          <a:bodyPr>
            <a:normAutofit fontScale="90000"/>
          </a:bodyPr>
          <a:lstStyle/>
          <a:p>
            <a:r>
              <a:rPr lang="ru-RU" dirty="0" smtClean="0"/>
              <a:t>Старший сын, Александр Александрович Пушкин </a:t>
            </a:r>
            <a:br>
              <a:rPr lang="ru-RU" dirty="0" smtClean="0"/>
            </a:br>
            <a:r>
              <a:rPr lang="ru-RU" dirty="0" smtClean="0"/>
              <a:t>(1833-1914г.) </a:t>
            </a:r>
            <a:br>
              <a:rPr lang="ru-RU" dirty="0" smtClean="0"/>
            </a:br>
            <a:endParaRPr lang="ru-RU" dirty="0"/>
          </a:p>
        </p:txBody>
      </p:sp>
      <p:sp>
        <p:nvSpPr>
          <p:cNvPr id="4" name="Текст 3"/>
          <p:cNvSpPr>
            <a:spLocks noGrp="1"/>
          </p:cNvSpPr>
          <p:nvPr>
            <p:ph type="body" sz="half" idx="2"/>
          </p:nvPr>
        </p:nvSpPr>
        <p:spPr/>
        <p:txBody>
          <a:bodyPr>
            <a:normAutofit fontScale="85000" lnSpcReduction="20000"/>
          </a:bodyPr>
          <a:lstStyle/>
          <a:p>
            <a:r>
              <a:rPr lang="ru-RU" dirty="0" smtClean="0"/>
              <a:t>Воспитанник 2-ой Петербургской гимназии и Пажеского корпуса. Награжден золотым Георгиевским оружием с надписью "За храбрость" и орденом Святого Владимира IV степени с мечами и бантом. За 35 лет военной службы стал кавалером многих русских и трех иностранных орденов. В 1890г. А.А. Пушкин "за отличие по службе" был произведен в генерал-лейтенанты. </a:t>
            </a:r>
            <a:endParaRPr lang="ru-RU" dirty="0"/>
          </a:p>
        </p:txBody>
      </p:sp>
      <p:pic>
        <p:nvPicPr>
          <p:cNvPr id="5" name="Рисунок 4" descr="А.А. Пушкин">
            <a:hlinkClick r:id="rId2" tgtFrame="_blank"/>
          </p:cNvPr>
          <p:cNvPicPr>
            <a:picLocks noGrp="1"/>
          </p:cNvPicPr>
          <p:nvPr>
            <p:ph type="pic" idx="1"/>
          </p:nvPr>
        </p:nvPicPr>
        <p:blipFill>
          <a:blip r:embed="rId3" cstate="print"/>
          <a:srcRect t="9233" b="9233"/>
          <a:stretch>
            <a:fillRect/>
          </a:stretch>
        </p:blipFill>
        <p:spPr bwMode="auto">
          <a:prstGeom prst="rect">
            <a:avLst/>
          </a:prstGeom>
          <a:noFill/>
          <a:ln w="9525">
            <a:noFill/>
            <a:miter lim="800000"/>
            <a:headEnd/>
            <a:tailEnd/>
          </a:ln>
        </p:spPr>
      </p:pic>
    </p:spTree>
  </p:cSld>
  <p:clrMapOvr>
    <a:masterClrMapping/>
  </p:clrMapOvr>
  <p:transition spd="med" advClick="0" advTm="27000">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531640"/>
          </a:xfrm>
        </p:spPr>
        <p:txBody>
          <a:bodyPr>
            <a:normAutofit fontScale="90000"/>
          </a:bodyPr>
          <a:lstStyle/>
          <a:p>
            <a:r>
              <a:rPr lang="ru-RU" dirty="0" smtClean="0"/>
              <a:t>Младший сын, Григорий Александрович Пушкин </a:t>
            </a:r>
            <a:br>
              <a:rPr lang="ru-RU" dirty="0" smtClean="0"/>
            </a:br>
            <a:r>
              <a:rPr lang="ru-RU" dirty="0" smtClean="0"/>
              <a:t>(1835-1913г.) </a:t>
            </a:r>
            <a:br>
              <a:rPr lang="ru-RU" dirty="0" smtClean="0"/>
            </a:br>
            <a:endParaRPr lang="ru-RU" dirty="0"/>
          </a:p>
        </p:txBody>
      </p:sp>
      <p:sp>
        <p:nvSpPr>
          <p:cNvPr id="4" name="Текст 3"/>
          <p:cNvSpPr>
            <a:spLocks noGrp="1"/>
          </p:cNvSpPr>
          <p:nvPr>
            <p:ph type="body" sz="half" idx="2"/>
          </p:nvPr>
        </p:nvSpPr>
        <p:spPr>
          <a:xfrm>
            <a:off x="6629400" y="1772816"/>
            <a:ext cx="2057400" cy="4246984"/>
          </a:xfrm>
        </p:spPr>
        <p:txBody>
          <a:bodyPr>
            <a:normAutofit lnSpcReduction="10000"/>
          </a:bodyPr>
          <a:lstStyle/>
          <a:p>
            <a:r>
              <a:rPr lang="ru-RU" dirty="0" smtClean="0"/>
              <a:t>Воспитанник Пажеского корпуса. Корнет, ротмистр лейб-гвардейского Конного полка, переведен в министерство внутренних дел, где дослужился до старшего советника. С 1866 по 1899 годы жил в селе Михайловском. </a:t>
            </a:r>
            <a:endParaRPr lang="ru-RU" dirty="0"/>
          </a:p>
        </p:txBody>
      </p:sp>
      <p:pic>
        <p:nvPicPr>
          <p:cNvPr id="5" name="Рисунок 4" descr="Г.А. Пушкин">
            <a:hlinkClick r:id="rId2" tgtFrame="_blank"/>
          </p:cNvPr>
          <p:cNvPicPr>
            <a:picLocks noGrp="1"/>
          </p:cNvPicPr>
          <p:nvPr>
            <p:ph type="pic" idx="1"/>
          </p:nvPr>
        </p:nvPicPr>
        <p:blipFill>
          <a:blip r:embed="rId3" cstate="print"/>
          <a:srcRect t="9233" b="9233"/>
          <a:stretch>
            <a:fillRect/>
          </a:stretch>
        </p:blipFill>
        <p:spPr bwMode="auto">
          <a:prstGeom prst="rect">
            <a:avLst/>
          </a:prstGeom>
          <a:noFill/>
          <a:ln w="9525">
            <a:noFill/>
            <a:miter lim="800000"/>
            <a:headEnd/>
            <a:tailEnd/>
          </a:ln>
        </p:spPr>
      </p:pic>
    </p:spTree>
  </p:cSld>
  <p:clrMapOvr>
    <a:masterClrMapping/>
  </p:clrMapOvr>
  <p:transition spd="med" advClick="0" advTm="20000">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819672"/>
          </a:xfrm>
        </p:spPr>
        <p:txBody>
          <a:bodyPr>
            <a:normAutofit/>
          </a:bodyPr>
          <a:lstStyle/>
          <a:p>
            <a:r>
              <a:rPr lang="ru-RU" dirty="0" smtClean="0"/>
              <a:t>Младшая дочь, Наталья Александровна Пушкина </a:t>
            </a:r>
            <a:br>
              <a:rPr lang="ru-RU" dirty="0" smtClean="0"/>
            </a:br>
            <a:r>
              <a:rPr lang="ru-RU" dirty="0" smtClean="0"/>
              <a:t>(1836-1913г.) </a:t>
            </a:r>
            <a:br>
              <a:rPr lang="ru-RU" dirty="0" smtClean="0"/>
            </a:br>
            <a:endParaRPr lang="ru-RU" dirty="0"/>
          </a:p>
        </p:txBody>
      </p:sp>
      <p:sp>
        <p:nvSpPr>
          <p:cNvPr id="4" name="Текст 3"/>
          <p:cNvSpPr>
            <a:spLocks noGrp="1"/>
          </p:cNvSpPr>
          <p:nvPr>
            <p:ph type="body" sz="half" idx="2"/>
          </p:nvPr>
        </p:nvSpPr>
        <p:spPr>
          <a:xfrm>
            <a:off x="6629400" y="1988840"/>
            <a:ext cx="2057400" cy="4030960"/>
          </a:xfrm>
        </p:spPr>
        <p:txBody>
          <a:bodyPr>
            <a:normAutofit fontScale="85000" lnSpcReduction="20000"/>
          </a:bodyPr>
          <a:lstStyle/>
          <a:p>
            <a:r>
              <a:rPr lang="ru-RU" dirty="0" smtClean="0"/>
              <a:t>Получила домашнее образование. Вышла замуж за М.Л. </a:t>
            </a:r>
            <a:r>
              <a:rPr lang="ru-RU" dirty="0" err="1" smtClean="0"/>
              <a:t>Дубельта</a:t>
            </a:r>
            <a:r>
              <a:rPr lang="ru-RU" dirty="0" smtClean="0"/>
              <a:t>. Во втором браке - </a:t>
            </a:r>
            <a:r>
              <a:rPr lang="ru-RU" dirty="0" err="1" smtClean="0"/>
              <a:t>Меренберг</a:t>
            </a:r>
            <a:r>
              <a:rPr lang="ru-RU" dirty="0" smtClean="0"/>
              <a:t>. Современники называли ее "прекрасной дочерью прекрасной матери". В 1876г. Наталья Александровна предоставила И.С. Тургеневу для публикации письма отца к ее матери. Это вызвало недовольство ее братьев. </a:t>
            </a:r>
            <a:endParaRPr lang="ru-RU" dirty="0"/>
          </a:p>
        </p:txBody>
      </p:sp>
      <p:pic>
        <p:nvPicPr>
          <p:cNvPr id="5" name="Рисунок 4" descr="Н.А. Пушкина">
            <a:hlinkClick r:id="rId2" tgtFrame="_blank"/>
          </p:cNvPr>
          <p:cNvPicPr>
            <a:picLocks noGrp="1"/>
          </p:cNvPicPr>
          <p:nvPr>
            <p:ph type="pic" idx="1"/>
          </p:nvPr>
        </p:nvPicPr>
        <p:blipFill>
          <a:blip r:embed="rId3" cstate="print"/>
          <a:srcRect t="11498" b="11498"/>
          <a:stretch>
            <a:fillRect/>
          </a:stretch>
        </p:blipFill>
        <p:spPr bwMode="auto">
          <a:prstGeom prst="rect">
            <a:avLst/>
          </a:prstGeom>
          <a:noFill/>
          <a:ln w="9525">
            <a:noFill/>
            <a:miter lim="800000"/>
            <a:headEnd/>
            <a:tailEnd/>
          </a:ln>
        </p:spPr>
      </p:pic>
    </p:spTree>
  </p:cSld>
  <p:clrMapOvr>
    <a:masterClrMapping/>
  </p:clrMapOvr>
  <p:transition spd="med" advClick="0" advTm="19000">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2132856"/>
            <a:ext cx="8305800" cy="4392488"/>
          </a:xfrm>
        </p:spPr>
        <p:txBody>
          <a:bodyPr/>
          <a:lstStyle/>
          <a:p>
            <a:r>
              <a:rPr lang="ru-RU" dirty="0" smtClean="0"/>
              <a:t>Не всегда в жизни Великого поэта встречалось с одобрением и приветствовалось, его желание быть гибкой натурой, искать новое окружение, его попытки быть в хороших отношениях со всеми.</a:t>
            </a:r>
            <a:br>
              <a:rPr lang="ru-RU" dirty="0" smtClean="0"/>
            </a:br>
            <a:r>
              <a:rPr lang="ru-RU" dirty="0" smtClean="0"/>
              <a:t/>
            </a:r>
            <a:br>
              <a:rPr lang="ru-RU" dirty="0" smtClean="0"/>
            </a:br>
            <a:endParaRPr lang="ru-RU" dirty="0"/>
          </a:p>
        </p:txBody>
      </p:sp>
      <p:sp>
        <p:nvSpPr>
          <p:cNvPr id="3" name="Заголовок 2"/>
          <p:cNvSpPr>
            <a:spLocks noGrp="1"/>
          </p:cNvSpPr>
          <p:nvPr>
            <p:ph type="ctrTitle"/>
          </p:nvPr>
        </p:nvSpPr>
        <p:spPr>
          <a:xfrm>
            <a:off x="457200" y="1433732"/>
            <a:ext cx="8305800" cy="1059164"/>
          </a:xfrm>
        </p:spPr>
        <p:txBody>
          <a:bodyPr/>
          <a:lstStyle/>
          <a:p>
            <a:r>
              <a:rPr lang="ru-RU" dirty="0" smtClean="0"/>
              <a:t/>
            </a:r>
            <a:br>
              <a:rPr lang="ru-RU" dirty="0" smtClean="0"/>
            </a:br>
            <a:r>
              <a:rPr lang="ru-RU" b="1" dirty="0" smtClean="0"/>
              <a:t>Отношение Пушкина со стороны других</a:t>
            </a:r>
            <a:r>
              <a:rPr lang="ru-RU" dirty="0" smtClean="0"/>
              <a:t/>
            </a:r>
            <a:br>
              <a:rPr lang="ru-RU" dirty="0" smtClean="0"/>
            </a:br>
            <a:endParaRPr lang="ru-RU" dirty="0"/>
          </a:p>
        </p:txBody>
      </p:sp>
      <p:pic>
        <p:nvPicPr>
          <p:cNvPr id="4" name="Рисунок 3" descr="Александр Пушкин"/>
          <p:cNvPicPr/>
          <p:nvPr/>
        </p:nvPicPr>
        <p:blipFill>
          <a:blip r:embed="rId2" cstate="print"/>
          <a:srcRect/>
          <a:stretch>
            <a:fillRect/>
          </a:stretch>
        </p:blipFill>
        <p:spPr bwMode="auto">
          <a:xfrm>
            <a:off x="1475656" y="3645024"/>
            <a:ext cx="6120680" cy="2952328"/>
          </a:xfrm>
          <a:prstGeom prst="rect">
            <a:avLst/>
          </a:prstGeom>
          <a:noFill/>
          <a:ln w="9525">
            <a:noFill/>
            <a:miter lim="800000"/>
            <a:headEnd/>
            <a:tailEnd/>
          </a:ln>
        </p:spPr>
      </p:pic>
    </p:spTree>
  </p:cSld>
  <p:clrMapOvr>
    <a:masterClrMapping/>
  </p:clrMapOvr>
  <p:transition spd="med" advClick="0" advTm="13000">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04864"/>
            <a:ext cx="8229600" cy="4392488"/>
          </a:xfrm>
        </p:spPr>
        <p:txBody>
          <a:bodyPr>
            <a:normAutofit fontScale="90000"/>
          </a:bodyPr>
          <a:lstStyle/>
          <a:p>
            <a:r>
              <a:rPr lang="ru-RU" sz="3200" dirty="0" smtClean="0"/>
              <a:t>Так один из его наиболее близких друзей И. И. Пущин писал о Пушкине: «...Пушкин, либеральный по своим воззрениям, имел какую-то жалкую привычку изменять благородному своему характеру и очень часто сердил меня и вообще всех нас  тем, что любил, например, вертеться у оркестра около Орлова, Чернышева, Киселева и других... Говоришь, бывало: „Что тебе за охота, любезный друг, возиться с этим народом: ни в одном из них ты не найдешь сочувствия и пр.“ Он терпеливо выслушает, начнет щекотать, обнимать, что обыкновенно делал, когда немножко потеряется. Потом, смотришь, — Пушкин опять  с тогдашними  львами!»</a:t>
            </a:r>
            <a:endParaRPr lang="ru-RU" sz="3200" dirty="0"/>
          </a:p>
        </p:txBody>
      </p:sp>
    </p:spTree>
  </p:cSld>
  <p:clrMapOvr>
    <a:masterClrMapping/>
  </p:clrMapOvr>
  <p:transition spd="med" advClick="0" advTm="36000">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Рисунок 4" descr="А.С. Пушкин">
            <a:hlinkClick r:id="rId2" tgtFrame="_blank"/>
          </p:cNvPr>
          <p:cNvPicPr/>
          <p:nvPr/>
        </p:nvPicPr>
        <p:blipFill>
          <a:blip r:embed="rId3" cstate="print"/>
          <a:srcRect/>
          <a:stretch>
            <a:fillRect/>
          </a:stretch>
        </p:blipFill>
        <p:spPr bwMode="auto">
          <a:xfrm>
            <a:off x="971600" y="620688"/>
            <a:ext cx="1944216" cy="2448272"/>
          </a:xfrm>
          <a:prstGeom prst="rect">
            <a:avLst/>
          </a:prstGeom>
          <a:noFill/>
          <a:ln w="9525">
            <a:noFill/>
            <a:miter lim="800000"/>
            <a:headEnd/>
            <a:tailEnd/>
          </a:ln>
        </p:spPr>
      </p:pic>
      <p:pic>
        <p:nvPicPr>
          <p:cNvPr id="6" name="Содержимое 5" descr="А.С. Пушкин">
            <a:hlinkClick r:id="rId4" tgtFrame="_blank"/>
          </p:cNvPr>
          <p:cNvPicPr>
            <a:picLocks noGrp="1"/>
          </p:cNvPicPr>
          <p:nvPr>
            <p:ph sz="half" idx="2"/>
          </p:nvPr>
        </p:nvPicPr>
        <p:blipFill>
          <a:blip r:embed="rId5" cstate="print"/>
          <a:srcRect/>
          <a:stretch>
            <a:fillRect/>
          </a:stretch>
        </p:blipFill>
        <p:spPr bwMode="auto">
          <a:xfrm rot="10800000" flipH="1" flipV="1">
            <a:off x="3275856" y="620688"/>
            <a:ext cx="1944216" cy="2448272"/>
          </a:xfrm>
          <a:prstGeom prst="rect">
            <a:avLst/>
          </a:prstGeom>
          <a:noFill/>
          <a:ln w="9525">
            <a:noFill/>
            <a:miter lim="800000"/>
            <a:headEnd/>
            <a:tailEnd/>
          </a:ln>
        </p:spPr>
      </p:pic>
      <p:pic>
        <p:nvPicPr>
          <p:cNvPr id="7" name="Рисунок 6" descr="А.С. Пушкин">
            <a:hlinkClick r:id="rId6" tgtFrame="_blank"/>
          </p:cNvPr>
          <p:cNvPicPr/>
          <p:nvPr/>
        </p:nvPicPr>
        <p:blipFill>
          <a:blip r:embed="rId7" cstate="print"/>
          <a:srcRect/>
          <a:stretch>
            <a:fillRect/>
          </a:stretch>
        </p:blipFill>
        <p:spPr bwMode="auto">
          <a:xfrm>
            <a:off x="5508104" y="620688"/>
            <a:ext cx="2736304" cy="2448272"/>
          </a:xfrm>
          <a:prstGeom prst="rect">
            <a:avLst/>
          </a:prstGeom>
          <a:noFill/>
          <a:ln w="9525">
            <a:noFill/>
            <a:miter lim="800000"/>
            <a:headEnd/>
            <a:tailEnd/>
          </a:ln>
        </p:spPr>
      </p:pic>
      <p:pic>
        <p:nvPicPr>
          <p:cNvPr id="8" name="Содержимое 7" descr="А.С. Пушкин">
            <a:hlinkClick r:id="rId8" tgtFrame="_blank"/>
          </p:cNvPr>
          <p:cNvPicPr>
            <a:picLocks noGrp="1"/>
          </p:cNvPicPr>
          <p:nvPr>
            <p:ph sz="half" idx="1"/>
          </p:nvPr>
        </p:nvPicPr>
        <p:blipFill>
          <a:blip r:embed="rId9" cstate="print"/>
          <a:srcRect/>
          <a:stretch>
            <a:fillRect/>
          </a:stretch>
        </p:blipFill>
        <p:spPr bwMode="auto">
          <a:xfrm>
            <a:off x="1115616" y="3140968"/>
            <a:ext cx="2952328" cy="3206328"/>
          </a:xfrm>
          <a:prstGeom prst="rect">
            <a:avLst/>
          </a:prstGeom>
          <a:noFill/>
          <a:ln w="9525">
            <a:noFill/>
            <a:miter lim="800000"/>
            <a:headEnd/>
            <a:tailEnd/>
          </a:ln>
        </p:spPr>
      </p:pic>
      <p:pic>
        <p:nvPicPr>
          <p:cNvPr id="9" name="Рисунок 8" descr="А.С. Пушкин">
            <a:hlinkClick r:id="rId10" tgtFrame="_blank"/>
          </p:cNvPr>
          <p:cNvPicPr/>
          <p:nvPr/>
        </p:nvPicPr>
        <p:blipFill>
          <a:blip r:embed="rId11" cstate="print"/>
          <a:srcRect/>
          <a:stretch>
            <a:fillRect/>
          </a:stretch>
        </p:blipFill>
        <p:spPr bwMode="auto">
          <a:xfrm>
            <a:off x="4644008" y="3140968"/>
            <a:ext cx="3096344" cy="3240360"/>
          </a:xfrm>
          <a:prstGeom prst="rect">
            <a:avLst/>
          </a:prstGeom>
          <a:noFill/>
          <a:ln w="9525">
            <a:noFill/>
            <a:miter lim="800000"/>
            <a:headEnd/>
            <a:tailEnd/>
          </a:ln>
        </p:spPr>
      </p:pic>
    </p:spTree>
  </p:cSld>
  <p:clrMapOvr>
    <a:masterClrMapping/>
  </p:clrMapOvr>
  <p:transition spd="med" advClick="0" advTm="8000">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524000"/>
            <a:ext cx="8229600" cy="4857328"/>
          </a:xfrm>
        </p:spPr>
        <p:txBody>
          <a:bodyPr>
            <a:noAutofit/>
          </a:bodyPr>
          <a:lstStyle/>
          <a:p>
            <a:r>
              <a:rPr lang="ru-RU" sz="1400" dirty="0" smtClean="0"/>
              <a:t>Интересно Александр Сергеевич писал и о родословной своей матери: «Родословная матери моей еще любопытнее, — писал Пушкин — Дед ее был </a:t>
            </a:r>
            <a:r>
              <a:rPr lang="ru-RU" sz="1400" dirty="0" err="1" smtClean="0"/>
              <a:t>негр</a:t>
            </a:r>
            <a:r>
              <a:rPr lang="ru-RU" sz="1400" dirty="0" smtClean="0"/>
              <a:t>, сын владетельного князька.</a:t>
            </a:r>
            <a:br>
              <a:rPr lang="ru-RU" sz="1400" dirty="0" smtClean="0"/>
            </a:br>
            <a:r>
              <a:rPr lang="ru-RU" sz="1400" dirty="0" smtClean="0"/>
              <a:t/>
            </a:r>
            <a:br>
              <a:rPr lang="ru-RU" sz="1400" dirty="0" smtClean="0"/>
            </a:br>
            <a:r>
              <a:rPr lang="ru-RU" sz="1400" dirty="0" smtClean="0"/>
              <a:t>Русский посланник в Константинополе как-то достал его из сераля, где содержался он аманатом , и отослал его Петру Первому...». И уже к концу XVIII в. </a:t>
            </a:r>
            <a:r>
              <a:rPr lang="ru-RU" sz="1400" dirty="0" err="1" smtClean="0"/>
              <a:t>Ганнибалы</a:t>
            </a:r>
            <a:r>
              <a:rPr lang="ru-RU" sz="1400" dirty="0" smtClean="0"/>
              <a:t> весьма тесно переплелись кровными связями с русскими высокородными дворянскими семьями — так было известно, что они успели к тому времени породниться с Ржевскими, Бутурлиными, Черкасскими, Пушкиными. Так же стоит отметить, что Отец и мать великого поэта состояли в родстве.</a:t>
            </a:r>
            <a:br>
              <a:rPr lang="ru-RU" sz="1400" dirty="0" smtClean="0"/>
            </a:br>
            <a:r>
              <a:rPr lang="ru-RU" sz="1400" dirty="0" smtClean="0"/>
              <a:t/>
            </a:r>
            <a:br>
              <a:rPr lang="ru-RU" sz="1400" dirty="0" smtClean="0"/>
            </a:br>
            <a:r>
              <a:rPr lang="ru-RU" sz="1400" dirty="0" smtClean="0"/>
              <a:t>Семейство Пушкиных ни когда не отличалось особым богатством и влияние. По словам очевидцев и записям хронографов того времени можно судить, что Пушкины были бесхозяйственные и недомовитые, так они всю сознательную жизнь находились на грани банкротства, и с течением времени все более урезали материальную помощь своему сыну, и даже более они в последние годы жизни поэта обременяли своими долгами. У отца поэта - Сергея Львовича Пушкина была отмечена барская безалаберность, которая в свою очередь просто уникально сочеталась с болезненной скупостью.</a:t>
            </a:r>
            <a:br>
              <a:rPr lang="ru-RU" sz="1400" dirty="0" smtClean="0"/>
            </a:br>
            <a:r>
              <a:rPr lang="ru-RU" sz="1400" dirty="0" smtClean="0"/>
              <a:t/>
            </a:r>
            <a:br>
              <a:rPr lang="ru-RU" sz="1400" dirty="0" smtClean="0"/>
            </a:br>
            <a:r>
              <a:rPr lang="ru-RU" sz="1400" dirty="0" smtClean="0"/>
              <a:t>Один из ближайших друзей великого поэта, некий П. А. Вяземский сохранил в своих записках сценку: «Вообще был он очень скуп и на себя, и на всех домашних. Сын его Лев, за обедом у него, разбил рюмку. Отец вспылил и целый обед проворчал. „Можно ли так долго сетовать о рюмке, которая стоит двадцать копеек?“ — „Извините, сударь (с чувством возразил отец), не двадцать, а тридцать пять копеек“».</a:t>
            </a:r>
          </a:p>
          <a:p>
            <a:endParaRPr lang="ru-RU" sz="1400" dirty="0"/>
          </a:p>
        </p:txBody>
      </p:sp>
      <p:sp>
        <p:nvSpPr>
          <p:cNvPr id="3" name="Заголовок 2"/>
          <p:cNvSpPr>
            <a:spLocks noGrp="1"/>
          </p:cNvSpPr>
          <p:nvPr>
            <p:ph type="title"/>
          </p:nvPr>
        </p:nvSpPr>
        <p:spPr/>
        <p:txBody>
          <a:bodyPr/>
          <a:lstStyle/>
          <a:p>
            <a:r>
              <a:rPr lang="ru-RU" b="1" dirty="0" smtClean="0"/>
              <a:t>Пушкин  о  родителях</a:t>
            </a:r>
            <a:endParaRPr lang="ru-RU" dirty="0"/>
          </a:p>
        </p:txBody>
      </p:sp>
    </p:spTree>
  </p:cSld>
  <p:clrMapOvr>
    <a:masterClrMapping/>
  </p:clrMapOvr>
  <p:transition spd="med" advClick="0" advTm="94000">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678904"/>
          </a:xfrm>
        </p:spPr>
        <p:txBody>
          <a:bodyPr>
            <a:noAutofit/>
          </a:bodyPr>
          <a:lstStyle/>
          <a:p>
            <a:r>
              <a:rPr lang="ru-RU" sz="2400" b="1" dirty="0" smtClean="0"/>
              <a:t/>
            </a:r>
            <a:br>
              <a:rPr lang="ru-RU" sz="2400" b="1" dirty="0" smtClean="0"/>
            </a:br>
            <a:r>
              <a:rPr lang="ru-RU" sz="2400" b="1" dirty="0" smtClean="0"/>
              <a:t>Бабушка, Мария Алексеевна Ганнибал (1745-1818г.)</a:t>
            </a:r>
            <a:r>
              <a:rPr lang="ru-RU" sz="2400" dirty="0" smtClean="0"/>
              <a:t> </a:t>
            </a:r>
            <a:br>
              <a:rPr lang="ru-RU" sz="2400" dirty="0" smtClean="0"/>
            </a:br>
            <a:r>
              <a:rPr lang="ru-RU" sz="2400" b="1" dirty="0" smtClean="0"/>
              <a:t>Прадедушка, Абрам Петрович Ганнибал</a:t>
            </a:r>
            <a:r>
              <a:rPr lang="ru-RU" sz="2400" dirty="0" smtClean="0"/>
              <a:t> </a:t>
            </a:r>
            <a:br>
              <a:rPr lang="ru-RU" sz="2400" dirty="0" smtClean="0"/>
            </a:br>
            <a:endParaRPr lang="ru-RU" sz="2400" dirty="0"/>
          </a:p>
        </p:txBody>
      </p:sp>
      <p:pic>
        <p:nvPicPr>
          <p:cNvPr id="5" name="Содержимое 4" descr="М.А. Ганнибал">
            <a:hlinkClick r:id="rId2" tgtFrame="_blank"/>
          </p:cNvPr>
          <p:cNvPicPr>
            <a:picLocks noGrp="1"/>
          </p:cNvPicPr>
          <p:nvPr>
            <p:ph sz="half" idx="1"/>
          </p:nvPr>
        </p:nvPicPr>
        <p:blipFill>
          <a:blip r:embed="rId3" cstate="print"/>
          <a:srcRect/>
          <a:stretch>
            <a:fillRect/>
          </a:stretch>
        </p:blipFill>
        <p:spPr bwMode="auto">
          <a:xfrm>
            <a:off x="539552" y="1268760"/>
            <a:ext cx="3816424" cy="5112568"/>
          </a:xfrm>
          <a:prstGeom prst="rect">
            <a:avLst/>
          </a:prstGeom>
          <a:noFill/>
          <a:ln w="9525">
            <a:noFill/>
            <a:miter lim="800000"/>
            <a:headEnd/>
            <a:tailEnd/>
          </a:ln>
        </p:spPr>
      </p:pic>
      <p:pic>
        <p:nvPicPr>
          <p:cNvPr id="6" name="Содержимое 5" descr="А.П. Ганнибал">
            <a:hlinkClick r:id="rId4" tgtFrame="_blank"/>
          </p:cNvPr>
          <p:cNvPicPr>
            <a:picLocks noGrp="1"/>
          </p:cNvPicPr>
          <p:nvPr>
            <p:ph sz="half" idx="2"/>
          </p:nvPr>
        </p:nvPicPr>
        <p:blipFill>
          <a:blip r:embed="rId5" cstate="print"/>
          <a:srcRect/>
          <a:stretch>
            <a:fillRect/>
          </a:stretch>
        </p:blipFill>
        <p:spPr bwMode="auto">
          <a:xfrm>
            <a:off x="4499992" y="1268760"/>
            <a:ext cx="4104457" cy="5112568"/>
          </a:xfrm>
          <a:prstGeom prst="rect">
            <a:avLst/>
          </a:prstGeom>
          <a:noFill/>
          <a:ln w="9525">
            <a:noFill/>
            <a:miter lim="800000"/>
            <a:headEnd/>
            <a:tailEnd/>
          </a:ln>
        </p:spPr>
      </p:pic>
    </p:spTree>
  </p:cSld>
  <p:clrMapOvr>
    <a:masterClrMapping/>
  </p:clrMapOvr>
  <p:transition spd="med" advClick="0" advTm="8000">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2780928"/>
            <a:ext cx="8305800" cy="2061876"/>
          </a:xfrm>
        </p:spPr>
        <p:txBody>
          <a:bodyPr/>
          <a:lstStyle/>
          <a:p>
            <a:r>
              <a:rPr lang="ru-RU" dirty="0" smtClean="0"/>
              <a:t>Величайший русский поэт и писатель, родоначальник новой русской литературы, создатель русского литературного языка. Окончил Царскосельский (Александровский) лицей (1817). Был близок к декабристам. В 1820 году под видом служебного перемещения был сослан на юг (</a:t>
            </a:r>
            <a:r>
              <a:rPr lang="ru-RU" dirty="0" err="1" smtClean="0"/>
              <a:t>Екатеринослав</a:t>
            </a:r>
            <a:r>
              <a:rPr lang="ru-RU" dirty="0" smtClean="0"/>
              <a:t>, Кавказ, Крым, Кишинев, Одесса). В 1824 году уволен со службы и выслан в село Михайловское под полицейский надзор до 1826 года. Скончался от раны, полученной на дуэли. </a:t>
            </a:r>
          </a:p>
          <a:p>
            <a:endParaRPr lang="ru-RU" dirty="0" smtClean="0"/>
          </a:p>
          <a:p>
            <a:endParaRPr lang="ru-RU" dirty="0"/>
          </a:p>
        </p:txBody>
      </p:sp>
      <p:sp>
        <p:nvSpPr>
          <p:cNvPr id="3" name="Заголовок 2"/>
          <p:cNvSpPr>
            <a:spLocks noGrp="1"/>
          </p:cNvSpPr>
          <p:nvPr>
            <p:ph type="ctrTitle"/>
          </p:nvPr>
        </p:nvSpPr>
        <p:spPr>
          <a:xfrm>
            <a:off x="457200" y="1433732"/>
            <a:ext cx="8305800" cy="1635228"/>
          </a:xfrm>
        </p:spPr>
        <p:txBody>
          <a:bodyPr/>
          <a:lstStyle/>
          <a:p>
            <a:r>
              <a:rPr lang="ru-RU" b="1" dirty="0" smtClean="0"/>
              <a:t>Александр Сергеевич Пушкин </a:t>
            </a:r>
            <a:br>
              <a:rPr lang="ru-RU" b="1" dirty="0" smtClean="0"/>
            </a:br>
            <a:r>
              <a:rPr lang="ru-RU" b="1" dirty="0" smtClean="0"/>
              <a:t>(06.06.1799 - 10.02.1837)</a:t>
            </a:r>
            <a:r>
              <a:rPr lang="ru-RU" dirty="0" smtClean="0"/>
              <a:t> </a:t>
            </a:r>
            <a:br>
              <a:rPr lang="ru-RU" dirty="0" smtClean="0"/>
            </a:br>
            <a:endParaRPr lang="ru-RU" dirty="0"/>
          </a:p>
        </p:txBody>
      </p:sp>
    </p:spTree>
  </p:cSld>
  <p:clrMapOvr>
    <a:masterClrMapping/>
  </p:clrMapOvr>
  <p:transition spd="med" advClick="0" advTm="31000">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r>
              <a:rPr lang="ru-RU" sz="2900" dirty="0" smtClean="0"/>
              <a:t>Еще одной не маловажной темой, о которой я решила, что стоит поговорить деталь, станет тема «последние годы жизни А.С. Пушкина», ведь он умер в расцвете сил, как физических, так как был еще довольно таки молодым человеком, так и творческих.</a:t>
            </a:r>
            <a:br>
              <a:rPr lang="ru-RU" sz="2900" dirty="0" smtClean="0"/>
            </a:br>
            <a:r>
              <a:rPr lang="ru-RU" sz="2900" dirty="0" smtClean="0"/>
              <a:t/>
            </a:r>
            <a:br>
              <a:rPr lang="ru-RU" sz="2900" dirty="0" smtClean="0"/>
            </a:br>
            <a:r>
              <a:rPr lang="ru-RU" sz="2900" dirty="0" smtClean="0"/>
              <a:t>Сегодня нам уже можно смело судить о многом из последних лет жизни Великого Писателя, ведь сегодня мы, зная условия, в которых находился Пушкин в последние годы, можем без особого труда представить себе его усталым, замученным, и попросту человеком павшего духом. И усталость, в самом деле, прям таки сквозит в его письмах именно последних лет своей Великой жизни.. Растерянным и упавшим духом его рисуют свидетельства некоторых современников. Они справедливы, поскольку отражают непосредственные впечатления очевидцев, имевших возможность, которой мы бесповоротно лишены, — возможность видеть Пушкина. Они несправедливы, поскольку не согласуются с тем, чего современники не могли, в отличие от нас, знать.</a:t>
            </a:r>
            <a:br>
              <a:rPr lang="ru-RU" sz="2900" dirty="0" smtClean="0"/>
            </a:br>
            <a:r>
              <a:rPr lang="ru-RU" sz="2900" dirty="0" smtClean="0"/>
              <a:t/>
            </a:r>
            <a:br>
              <a:rPr lang="ru-RU" sz="2900" dirty="0" smtClean="0"/>
            </a:br>
            <a:r>
              <a:rPr lang="ru-RU" sz="2900" dirty="0" smtClean="0"/>
              <a:t>Стоит отметить, что современники Пушкина, писали, что он в последние годы уже не занимался искусством, и не дарил миру свои труды, а занимался в основном прозой для журнала, так сказать ради хлеба. Но, именно смерть Пушкина кардинально изменила такое глупое, как знаем мы мнения. Ведь после смерти были раскрыты его рукописи, над которыми он работал дома в одиночестве и без огласки. Даже такие близкие к Пушкину люди, как Баратынский, должны были сознаться, что внутренняя жизнь Пушкина последних лет была от них скрыта.</a:t>
            </a:r>
          </a:p>
          <a:p>
            <a:endParaRPr lang="ru-RU" dirty="0"/>
          </a:p>
        </p:txBody>
      </p:sp>
      <p:sp>
        <p:nvSpPr>
          <p:cNvPr id="3" name="Заголовок 2"/>
          <p:cNvSpPr>
            <a:spLocks noGrp="1"/>
          </p:cNvSpPr>
          <p:nvPr>
            <p:ph type="title"/>
          </p:nvPr>
        </p:nvSpPr>
        <p:spPr/>
        <p:txBody>
          <a:bodyPr/>
          <a:lstStyle/>
          <a:p>
            <a:r>
              <a:rPr lang="ru-RU" b="1" dirty="0" smtClean="0"/>
              <a:t>Последние годы творчества</a:t>
            </a:r>
            <a:endParaRPr lang="ru-RU" dirty="0"/>
          </a:p>
        </p:txBody>
      </p:sp>
    </p:spTree>
  </p:cSld>
  <p:clrMapOvr>
    <a:masterClrMapping/>
  </p:clrMapOvr>
  <p:transition spd="med" advClick="0" advTm="92000">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Александр Сергеевич Пушкин</a:t>
            </a:r>
            <a:br>
              <a:rPr lang="ru-RU" dirty="0" smtClean="0"/>
            </a:br>
            <a:endParaRPr lang="ru-RU" dirty="0"/>
          </a:p>
        </p:txBody>
      </p:sp>
      <p:sp>
        <p:nvSpPr>
          <p:cNvPr id="4" name="Текст 3"/>
          <p:cNvSpPr>
            <a:spLocks noGrp="1"/>
          </p:cNvSpPr>
          <p:nvPr>
            <p:ph type="body" sz="half" idx="2"/>
          </p:nvPr>
        </p:nvSpPr>
        <p:spPr/>
        <p:txBody>
          <a:bodyPr/>
          <a:lstStyle/>
          <a:p>
            <a:pPr lvl="0"/>
            <a:r>
              <a:rPr lang="ru-RU" dirty="0" smtClean="0"/>
              <a:t>Родился 26 мая (6 июня) 1799, Москва-29 января (10 февраля) 1837, Санкт-Петербург; похоронен в </a:t>
            </a:r>
            <a:r>
              <a:rPr lang="ru-RU" dirty="0" err="1" smtClean="0"/>
              <a:t>Святогорском</a:t>
            </a:r>
            <a:r>
              <a:rPr lang="ru-RU" dirty="0" smtClean="0"/>
              <a:t> монастыре, ныне - Псковская область, русский поэт.</a:t>
            </a:r>
          </a:p>
          <a:p>
            <a:endParaRPr lang="ru-RU" dirty="0"/>
          </a:p>
        </p:txBody>
      </p:sp>
      <p:pic>
        <p:nvPicPr>
          <p:cNvPr id="5" name="Рисунок 4" descr="http://pushkin-omsk.narod.ru/foto/foto1.jpg"/>
          <p:cNvPicPr>
            <a:picLocks noGrp="1"/>
          </p:cNvPicPr>
          <p:nvPr>
            <p:ph type="pic" idx="1"/>
          </p:nvPr>
        </p:nvPicPr>
        <p:blipFill>
          <a:blip r:embed="rId2" cstate="print"/>
          <a:srcRect t="14116" b="14116"/>
          <a:stretch>
            <a:fillRect/>
          </a:stretch>
        </p:blipFill>
        <p:spPr bwMode="auto">
          <a:prstGeom prst="rect">
            <a:avLst/>
          </a:prstGeom>
          <a:noFill/>
          <a:ln w="9525">
            <a:noFill/>
            <a:miter lim="800000"/>
            <a:headEnd/>
            <a:tailEnd/>
          </a:ln>
        </p:spPr>
      </p:pic>
    </p:spTree>
  </p:cSld>
  <p:clrMapOvr>
    <a:masterClrMapping/>
  </p:clrMapOvr>
  <p:transition spd="med" advClick="0" advTm="16000">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4437112"/>
            <a:ext cx="8305800" cy="1512168"/>
          </a:xfrm>
        </p:spPr>
        <p:txBody>
          <a:bodyPr/>
          <a:lstStyle/>
          <a:p>
            <a:r>
              <a:rPr lang="ru-RU" b="1" dirty="0" smtClean="0"/>
              <a:t>Н. Чернышевский</a:t>
            </a:r>
            <a:endParaRPr lang="ru-RU" dirty="0"/>
          </a:p>
        </p:txBody>
      </p:sp>
      <p:sp>
        <p:nvSpPr>
          <p:cNvPr id="3" name="Заголовок 2"/>
          <p:cNvSpPr>
            <a:spLocks noGrp="1"/>
          </p:cNvSpPr>
          <p:nvPr>
            <p:ph type="ctrTitle"/>
          </p:nvPr>
        </p:nvSpPr>
        <p:spPr>
          <a:xfrm>
            <a:off x="457200" y="476672"/>
            <a:ext cx="8305800" cy="3384376"/>
          </a:xfrm>
        </p:spPr>
        <p:txBody>
          <a:bodyPr/>
          <a:lstStyle/>
          <a:p>
            <a:r>
              <a:rPr lang="ru-RU" sz="2000" b="1" dirty="0" smtClean="0"/>
              <a:t>Значение Пушкина неизмеримо велико. Через него разлилось литературное образование на десятки тысяч людей, между тем как до него литературные интересы занимали немногих. Он первый возвёл у нас литературу в достоинство национального дела, между тем как прежде она была, по удачному заглавию одного из старинных журналов, "Приятным и полезным препровождением времени" для тесного кружка дилетантов. Он был первым поэтом, который стал в глазах всей русской публики на то высокое место, какое должен занимать в своей стране великий писатель. Вся возможность дальнейшего развития русской литературы была приготовлена и отчасти ешё приготовляется Пушкиным.</a:t>
            </a:r>
            <a:endParaRPr lang="ru-RU" sz="2000" b="1" dirty="0"/>
          </a:p>
        </p:txBody>
      </p:sp>
    </p:spTree>
  </p:cSld>
  <p:clrMapOvr>
    <a:masterClrMapping/>
  </p:clrMapOvr>
  <p:transition spd="med" advClick="0" advTm="41000">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332656"/>
            <a:ext cx="4572000" cy="5262979"/>
          </a:xfrm>
          <a:prstGeom prst="rect">
            <a:avLst/>
          </a:prstGeom>
        </p:spPr>
        <p:txBody>
          <a:bodyPr wrap="square">
            <a:spAutoFit/>
          </a:bodyPr>
          <a:lstStyle/>
          <a:p>
            <a:r>
              <a:rPr lang="ru-RU" sz="2400" dirty="0" smtClean="0"/>
              <a:t>О, автор ты бессмертных лир!</a:t>
            </a:r>
            <a:br>
              <a:rPr lang="ru-RU" sz="2400" dirty="0" smtClean="0"/>
            </a:br>
            <a:r>
              <a:rPr lang="ru-RU" sz="2400" dirty="0" smtClean="0"/>
              <a:t>Ты мой спаситель, мой кумир!</a:t>
            </a:r>
            <a:br>
              <a:rPr lang="ru-RU" sz="2400" dirty="0" smtClean="0"/>
            </a:br>
            <a:r>
              <a:rPr lang="ru-RU" sz="2400" dirty="0" smtClean="0"/>
              <a:t>Тобой готова восхищаться.</a:t>
            </a:r>
            <a:br>
              <a:rPr lang="ru-RU" sz="2400" dirty="0" smtClean="0"/>
            </a:br>
            <a:r>
              <a:rPr lang="ru-RU" sz="2400" dirty="0" smtClean="0"/>
              <a:t>Как ты не буду я сдаваться</a:t>
            </a:r>
            <a:br>
              <a:rPr lang="ru-RU" sz="2400" dirty="0" smtClean="0"/>
            </a:br>
            <a:r>
              <a:rPr lang="ru-RU" sz="2400" dirty="0" smtClean="0"/>
              <a:t>И даже если силы нет,</a:t>
            </a:r>
            <a:br>
              <a:rPr lang="ru-RU" sz="2400" dirty="0" smtClean="0"/>
            </a:br>
            <a:r>
              <a:rPr lang="ru-RU" sz="2400" dirty="0" smtClean="0"/>
              <a:t>Я выстрелю, как ты, в ответ!</a:t>
            </a:r>
            <a:br>
              <a:rPr lang="ru-RU" sz="2400" dirty="0" smtClean="0"/>
            </a:br>
            <a:r>
              <a:rPr lang="ru-RU" sz="2400" dirty="0" smtClean="0"/>
              <a:t>Не будешь миром ты забыт,</a:t>
            </a:r>
            <a:br>
              <a:rPr lang="ru-RU" sz="2400" dirty="0" smtClean="0"/>
            </a:br>
            <a:r>
              <a:rPr lang="ru-RU" sz="2400" dirty="0" smtClean="0"/>
              <a:t>Хоть ты давно землею скрыт.</a:t>
            </a:r>
            <a:br>
              <a:rPr lang="ru-RU" sz="2400" dirty="0" smtClean="0"/>
            </a:br>
            <a:r>
              <a:rPr lang="ru-RU" sz="2400" dirty="0" smtClean="0"/>
              <a:t>Твои творения хранят.</a:t>
            </a:r>
            <a:br>
              <a:rPr lang="ru-RU" sz="2400" dirty="0" smtClean="0"/>
            </a:br>
            <a:r>
              <a:rPr lang="ru-RU" sz="2400" dirty="0" smtClean="0"/>
              <a:t>Ты будешь вечен, будешь свят!</a:t>
            </a:r>
          </a:p>
          <a:p>
            <a:r>
              <a:rPr lang="ru-RU" sz="2400" dirty="0" smtClean="0"/>
              <a:t>   </a:t>
            </a:r>
          </a:p>
          <a:p>
            <a:pPr algn="r"/>
            <a:r>
              <a:rPr lang="ru-RU" sz="2400" smtClean="0"/>
              <a:t> </a:t>
            </a:r>
            <a:r>
              <a:rPr lang="ru-RU" sz="2400" dirty="0" smtClean="0"/>
              <a:t/>
            </a:r>
            <a:br>
              <a:rPr lang="ru-RU" sz="2400" dirty="0" smtClean="0"/>
            </a:br>
            <a:r>
              <a:rPr lang="ru-RU" sz="2400" dirty="0" smtClean="0"/>
              <a:t/>
            </a:r>
            <a:br>
              <a:rPr lang="ru-RU" sz="2400" dirty="0" smtClean="0"/>
            </a:br>
            <a:endParaRPr lang="ru-RU" sz="2400" dirty="0"/>
          </a:p>
        </p:txBody>
      </p:sp>
    </p:spTree>
  </p:cSld>
  <p:clrMapOvr>
    <a:masterClrMapping/>
  </p:clrMapOvr>
  <p:transition spd="med" advClick="0" advTm="23000">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3276600"/>
          </a:xfrm>
        </p:spPr>
        <p:txBody>
          <a:bodyPr>
            <a:noAutofit/>
          </a:bodyPr>
          <a:lstStyle/>
          <a:p>
            <a:r>
              <a:rPr lang="ru-RU" sz="2800" dirty="0" smtClean="0"/>
              <a:t>Александр Сергеевич Пушкин с гордостью относился к своей родословной, как по линии отца, так и по линии матери. Хроника жизни предков поэта тесно переплеталась с героическим прошлым государства Российского. В одном из стихотворений  Пушкин написал: </a:t>
            </a:r>
            <a:br>
              <a:rPr lang="ru-RU" sz="2800" dirty="0" smtClean="0"/>
            </a:br>
            <a:endParaRPr lang="ru-RU" sz="2800" dirty="0"/>
          </a:p>
        </p:txBody>
      </p:sp>
      <p:sp>
        <p:nvSpPr>
          <p:cNvPr id="3" name="Содержимое 2"/>
          <p:cNvSpPr>
            <a:spLocks noGrp="1"/>
          </p:cNvSpPr>
          <p:nvPr>
            <p:ph sz="half" idx="1"/>
          </p:nvPr>
        </p:nvSpPr>
        <p:spPr>
          <a:xfrm>
            <a:off x="1547664" y="2924944"/>
            <a:ext cx="6696744" cy="4320480"/>
          </a:xfrm>
        </p:spPr>
        <p:txBody>
          <a:bodyPr>
            <a:normAutofit/>
          </a:bodyPr>
          <a:lstStyle/>
          <a:p>
            <a:pPr>
              <a:buNone/>
            </a:pPr>
            <a:r>
              <a:rPr lang="ru-RU" dirty="0" smtClean="0"/>
              <a:t>"Не торговал мой дед блинами,</a:t>
            </a:r>
          </a:p>
          <a:p>
            <a:pPr>
              <a:buNone/>
            </a:pPr>
            <a:r>
              <a:rPr lang="ru-RU" dirty="0" smtClean="0"/>
              <a:t>	Не ваксил царских </a:t>
            </a:r>
            <a:r>
              <a:rPr lang="ru-RU" dirty="0" err="1" smtClean="0"/>
              <a:t>сопогов</a:t>
            </a:r>
            <a:r>
              <a:rPr lang="ru-RU" dirty="0" smtClean="0"/>
              <a:t>, </a:t>
            </a:r>
          </a:p>
          <a:p>
            <a:pPr>
              <a:buNone/>
            </a:pPr>
            <a:r>
              <a:rPr lang="ru-RU" dirty="0" smtClean="0"/>
              <a:t>	Не пел с придворными дьячками,</a:t>
            </a:r>
          </a:p>
          <a:p>
            <a:pPr>
              <a:buNone/>
            </a:pPr>
            <a:r>
              <a:rPr lang="ru-RU" dirty="0" smtClean="0"/>
              <a:t>	В князья не прыгал из хохлов..." </a:t>
            </a:r>
            <a:endParaRPr lang="ru-RU" dirty="0"/>
          </a:p>
        </p:txBody>
      </p:sp>
      <p:sp>
        <p:nvSpPr>
          <p:cNvPr id="4" name="Содержимое 3"/>
          <p:cNvSpPr>
            <a:spLocks noGrp="1"/>
          </p:cNvSpPr>
          <p:nvPr>
            <p:ph sz="half" idx="2"/>
          </p:nvPr>
        </p:nvSpPr>
        <p:spPr>
          <a:xfrm>
            <a:off x="4648200" y="5157192"/>
            <a:ext cx="4028256" cy="938808"/>
          </a:xfrm>
        </p:spPr>
        <p:txBody>
          <a:bodyPr>
            <a:normAutofit/>
          </a:bodyPr>
          <a:lstStyle/>
          <a:p>
            <a:pPr>
              <a:buNone/>
            </a:pPr>
            <a:endParaRPr lang="ru-RU" dirty="0"/>
          </a:p>
        </p:txBody>
      </p:sp>
    </p:spTree>
  </p:cSld>
  <p:clrMapOvr>
    <a:masterClrMapping/>
  </p:clrMapOvr>
  <p:transition spd="med" advClick="0" advTm="27000">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Герб Пушкиных </a:t>
            </a:r>
            <a:endParaRPr lang="ru-RU" dirty="0"/>
          </a:p>
        </p:txBody>
      </p:sp>
      <p:sp>
        <p:nvSpPr>
          <p:cNvPr id="4" name="Текст 3"/>
          <p:cNvSpPr>
            <a:spLocks noGrp="1"/>
          </p:cNvSpPr>
          <p:nvPr>
            <p:ph type="body" sz="half" idx="2"/>
          </p:nvPr>
        </p:nvSpPr>
        <p:spPr/>
        <p:txBody>
          <a:bodyPr>
            <a:normAutofit fontScale="77500" lnSpcReduction="20000"/>
          </a:bodyPr>
          <a:lstStyle/>
          <a:p>
            <a:r>
              <a:rPr lang="ru-RU" dirty="0" smtClean="0"/>
              <a:t>Щит разделен горизонталью на две части, из коих в верхней в горностаевом поле на Пурпурной подушке с золочеными кистями положена Княжеская Шапка. В нижней части в правом голубом поле изображена в серебряных латах правая Рука с мечем, вверх подъятым; в левом золотом поле голубой Орел с распростертыми Крыльями, имеющий в когтях Меч и Державу голубого ж цвета. Щит увенчан обыкновенным Дворянским Шлемом с дворянской на нем Короною и тремя Страусовыми перьями</a:t>
            </a:r>
            <a:endParaRPr lang="ru-RU" dirty="0"/>
          </a:p>
        </p:txBody>
      </p:sp>
      <p:pic>
        <p:nvPicPr>
          <p:cNvPr id="5" name="Рисунок 4" descr="Герб рода Пушкиных">
            <a:hlinkClick r:id="rId2" tgtFrame="_blank"/>
          </p:cNvPr>
          <p:cNvPicPr>
            <a:picLocks noGrp="1"/>
          </p:cNvPicPr>
          <p:nvPr>
            <p:ph type="pic" idx="1"/>
          </p:nvPr>
        </p:nvPicPr>
        <p:blipFill>
          <a:blip r:embed="rId3" cstate="print"/>
          <a:srcRect t="15348" b="15348"/>
          <a:stretch>
            <a:fillRect/>
          </a:stretch>
        </p:blipFill>
        <p:spPr bwMode="auto">
          <a:prstGeom prst="rect">
            <a:avLst/>
          </a:prstGeom>
          <a:noFill/>
          <a:ln w="9525">
            <a:noFill/>
            <a:miter lim="800000"/>
            <a:headEnd/>
            <a:tailEnd/>
          </a:ln>
        </p:spPr>
      </p:pic>
    </p:spTree>
  </p:cSld>
  <p:clrMapOvr>
    <a:masterClrMapping/>
  </p:clrMapOvr>
  <p:transition spd="med" advClick="0" advTm="34000">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5796136" y="1600200"/>
            <a:ext cx="2969912" cy="4925144"/>
          </a:xfrm>
        </p:spPr>
        <p:txBody>
          <a:bodyPr>
            <a:normAutofit/>
          </a:bodyPr>
          <a:lstStyle/>
          <a:p>
            <a:r>
              <a:rPr lang="ru-RU" dirty="0" smtClean="0"/>
              <a:t>Урожденная Ганнибал, в 1796г. вышла замуж за С.Л. Пушкина, в 1814г. вместе с детьми, Ольгой и Львом, переезжает из Москвы в Петербург, постоянно навещает сына Александра в Лицее. Принимает участие в судьбе ссыльного поэта, с одобрения В.А. Жуковского и Н.М. Карамзина, но без ведома сына. </a:t>
            </a:r>
            <a:endParaRPr lang="ru-RU" dirty="0"/>
          </a:p>
        </p:txBody>
      </p:sp>
      <p:sp>
        <p:nvSpPr>
          <p:cNvPr id="4" name="Заголовок 3"/>
          <p:cNvSpPr>
            <a:spLocks noGrp="1"/>
          </p:cNvSpPr>
          <p:nvPr>
            <p:ph type="title"/>
          </p:nvPr>
        </p:nvSpPr>
        <p:spPr>
          <a:xfrm>
            <a:off x="5868144" y="457200"/>
            <a:ext cx="2894856" cy="1066800"/>
          </a:xfrm>
        </p:spPr>
        <p:txBody>
          <a:bodyPr>
            <a:normAutofit fontScale="90000"/>
          </a:bodyPr>
          <a:lstStyle/>
          <a:p>
            <a:r>
              <a:rPr lang="ru-RU" dirty="0" smtClean="0"/>
              <a:t>Мать, Надежда Осиповна Пушкина (1775-1836г.) </a:t>
            </a:r>
            <a:br>
              <a:rPr lang="ru-RU" dirty="0" smtClean="0"/>
            </a:br>
            <a:endParaRPr lang="ru-RU" dirty="0"/>
          </a:p>
        </p:txBody>
      </p:sp>
      <p:pic>
        <p:nvPicPr>
          <p:cNvPr id="5" name="Содержимое 4" descr="Н.О. Пушкина">
            <a:hlinkClick r:id="rId2" tgtFrame="_blank"/>
          </p:cNvPr>
          <p:cNvPicPr>
            <a:picLocks noGrp="1"/>
          </p:cNvPicPr>
          <p:nvPr>
            <p:ph sz="quarter" idx="1"/>
          </p:nvPr>
        </p:nvPicPr>
        <p:blipFill>
          <a:blip r:embed="rId3" cstate="print"/>
          <a:srcRect/>
          <a:stretch>
            <a:fillRect/>
          </a:stretch>
        </p:blipFill>
        <p:spPr bwMode="auto">
          <a:xfrm>
            <a:off x="683568" y="332656"/>
            <a:ext cx="4824535" cy="6192688"/>
          </a:xfrm>
          <a:prstGeom prst="rect">
            <a:avLst/>
          </a:prstGeom>
          <a:noFill/>
          <a:ln w="9525">
            <a:noFill/>
            <a:miter lim="800000"/>
            <a:headEnd/>
            <a:tailEnd/>
          </a:ln>
        </p:spPr>
      </p:pic>
    </p:spTree>
  </p:cSld>
  <p:clrMapOvr>
    <a:masterClrMapping/>
  </p:clrMapOvr>
  <p:transition spd="med" advClick="0" advTm="23000">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6012160" y="1600200"/>
            <a:ext cx="2753888" cy="4853136"/>
          </a:xfrm>
        </p:spPr>
        <p:txBody>
          <a:bodyPr>
            <a:normAutofit fontScale="85000" lnSpcReduction="10000"/>
          </a:bodyPr>
          <a:lstStyle/>
          <a:p>
            <a:r>
              <a:rPr lang="ru-RU" dirty="0" smtClean="0"/>
              <a:t>В 1796г. капитан-поручик лейб-гвардейского Егерского полка, с 1800г. - в Комиссариатском штате в Москве, в 1811г. - военный советник, в 1824г. - начальник Комиссариатской комиссии резервной армии в Варшаве, с 1817г. в отставке, статский советник. Сергей Львович был тесно связан с литературными кругами, знаком с Д.И. Фонвизиным, К.Н. Батюшковым, П.А. Вяземским, В.А. Жуковским, Н.М. Карамзиным и многими другими литераторами. Пушкин-отец писал стихи и даже целые поэмы, оставил краткие воспоминания о сыне. </a:t>
            </a:r>
            <a:endParaRPr lang="ru-RU" dirty="0"/>
          </a:p>
        </p:txBody>
      </p:sp>
      <p:sp>
        <p:nvSpPr>
          <p:cNvPr id="4" name="Заголовок 3"/>
          <p:cNvSpPr>
            <a:spLocks noGrp="1"/>
          </p:cNvSpPr>
          <p:nvPr>
            <p:ph type="title"/>
          </p:nvPr>
        </p:nvSpPr>
        <p:spPr>
          <a:xfrm>
            <a:off x="6012160" y="457200"/>
            <a:ext cx="2750840" cy="1066800"/>
          </a:xfrm>
        </p:spPr>
        <p:txBody>
          <a:bodyPr>
            <a:normAutofit/>
          </a:bodyPr>
          <a:lstStyle/>
          <a:p>
            <a:r>
              <a:rPr lang="ru-RU" dirty="0" smtClean="0"/>
              <a:t>Отец, Сергей Львович Пушкин (1770-1838г.) </a:t>
            </a:r>
            <a:br>
              <a:rPr lang="ru-RU" dirty="0" smtClean="0"/>
            </a:br>
            <a:endParaRPr lang="ru-RU" dirty="0"/>
          </a:p>
        </p:txBody>
      </p:sp>
      <p:pic>
        <p:nvPicPr>
          <p:cNvPr id="5" name="Содержимое 4" descr="Сергей Львович Пушкин">
            <a:hlinkClick r:id="rId2" tgtFrame="_blank"/>
          </p:cNvPr>
          <p:cNvPicPr>
            <a:picLocks noGrp="1"/>
          </p:cNvPicPr>
          <p:nvPr>
            <p:ph sz="quarter" idx="1"/>
          </p:nvPr>
        </p:nvPicPr>
        <p:blipFill>
          <a:blip r:embed="rId3" cstate="print"/>
          <a:srcRect/>
          <a:stretch>
            <a:fillRect/>
          </a:stretch>
        </p:blipFill>
        <p:spPr bwMode="auto">
          <a:xfrm>
            <a:off x="395536" y="332656"/>
            <a:ext cx="5472608" cy="6192688"/>
          </a:xfrm>
          <a:prstGeom prst="rect">
            <a:avLst/>
          </a:prstGeom>
          <a:noFill/>
          <a:ln w="9525">
            <a:noFill/>
            <a:miter lim="800000"/>
            <a:headEnd/>
            <a:tailEnd/>
          </a:ln>
        </p:spPr>
      </p:pic>
    </p:spTree>
  </p:cSld>
  <p:clrMapOvr>
    <a:masterClrMapping/>
  </p:clrMapOvr>
  <p:transition spd="med" advClick="0" advTm="41000">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Брат, Лев Сергеевич Пушкин (1805-1852г.) </a:t>
            </a:r>
            <a:br>
              <a:rPr lang="ru-RU" dirty="0" smtClean="0"/>
            </a:br>
            <a:endParaRPr lang="ru-RU" dirty="0"/>
          </a:p>
        </p:txBody>
      </p:sp>
      <p:sp>
        <p:nvSpPr>
          <p:cNvPr id="4" name="Текст 3"/>
          <p:cNvSpPr>
            <a:spLocks noGrp="1"/>
          </p:cNvSpPr>
          <p:nvPr>
            <p:ph type="body" sz="half" idx="2"/>
          </p:nvPr>
        </p:nvSpPr>
        <p:spPr>
          <a:xfrm>
            <a:off x="6629400" y="1600200"/>
            <a:ext cx="2057400" cy="4853136"/>
          </a:xfrm>
        </p:spPr>
        <p:txBody>
          <a:bodyPr>
            <a:normAutofit fontScale="77500" lnSpcReduction="20000"/>
          </a:bodyPr>
          <a:lstStyle/>
          <a:p>
            <a:r>
              <a:rPr lang="ru-RU" dirty="0" smtClean="0"/>
              <a:t>Воспитанник Благородного пансиона при Царскосельском Лицее и Благородного пансиона при Главном Педагогическом институте, курса которого не окончил. Участник персидско-турецкой кампании 1827-1829 г.г., затем перешел в Финляндский драгунский полк в чине штабс-капитана. В 1832 г. вышел в отставку в чине капитана. Пушкин нежно любил брата, с примесью родительской строгости. </a:t>
            </a:r>
            <a:endParaRPr lang="ru-RU" dirty="0"/>
          </a:p>
        </p:txBody>
      </p:sp>
      <p:pic>
        <p:nvPicPr>
          <p:cNvPr id="5" name="Рисунок 4" descr="Л.С. Пушкин">
            <a:hlinkClick r:id="rId2" tgtFrame="_blank"/>
          </p:cNvPr>
          <p:cNvPicPr>
            <a:picLocks noGrp="1"/>
          </p:cNvPicPr>
          <p:nvPr>
            <p:ph type="pic" idx="1"/>
          </p:nvPr>
        </p:nvPicPr>
        <p:blipFill>
          <a:blip r:embed="rId3" cstate="print"/>
          <a:srcRect t="14276" b="14276"/>
          <a:stretch>
            <a:fillRect/>
          </a:stretch>
        </p:blipFill>
        <p:spPr bwMode="auto">
          <a:prstGeom prst="rect">
            <a:avLst/>
          </a:prstGeom>
          <a:noFill/>
          <a:ln w="9525">
            <a:noFill/>
            <a:miter lim="800000"/>
            <a:headEnd/>
            <a:tailEnd/>
          </a:ln>
        </p:spPr>
      </p:pic>
    </p:spTree>
  </p:cSld>
  <p:clrMapOvr>
    <a:masterClrMapping/>
  </p:clrMapOvr>
  <p:transition spd="med" advClick="0" advTm="26000">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Сестра, Ольга Сергеевна Павлищева (1797-1868г.) </a:t>
            </a:r>
            <a:br>
              <a:rPr lang="ru-RU" dirty="0" smtClean="0"/>
            </a:br>
            <a:endParaRPr lang="ru-RU" dirty="0"/>
          </a:p>
        </p:txBody>
      </p:sp>
      <p:sp>
        <p:nvSpPr>
          <p:cNvPr id="4" name="Текст 3"/>
          <p:cNvSpPr>
            <a:spLocks noGrp="1"/>
          </p:cNvSpPr>
          <p:nvPr>
            <p:ph type="body" sz="half" idx="2"/>
          </p:nvPr>
        </p:nvSpPr>
        <p:spPr/>
        <p:txBody>
          <a:bodyPr>
            <a:normAutofit lnSpcReduction="10000"/>
          </a:bodyPr>
          <a:lstStyle/>
          <a:p>
            <a:r>
              <a:rPr lang="ru-RU" dirty="0" smtClean="0"/>
              <a:t>Урожденная Пушкина, была всегда дружна с братом Александром. В 1824г. в ссоре Пушкина с отцом приняла сторону брата. Поэт знал о тайном браке сестры и в 1828г., по поручению матери, встречал и благословлял новобрачных. </a:t>
            </a:r>
            <a:endParaRPr lang="ru-RU" dirty="0"/>
          </a:p>
        </p:txBody>
      </p:sp>
      <p:pic>
        <p:nvPicPr>
          <p:cNvPr id="5" name="Рисунок 4" descr="О.С. Павлищева">
            <a:hlinkClick r:id="rId2" tgtFrame="_blank"/>
          </p:cNvPr>
          <p:cNvPicPr>
            <a:picLocks noGrp="1"/>
          </p:cNvPicPr>
          <p:nvPr>
            <p:ph type="pic" idx="1"/>
          </p:nvPr>
        </p:nvPicPr>
        <p:blipFill>
          <a:blip r:embed="rId3" cstate="print"/>
          <a:srcRect t="9707" b="9707"/>
          <a:stretch>
            <a:fillRect/>
          </a:stretch>
        </p:blipFill>
        <p:spPr bwMode="auto">
          <a:prstGeom prst="rect">
            <a:avLst/>
          </a:prstGeom>
          <a:noFill/>
          <a:ln w="9525">
            <a:noFill/>
            <a:miter lim="800000"/>
            <a:headEnd/>
            <a:tailEnd/>
          </a:ln>
        </p:spPr>
      </p:pic>
    </p:spTree>
  </p:cSld>
  <p:clrMapOvr>
    <a:masterClrMapping/>
  </p:clrMapOvr>
  <p:transition spd="med" advClick="0" advTm="18000">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r>
              <a:rPr lang="ru-RU" sz="1600" dirty="0" smtClean="0"/>
              <a:t>Тридцатые годы, этот период интересен тем, что именно в этих годах Великий поэт решается на женитьбу, и собственную семейную жизнь.</a:t>
            </a:r>
            <a:br>
              <a:rPr lang="ru-RU" sz="1600" dirty="0" smtClean="0"/>
            </a:br>
            <a:r>
              <a:rPr lang="ru-RU" sz="1600" dirty="0" smtClean="0"/>
              <a:t/>
            </a:r>
            <a:br>
              <a:rPr lang="ru-RU" sz="1600" dirty="0" smtClean="0"/>
            </a:br>
            <a:r>
              <a:rPr lang="ru-RU" sz="1600" dirty="0" smtClean="0"/>
              <a:t>Такое событие не может быть опущено и я не могу не уделить ему должного внимания, так как оно наравне с лицеивскими годами Пушкина перевернуло его жизнь, и повлекло много изменений в его творчестве.</a:t>
            </a:r>
            <a:br>
              <a:rPr lang="ru-RU" sz="1600" dirty="0" smtClean="0"/>
            </a:br>
            <a:r>
              <a:rPr lang="ru-RU" sz="1600" dirty="0" smtClean="0"/>
              <a:t/>
            </a:r>
            <a:br>
              <a:rPr lang="ru-RU" sz="1600" dirty="0" smtClean="0"/>
            </a:br>
            <a:r>
              <a:rPr lang="ru-RU" sz="1600" dirty="0" smtClean="0"/>
              <a:t>Однако стоит отметить, что в решении жениться были замечены и куда более глубокие импульсы, нежели просто любовь. Конкретнее даже можно сказать так, Пушкин в те годы решил жениться не потому, что беспамятно влюбился в свою избранницу, а как раз наоборот, он влюбился беспамятно лишь по причине того что решил, что ему уже пора жениться. В 1826 г. он сватался к С. Ф. Пушкиной, в 1828 г. — к Аннете Олениной и настолько был уверен в будущей женитьбе, что примерял, как будет выглядеть сочетание «Аннета Пушкина».</a:t>
            </a:r>
            <a:br>
              <a:rPr lang="ru-RU" sz="1600" dirty="0" smtClean="0"/>
            </a:br>
            <a:r>
              <a:rPr lang="ru-RU" sz="1600" dirty="0" smtClean="0"/>
              <a:t/>
            </a:r>
            <a:br>
              <a:rPr lang="ru-RU" sz="1600" dirty="0" smtClean="0"/>
            </a:br>
            <a:r>
              <a:rPr lang="ru-RU" sz="1600" dirty="0" smtClean="0"/>
              <a:t>1 мая 1829 г. он просил руки Натальи Николаевны Гончаровой и получил неопределенный ответ. Однако в марте 1830 г. Вяземский сообщал жене из Москвы, что Пушкин чуть ли не помолвлен с Екатериной Николаевной Ушаковой, двадцатилетней красавицей, которую сам поэт называл «прелестной». Наконец, 6 мая 1830 г. состоялась помолвка Пушкина с Натальей Николаевной, и он официально сделался женихом.</a:t>
            </a:r>
            <a:endParaRPr lang="ru-RU" sz="1600" dirty="0"/>
          </a:p>
        </p:txBody>
      </p:sp>
      <p:sp>
        <p:nvSpPr>
          <p:cNvPr id="3" name="Заголовок 2"/>
          <p:cNvSpPr>
            <a:spLocks noGrp="1"/>
          </p:cNvSpPr>
          <p:nvPr>
            <p:ph type="title"/>
          </p:nvPr>
        </p:nvSpPr>
        <p:spPr/>
        <p:txBody>
          <a:bodyPr/>
          <a:lstStyle/>
          <a:p>
            <a:r>
              <a:rPr lang="ru-RU" b="1" dirty="0" smtClean="0"/>
              <a:t>Желание жениться у Пушкина</a:t>
            </a:r>
            <a:endParaRPr lang="ru-RU" dirty="0"/>
          </a:p>
        </p:txBody>
      </p:sp>
    </p:spTree>
  </p:cSld>
  <p:clrMapOvr>
    <a:masterClrMapping/>
  </p:clrMapOvr>
  <p:transition spd="med" advClick="0" advTm="80000">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105</TotalTime>
  <Words>1190</Words>
  <Application>Microsoft Office PowerPoint</Application>
  <PresentationFormat>Экран (4:3)</PresentationFormat>
  <Paragraphs>46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Бумажная</vt:lpstr>
      <vt:lpstr>А.С. Пушкин</vt:lpstr>
      <vt:lpstr>Александр Сергеевич Пушкин  (06.06.1799 - 10.02.1837)  </vt:lpstr>
      <vt:lpstr>Александр Сергеевич Пушкин с гордостью относился к своей родословной, как по линии отца, так и по линии матери. Хроника жизни предков поэта тесно переплеталась с героическим прошлым государства Российского. В одном из стихотворений  Пушкин написал:  </vt:lpstr>
      <vt:lpstr>Герб Пушкиных </vt:lpstr>
      <vt:lpstr>Мать, Надежда Осиповна Пушкина (1775-1836г.)  </vt:lpstr>
      <vt:lpstr>Отец, Сергей Львович Пушкин (1770-1838г.)  </vt:lpstr>
      <vt:lpstr>Брат, Лев Сергеевич Пушкин (1805-1852г.)  </vt:lpstr>
      <vt:lpstr>Сестра, Ольга Сергеевна Павлищева (1797-1868г.)  </vt:lpstr>
      <vt:lpstr>Желание жениться у Пушкина</vt:lpstr>
      <vt:lpstr>Жена, Наталья Николаевна Пушкина (1812-1863г.)  </vt:lpstr>
      <vt:lpstr>Старшая дочь, Мария Александровна Пушкина  (1832-1919г.)  </vt:lpstr>
      <vt:lpstr>Старший сын, Александр Александрович Пушкин  (1833-1914г.)  </vt:lpstr>
      <vt:lpstr>Младший сын, Григорий Александрович Пушкин  (1835-1913г.)  </vt:lpstr>
      <vt:lpstr>Младшая дочь, Наталья Александровна Пушкина  (1836-1913г.)  </vt:lpstr>
      <vt:lpstr> Отношение Пушкина со стороны других </vt:lpstr>
      <vt:lpstr>Так один из его наиболее близких друзей И. И. Пущин писал о Пушкине: «...Пушкин, либеральный по своим воззрениям, имел какую-то жалкую привычку изменять благородному своему характеру и очень часто сердил меня и вообще всех нас  тем, что любил, например, вертеться у оркестра около Орлова, Чернышева, Киселева и других... Говоришь, бывало: „Что тебе за охота, любезный друг, возиться с этим народом: ни в одном из них ты не найдешь сочувствия и пр.“ Он терпеливо выслушает, начнет щекотать, обнимать, что обыкновенно делал, когда немножко потеряется. Потом, смотришь, — Пушкин опять  с тогдашними  львами!»</vt:lpstr>
      <vt:lpstr>Слайд 17</vt:lpstr>
      <vt:lpstr>Пушкин  о  родителях</vt:lpstr>
      <vt:lpstr> Бабушка, Мария Алексеевна Ганнибал (1745-1818г.)  Прадедушка, Абрам Петрович Ганнибал  </vt:lpstr>
      <vt:lpstr>Последние годы творчества</vt:lpstr>
      <vt:lpstr>Александр Сергеевич Пушкин </vt:lpstr>
      <vt:lpstr>Значение Пушкина неизмеримо велико. Через него разлилось литературное образование на десятки тысяч людей, между тем как до него литературные интересы занимали немногих. Он первый возвёл у нас литературу в достоинство национального дела, между тем как прежде она была, по удачному заглавию одного из старинных журналов, "Приятным и полезным препровождением времени" для тесного кружка дилетантов. Он был первым поэтом, который стал в глазах всей русской публики на то высокое место, какое должен занимать в своей стране великий писатель. Вся возможность дальнейшего развития русской литературы была приготовлена и отчасти ешё приготовляется Пушкиным.</vt:lpstr>
      <vt:lpstr>Слайд 23</vt:lpstr>
    </vt:vector>
  </TitlesOfParts>
  <Company>WolfishLair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А.С. Пушкин</dc:title>
  <dc:creator>Grey Wolf</dc:creator>
  <cp:lastModifiedBy>Natasha</cp:lastModifiedBy>
  <cp:revision>14</cp:revision>
  <dcterms:created xsi:type="dcterms:W3CDTF">2011-05-11T14:44:46Z</dcterms:created>
  <dcterms:modified xsi:type="dcterms:W3CDTF">2015-01-07T09:56:09Z</dcterms:modified>
</cp:coreProperties>
</file>