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8"/>
  </p:handoutMasterIdLst>
  <p:sldIdLst>
    <p:sldId id="259" r:id="rId2"/>
    <p:sldId id="261" r:id="rId3"/>
    <p:sldId id="274" r:id="rId4"/>
    <p:sldId id="271" r:id="rId5"/>
    <p:sldId id="260" r:id="rId6"/>
    <p:sldId id="262" r:id="rId7"/>
    <p:sldId id="272" r:id="rId8"/>
    <p:sldId id="263" r:id="rId9"/>
    <p:sldId id="264" r:id="rId10"/>
    <p:sldId id="265" r:id="rId11"/>
    <p:sldId id="266" r:id="rId12"/>
    <p:sldId id="275" r:id="rId13"/>
    <p:sldId id="279" r:id="rId14"/>
    <p:sldId id="281" r:id="rId15"/>
    <p:sldId id="282" r:id="rId16"/>
    <p:sldId id="267" r:id="rId17"/>
    <p:sldId id="268" r:id="rId18"/>
    <p:sldId id="269" r:id="rId19"/>
    <p:sldId id="270" r:id="rId20"/>
    <p:sldId id="273" r:id="rId21"/>
    <p:sldId id="277" r:id="rId22"/>
    <p:sldId id="278" r:id="rId23"/>
    <p:sldId id="280" r:id="rId24"/>
    <p:sldId id="283" r:id="rId25"/>
    <p:sldId id="284" r:id="rId26"/>
    <p:sldId id="285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5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95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91347-C4B6-43A4-A8AD-D6493E338A29}" type="datetimeFigureOut">
              <a:rPr lang="ru-RU" smtClean="0"/>
              <a:pPr/>
              <a:t>22.05.2012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23B5D-D04A-4A40-B6F8-902B2ECBE5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061D-4ECA-495F-B51B-E0277B8BBE3C}" type="datetimeFigureOut">
              <a:rPr lang="ru-RU" smtClean="0"/>
              <a:pPr/>
              <a:t>22.05.2012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3BA3-7AFC-4A6C-9414-3FCCBBED3D6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061D-4ECA-495F-B51B-E0277B8BBE3C}" type="datetimeFigureOut">
              <a:rPr lang="ru-RU" smtClean="0"/>
              <a:pPr/>
              <a:t>22.05.2012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3BA3-7AFC-4A6C-9414-3FCCBBED3D6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061D-4ECA-495F-B51B-E0277B8BBE3C}" type="datetimeFigureOut">
              <a:rPr lang="ru-RU" smtClean="0"/>
              <a:pPr/>
              <a:t>22.05.2012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3BA3-7AFC-4A6C-9414-3FCCBBED3D6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061D-4ECA-495F-B51B-E0277B8BBE3C}" type="datetimeFigureOut">
              <a:rPr lang="ru-RU" smtClean="0"/>
              <a:pPr/>
              <a:t>22.05.2012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3BA3-7AFC-4A6C-9414-3FCCBBED3D6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061D-4ECA-495F-B51B-E0277B8BBE3C}" type="datetimeFigureOut">
              <a:rPr lang="ru-RU" smtClean="0"/>
              <a:pPr/>
              <a:t>22.05.2012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3BA3-7AFC-4A6C-9414-3FCCBBED3D6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061D-4ECA-495F-B51B-E0277B8BBE3C}" type="datetimeFigureOut">
              <a:rPr lang="ru-RU" smtClean="0"/>
              <a:pPr/>
              <a:t>22.05.2012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3BA3-7AFC-4A6C-9414-3FCCBBED3D6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061D-4ECA-495F-B51B-E0277B8BBE3C}" type="datetimeFigureOut">
              <a:rPr lang="ru-RU" smtClean="0"/>
              <a:pPr/>
              <a:t>22.05.2012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3BA3-7AFC-4A6C-9414-3FCCBBED3D6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061D-4ECA-495F-B51B-E0277B8BBE3C}" type="datetimeFigureOut">
              <a:rPr lang="ru-RU" smtClean="0"/>
              <a:pPr/>
              <a:t>22.05.2012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3BA3-7AFC-4A6C-9414-3FCCBBED3D6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061D-4ECA-495F-B51B-E0277B8BBE3C}" type="datetimeFigureOut">
              <a:rPr lang="ru-RU" smtClean="0"/>
              <a:pPr/>
              <a:t>22.05.2012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3BA3-7AFC-4A6C-9414-3FCCBBED3D6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061D-4ECA-495F-B51B-E0277B8BBE3C}" type="datetimeFigureOut">
              <a:rPr lang="ru-RU" smtClean="0"/>
              <a:pPr/>
              <a:t>22.05.2012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3BA3-7AFC-4A6C-9414-3FCCBBED3D6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061D-4ECA-495F-B51B-E0277B8BBE3C}" type="datetimeFigureOut">
              <a:rPr lang="ru-RU" smtClean="0"/>
              <a:pPr/>
              <a:t>22.05.2012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4C3BA3-7AFC-4A6C-9414-3FCCBBED3D6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95061D-4ECA-495F-B51B-E0277B8BBE3C}" type="datetimeFigureOut">
              <a:rPr lang="ru-RU" smtClean="0"/>
              <a:pPr/>
              <a:t>22.05.2012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4C3BA3-7AFC-4A6C-9414-3FCCBBED3D6A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ru.wikipedia.org/wiki/%D0%A2%D0%BE%D0%BB%D0%BA%D0%BE%D0%B2%D1%8B%D0%B9_%D1%81%D0%BB%D0%BE%D0%B2%D0%B0%D1%80%D1%8C_%D0%B6%D0%B8%D0%B2%D0%BE%D0%B3%D0%BE_%D0%B2%D0%B5%D0%BB%D0%B8%D0%BA%D0%BE%D1%80%D1%83%D1%81%D1%81%D0%BA%D0%BE%D0%B3%D0%BE_%D1%8F%D0%B7%D1%8B%D0%BA%D0%B0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7684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Умножение натуральных чисел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dirty="0" smtClean="0"/>
              <a:t>                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lnSpc>
                <a:spcPct val="110000"/>
              </a:lnSpc>
              <a:buNone/>
            </a:pPr>
            <a:r>
              <a:rPr lang="ru-RU" sz="3200" dirty="0" smtClean="0"/>
              <a:t>               Подготовила учитель:</a:t>
            </a:r>
          </a:p>
          <a:p>
            <a:pPr>
              <a:lnSpc>
                <a:spcPct val="110000"/>
              </a:lnSpc>
              <a:buNone/>
            </a:pPr>
            <a:r>
              <a:rPr lang="ru-RU" sz="3200" dirty="0" smtClean="0"/>
              <a:t>                Дегтярева Надежда Николаевна,</a:t>
            </a:r>
          </a:p>
          <a:p>
            <a:pPr>
              <a:lnSpc>
                <a:spcPct val="110000"/>
              </a:lnSpc>
              <a:buNone/>
            </a:pPr>
            <a:r>
              <a:rPr lang="ru-RU" sz="3200" dirty="0" smtClean="0"/>
              <a:t>                МКОУ </a:t>
            </a:r>
            <a:r>
              <a:rPr lang="ru-RU" sz="3200" dirty="0" err="1" smtClean="0"/>
              <a:t>Бутурлиновская</a:t>
            </a:r>
            <a:r>
              <a:rPr lang="ru-RU" sz="3200" dirty="0" smtClean="0"/>
              <a:t> СООШ №</a:t>
            </a:r>
            <a:r>
              <a:rPr lang="ru-RU" sz="4800" dirty="0" smtClean="0"/>
              <a:t>1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4824"/>
          </a:xfrm>
        </p:spPr>
        <p:txBody>
          <a:bodyPr>
            <a:noAutofit/>
          </a:bodyPr>
          <a:lstStyle/>
          <a:p>
            <a:r>
              <a:rPr lang="ru-RU" sz="2800" dirty="0" smtClean="0"/>
              <a:t>Если вы хотите научиться плавать, то смело входите в воду, а если хотите научиться решать задачи, то решайте их.                         Джордж  Пойа.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+mj-lt"/>
              </a:rPr>
              <a:t>   </a:t>
            </a:r>
          </a:p>
          <a:p>
            <a:pPr>
              <a:buNone/>
            </a:pPr>
            <a:r>
              <a:rPr lang="ru-RU" sz="2400" dirty="0" smtClean="0">
                <a:latin typeface="+mj-lt"/>
              </a:rPr>
              <a:t>     В магазин привезли 5 ящиков с красками .В каждом ящике 144 коробки, а в каждой коробке 12 тюбиков с красками .</a:t>
            </a:r>
          </a:p>
          <a:p>
            <a:pPr>
              <a:buNone/>
            </a:pPr>
            <a:r>
              <a:rPr lang="ru-RU" sz="2400" dirty="0" smtClean="0">
                <a:latin typeface="+mj-lt"/>
              </a:rPr>
              <a:t>     Сколько тюбиков привезли в магазин? </a:t>
            </a:r>
          </a:p>
          <a:p>
            <a:pPr>
              <a:buNone/>
            </a:pPr>
            <a:r>
              <a:rPr lang="ru-RU" sz="2400" dirty="0" smtClean="0">
                <a:latin typeface="+mj-lt"/>
              </a:rPr>
              <a:t>     </a:t>
            </a:r>
          </a:p>
          <a:p>
            <a:pPr>
              <a:buNone/>
            </a:pPr>
            <a:r>
              <a:rPr lang="ru-RU" sz="2400" dirty="0" smtClean="0">
                <a:latin typeface="+mj-lt"/>
              </a:rPr>
              <a:t>      Подумайте, как бы вы решили задачу?</a:t>
            </a:r>
          </a:p>
          <a:p>
            <a:pPr>
              <a:buNone/>
            </a:pPr>
            <a:r>
              <a:rPr lang="ru-RU" sz="2400" dirty="0" smtClean="0">
                <a:latin typeface="+mj-lt"/>
              </a:rPr>
              <a:t>      Какими  способами   можно решить эту задачу ?</a:t>
            </a:r>
          </a:p>
          <a:p>
            <a:pPr>
              <a:buNone/>
            </a:pPr>
            <a:r>
              <a:rPr lang="ru-RU" sz="2400" dirty="0" smtClean="0">
                <a:latin typeface="+mj-lt"/>
              </a:rPr>
              <a:t>      Сколько  способов получилось?</a:t>
            </a:r>
            <a:endParaRPr lang="ru-RU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Работа в парах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05584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>
                <a:latin typeface="+mj-lt"/>
              </a:rPr>
              <a:t>      </a:t>
            </a:r>
          </a:p>
          <a:p>
            <a:pPr>
              <a:buNone/>
            </a:pPr>
            <a:r>
              <a:rPr lang="ru-RU" sz="3000" dirty="0" smtClean="0">
                <a:latin typeface="+mj-lt"/>
              </a:rPr>
              <a:t>    </a:t>
            </a:r>
            <a:r>
              <a:rPr lang="ru-RU" sz="3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Поучаствуйте  в диалоге. 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    Перед вами задача: Цена волейбольного мяча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x </a:t>
            </a:r>
            <a:r>
              <a:rPr lang="ru-RU" dirty="0" smtClean="0">
                <a:latin typeface="+mj-lt"/>
              </a:rPr>
              <a:t>р.,  а баскетбольного мяча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ru-RU" dirty="0" smtClean="0">
                <a:latin typeface="+mj-lt"/>
              </a:rPr>
              <a:t>р.       Что означают выражения :  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  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3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x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;   4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y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;  15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x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+ 2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y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;  4( 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x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+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y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)    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    1.Если    объяснение одноклассника понятно и  вы 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    считаете ,    что оно верно, то нажмите на                     ,       если     объяснение неверное, то  нажмите на                                                             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    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    2. Составьте  задачи по  данному выражению: 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28·4+35·5</a:t>
            </a:r>
            <a:r>
              <a:rPr lang="ru-RU" dirty="0" smtClean="0">
                <a:latin typeface="+mj-lt"/>
              </a:rPr>
              <a:t>     и расскажите друг другу их условия. Умейте  слушать   собеседника и сотрудничать с ним.</a:t>
            </a:r>
            <a:endParaRPr lang="ru-RU" dirty="0">
              <a:latin typeface="+mj-lt"/>
            </a:endParaRPr>
          </a:p>
        </p:txBody>
      </p:sp>
      <p:sp>
        <p:nvSpPr>
          <p:cNvPr id="8" name="Пятно 2 7">
            <a:hlinkClick r:id="rId2" action="ppaction://hlinksldjump"/>
          </p:cNvPr>
          <p:cNvSpPr/>
          <p:nvPr/>
        </p:nvSpPr>
        <p:spPr>
          <a:xfrm>
            <a:off x="6732240" y="3789040"/>
            <a:ext cx="864096" cy="576064"/>
          </a:xfrm>
          <a:prstGeom prst="irregularSeal2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Выноска-облако 8">
            <a:hlinkClick r:id="rId3" action="ppaction://hlinksldjump"/>
          </p:cNvPr>
          <p:cNvSpPr/>
          <p:nvPr/>
        </p:nvSpPr>
        <p:spPr>
          <a:xfrm>
            <a:off x="7308304" y="4293096"/>
            <a:ext cx="864096" cy="576064"/>
          </a:xfrm>
          <a:prstGeom prst="cloudCallo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1844824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Calibri" pitchFamily="34" charset="0"/>
              </a:rPr>
              <a:t>    </a:t>
            </a:r>
            <a:br>
              <a:rPr lang="ru-RU" sz="4000" b="1" i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4000" b="1" i="1" dirty="0" smtClean="0">
                <a:solidFill>
                  <a:srgbClr val="002060"/>
                </a:solidFill>
                <a:latin typeface="Calibri" pitchFamily="34" charset="0"/>
              </a:rPr>
              <a:t>   </a:t>
            </a:r>
            <a:r>
              <a:rPr lang="ru-RU" sz="4400" b="1" i="1" dirty="0" smtClean="0">
                <a:solidFill>
                  <a:srgbClr val="002060"/>
                </a:solidFill>
              </a:rPr>
              <a:t>Вычислите  удобным способом с                    последующей самопроверкой.</a:t>
            </a:r>
            <a:r>
              <a:rPr lang="ru-RU" sz="4400" b="1" i="1" dirty="0" smtClean="0">
                <a:solidFill>
                  <a:schemeClr val="accent2"/>
                </a:solidFill>
              </a:rPr>
              <a:t/>
            </a:r>
            <a:br>
              <a:rPr lang="ru-RU" sz="4400" b="1" i="1" dirty="0" smtClean="0">
                <a:solidFill>
                  <a:schemeClr val="accent2"/>
                </a:solidFill>
              </a:rPr>
            </a:br>
            <a:r>
              <a:rPr lang="ru-RU" sz="4400" b="1" i="1" dirty="0" smtClean="0">
                <a:solidFill>
                  <a:schemeClr val="accent2"/>
                </a:solidFill>
              </a:rPr>
              <a:t> 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+mj-lt"/>
              </a:rPr>
              <a:t>50·2</a:t>
            </a:r>
            <a:r>
              <a:rPr lang="ru-RU" sz="4000" b="1" i="1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ru-RU" sz="4000" b="1" i="1" dirty="0" smtClean="0">
                <a:latin typeface="+mj-lt"/>
              </a:rPr>
              <a:t>·</a:t>
            </a:r>
            <a:r>
              <a:rPr lang="ru-RU" sz="4000" dirty="0" smtClean="0">
                <a:latin typeface="+mj-lt"/>
              </a:rPr>
              <a:t>2453=</a:t>
            </a:r>
          </a:p>
          <a:p>
            <a:pPr>
              <a:buNone/>
            </a:pPr>
            <a:r>
              <a:rPr lang="ru-RU" sz="4000" dirty="0" smtClean="0">
                <a:latin typeface="+mj-lt"/>
              </a:rPr>
              <a:t>235·4·25=</a:t>
            </a:r>
          </a:p>
          <a:p>
            <a:pPr>
              <a:buNone/>
            </a:pPr>
            <a:r>
              <a:rPr lang="ru-RU" sz="4000" dirty="0" smtClean="0">
                <a:latin typeface="+mj-lt"/>
              </a:rPr>
              <a:t>4·2121·5=</a:t>
            </a:r>
          </a:p>
          <a:p>
            <a:pPr>
              <a:buNone/>
            </a:pPr>
            <a:r>
              <a:rPr lang="ru-RU" sz="4000" dirty="0" smtClean="0">
                <a:latin typeface="+mj-lt"/>
              </a:rPr>
              <a:t>50·821·4=                         </a:t>
            </a:r>
          </a:p>
          <a:p>
            <a:pPr>
              <a:buNone/>
            </a:pPr>
            <a:r>
              <a:rPr lang="ru-RU" sz="4000" dirty="0" smtClean="0">
                <a:latin typeface="+mj-lt"/>
              </a:rPr>
              <a:t>4·27·25=</a:t>
            </a:r>
          </a:p>
          <a:p>
            <a:pPr>
              <a:buNone/>
            </a:pPr>
            <a:r>
              <a:rPr lang="ru-RU" sz="4000" dirty="0" smtClean="0">
                <a:latin typeface="+mj-lt"/>
              </a:rPr>
              <a:t>Проверьте себя , нажав на </a:t>
            </a:r>
            <a:endParaRPr lang="ru-RU" sz="4000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59629" y="3290501"/>
            <a:ext cx="2247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/>
              <a:t>·</a:t>
            </a:r>
            <a:endParaRPr lang="ru-RU" dirty="0"/>
          </a:p>
        </p:txBody>
      </p:sp>
      <p:pic>
        <p:nvPicPr>
          <p:cNvPr id="5" name="Picture 4" descr="Рисунок15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4139952" y="1556792"/>
            <a:ext cx="2448272" cy="37273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ятно 2 5">
            <a:hlinkClick r:id="rId3" action="ppaction://hlinksldjump"/>
          </p:cNvPr>
          <p:cNvSpPr/>
          <p:nvPr/>
        </p:nvSpPr>
        <p:spPr>
          <a:xfrm>
            <a:off x="6516216" y="5661248"/>
            <a:ext cx="1224136" cy="720080"/>
          </a:xfrm>
          <a:prstGeom prst="irregularSeal2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 </a:t>
            </a:r>
            <a:r>
              <a:rPr lang="ru-RU" sz="4800" dirty="0" smtClean="0"/>
              <a:t>Свойства умножения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Какие свойства умножения  вы применили?</a:t>
            </a:r>
          </a:p>
          <a:p>
            <a:pPr>
              <a:buNone/>
            </a:pPr>
            <a:r>
              <a:rPr lang="ru-RU" sz="2800" dirty="0" smtClean="0"/>
              <a:t>Сформулируйте их.</a:t>
            </a:r>
          </a:p>
          <a:p>
            <a:pPr>
              <a:buNone/>
            </a:pPr>
            <a:r>
              <a:rPr lang="ru-RU" sz="2800" dirty="0" smtClean="0"/>
              <a:t>Какие свойства  умножения  знаете еще?</a:t>
            </a:r>
          </a:p>
          <a:p>
            <a:pPr>
              <a:buNone/>
            </a:pPr>
            <a:r>
              <a:rPr lang="ru-RU" sz="2800" dirty="0" smtClean="0"/>
              <a:t>Проверьте себя, все ли свойства вспомнили?</a:t>
            </a:r>
          </a:p>
          <a:p>
            <a:pPr>
              <a:buNone/>
            </a:pPr>
            <a:r>
              <a:rPr lang="ru-RU" sz="2800" dirty="0" smtClean="0"/>
              <a:t>Нажмите на  </a:t>
            </a:r>
            <a:endParaRPr lang="ru-RU" dirty="0"/>
          </a:p>
        </p:txBody>
      </p:sp>
      <p:sp>
        <p:nvSpPr>
          <p:cNvPr id="5" name="Улыбающееся лицо 4">
            <a:hlinkClick r:id="rId2" action="ppaction://hlinksldjump"/>
          </p:cNvPr>
          <p:cNvSpPr/>
          <p:nvPr/>
        </p:nvSpPr>
        <p:spPr>
          <a:xfrm>
            <a:off x="3347864" y="4149080"/>
            <a:ext cx="1224136" cy="1224136"/>
          </a:xfrm>
          <a:prstGeom prst="smileyFac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>
            <a:normAutofit fontScale="90000"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  <a:latin typeface="Calibri" pitchFamily="34" charset="0"/>
              </a:rPr>
              <a:t>Упростите </a:t>
            </a:r>
            <a:r>
              <a:rPr lang="ru-RU" sz="5400" b="1" i="1" dirty="0" smtClean="0">
                <a:solidFill>
                  <a:srgbClr val="002060"/>
                </a:solidFill>
                <a:latin typeface="Calibri" pitchFamily="34" charset="0"/>
              </a:rPr>
              <a:t>выражение:</a:t>
            </a:r>
            <a:r>
              <a:rPr lang="ru-RU" sz="4800" b="1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br>
              <a:rPr lang="ru-RU" sz="4800" b="1" i="1" dirty="0" smtClean="0">
                <a:solidFill>
                  <a:srgbClr val="002060"/>
                </a:solidFill>
                <a:latin typeface="Calibri" pitchFamily="34" charset="0"/>
              </a:rPr>
            </a:br>
            <a:endParaRPr lang="ru-RU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22982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</a:t>
            </a:r>
            <a:endParaRPr lang="ru-RU" dirty="0"/>
          </a:p>
        </p:txBody>
      </p:sp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539552" y="2060848"/>
          <a:ext cx="3384550" cy="796925"/>
        </p:xfrm>
        <a:graphic>
          <a:graphicData uri="http://schemas.openxmlformats.org/presentationml/2006/ole">
            <p:oleObj spid="_x0000_s1026" name="Формула" r:id="rId3" imgW="850680" imgH="203040" progId="Equation.3">
              <p:embed/>
            </p:oleObj>
          </a:graphicData>
        </a:graphic>
      </p:graphicFrame>
      <p:graphicFrame>
        <p:nvGraphicFramePr>
          <p:cNvPr id="5" name="Object 17"/>
          <p:cNvGraphicFramePr>
            <a:graphicFrameLocks noChangeAspect="1"/>
          </p:cNvGraphicFramePr>
          <p:nvPr/>
        </p:nvGraphicFramePr>
        <p:xfrm>
          <a:off x="539552" y="2924944"/>
          <a:ext cx="3081338" cy="796925"/>
        </p:xfrm>
        <a:graphic>
          <a:graphicData uri="http://schemas.openxmlformats.org/presentationml/2006/ole">
            <p:oleObj spid="_x0000_s1027" name="Формула" r:id="rId4" imgW="774360" imgH="203040" progId="Equation.3">
              <p:embed/>
            </p:oleObj>
          </a:graphicData>
        </a:graphic>
      </p:graphicFrame>
      <p:graphicFrame>
        <p:nvGraphicFramePr>
          <p:cNvPr id="6" name="Object 21"/>
          <p:cNvGraphicFramePr>
            <a:graphicFrameLocks noChangeAspect="1"/>
          </p:cNvGraphicFramePr>
          <p:nvPr/>
        </p:nvGraphicFramePr>
        <p:xfrm>
          <a:off x="467544" y="3789040"/>
          <a:ext cx="3333750" cy="696913"/>
        </p:xfrm>
        <a:graphic>
          <a:graphicData uri="http://schemas.openxmlformats.org/presentationml/2006/ole">
            <p:oleObj spid="_x0000_s1028" name="Формула" r:id="rId5" imgW="838080" imgH="177480" progId="Equation.3">
              <p:embed/>
            </p:oleObj>
          </a:graphicData>
        </a:graphic>
      </p:graphicFrame>
      <p:graphicFrame>
        <p:nvGraphicFramePr>
          <p:cNvPr id="7" name="Object 25"/>
          <p:cNvGraphicFramePr>
            <a:graphicFrameLocks noChangeAspect="1"/>
          </p:cNvGraphicFramePr>
          <p:nvPr/>
        </p:nvGraphicFramePr>
        <p:xfrm>
          <a:off x="467544" y="4653136"/>
          <a:ext cx="3636963" cy="696912"/>
        </p:xfrm>
        <a:graphic>
          <a:graphicData uri="http://schemas.openxmlformats.org/presentationml/2006/ole">
            <p:oleObj spid="_x0000_s1029" name="Формула" r:id="rId6" imgW="91440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Вырази свое настроение на уроке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99592" y="2852936"/>
            <a:ext cx="1728192" cy="1728192"/>
          </a:xfrm>
          <a:prstGeom prst="smileyFac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но 1 4">
            <a:hlinkClick r:id="rId3" action="ppaction://hlinksldjump"/>
          </p:cNvPr>
          <p:cNvSpPr/>
          <p:nvPr/>
        </p:nvSpPr>
        <p:spPr>
          <a:xfrm>
            <a:off x="3563888" y="2996952"/>
            <a:ext cx="1800200" cy="1728192"/>
          </a:xfrm>
          <a:prstGeom prst="irregularSeal1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носка-облако 5">
            <a:hlinkClick r:id="rId4" action="ppaction://hlinksldjump"/>
          </p:cNvPr>
          <p:cNvSpPr/>
          <p:nvPr/>
        </p:nvSpPr>
        <p:spPr>
          <a:xfrm>
            <a:off x="6300192" y="3212976"/>
            <a:ext cx="1656184" cy="136815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Устный счет – это гимнастика для ума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72576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+mj-lt"/>
              </a:rPr>
              <a:t> 1.   5 и 6,    1 и 30,    3 и 10,    15 и 2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  2.     35,         36,          32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  3.      63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  4.      84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   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Замечание: в задании 1 можно  множители  менять местами.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+mj-lt"/>
              </a:rPr>
              <a:t>    Если ответ  не такой,  не отчаивайся, попробуй посчитать еще и все получится.</a:t>
            </a:r>
            <a:endParaRPr lang="ru-RU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4427984" y="5949280"/>
            <a:ext cx="576064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Тема нашего урока: «Умножение»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293368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900" dirty="0" smtClean="0">
                <a:latin typeface="+mj-lt"/>
              </a:rPr>
              <a:t>   А.Усачев</a:t>
            </a:r>
          </a:p>
          <a:p>
            <a:pPr>
              <a:buNone/>
            </a:pPr>
            <a:r>
              <a:rPr lang="ru-RU" sz="2900" dirty="0" smtClean="0">
                <a:latin typeface="+mj-lt"/>
              </a:rPr>
              <a:t/>
            </a:r>
            <a:br>
              <a:rPr lang="ru-RU" sz="2900" dirty="0" smtClean="0">
                <a:latin typeface="+mj-lt"/>
              </a:rPr>
            </a:br>
            <a:r>
              <a:rPr lang="ru-RU" sz="2900" i="1" dirty="0" smtClean="0">
                <a:latin typeface="+mj-lt"/>
              </a:rPr>
              <a:t>Что такое умножение?</a:t>
            </a:r>
            <a:br>
              <a:rPr lang="ru-RU" sz="2900" i="1" dirty="0" smtClean="0">
                <a:latin typeface="+mj-lt"/>
              </a:rPr>
            </a:br>
            <a:r>
              <a:rPr lang="ru-RU" sz="2900" i="1" dirty="0" smtClean="0">
                <a:latin typeface="+mj-lt"/>
              </a:rPr>
              <a:t>Это умное сложение.</a:t>
            </a:r>
            <a:br>
              <a:rPr lang="ru-RU" sz="2900" i="1" dirty="0" smtClean="0">
                <a:latin typeface="+mj-lt"/>
              </a:rPr>
            </a:br>
            <a:r>
              <a:rPr lang="ru-RU" sz="2900" i="1" dirty="0" smtClean="0">
                <a:latin typeface="+mj-lt"/>
              </a:rPr>
              <a:t>Ведь умней умножить раз,</a:t>
            </a:r>
            <a:br>
              <a:rPr lang="ru-RU" sz="2900" i="1" dirty="0" smtClean="0">
                <a:latin typeface="+mj-lt"/>
              </a:rPr>
            </a:br>
            <a:r>
              <a:rPr lang="ru-RU" sz="2900" i="1" dirty="0" smtClean="0">
                <a:latin typeface="+mj-lt"/>
              </a:rPr>
              <a:t>Чем слагать все целый час.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1800" b="1" i="1" dirty="0" smtClean="0">
                <a:latin typeface="Georgia" pitchFamily="18" charset="0"/>
              </a:rPr>
              <a:t> </a:t>
            </a:r>
          </a:p>
          <a:p>
            <a:endParaRPr lang="ru-RU" sz="1600" b="1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2800" b="1" i="1" dirty="0" smtClean="0">
                <a:latin typeface="Georgia" pitchFamily="18" charset="0"/>
              </a:rPr>
              <a:t>     Владимир Иванович Даль – автор </a:t>
            </a:r>
            <a:r>
              <a:rPr lang="ru-RU" sz="2800" b="1" i="1" dirty="0" smtClean="0">
                <a:latin typeface="Georgia" pitchFamily="18" charset="0"/>
                <a:hlinkClick r:id="rId2" tooltip="Толковый словарь живого великорусского языка"/>
              </a:rPr>
              <a:t>«Толкового                                                     словаря живого великорусского языка»</a:t>
            </a:r>
            <a:r>
              <a:rPr lang="ru-RU" sz="2800" b="1" i="1" dirty="0" smtClean="0">
                <a:latin typeface="Georgia" pitchFamily="18" charset="0"/>
              </a:rPr>
              <a:t> –в своем словаре пишет:«Умножать – множить, увеличивать числом, количеством». </a:t>
            </a:r>
            <a:endParaRPr lang="ru-RU" dirty="0"/>
          </a:p>
        </p:txBody>
      </p:sp>
      <p:pic>
        <p:nvPicPr>
          <p:cNvPr id="4" name="Picture 6" descr="Даль"/>
          <p:cNvPicPr>
            <a:picLocks noChangeAspect="1" noChangeArrowheads="1"/>
          </p:cNvPicPr>
          <p:nvPr/>
        </p:nvPicPr>
        <p:blipFill>
          <a:blip r:embed="rId3" cstate="print"/>
          <a:srcRect l="12408" t="-2362" r="15172"/>
          <a:stretch>
            <a:fillRect/>
          </a:stretch>
        </p:blipFill>
        <p:spPr bwMode="auto">
          <a:xfrm>
            <a:off x="5292080" y="4509120"/>
            <a:ext cx="1440160" cy="2143956"/>
          </a:xfrm>
          <a:prstGeom prst="rect">
            <a:avLst/>
          </a:prstGeom>
          <a:noFill/>
        </p:spPr>
      </p:pic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1331640" y="6093296"/>
            <a:ext cx="648072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ru-RU" sz="4000" dirty="0" smtClean="0"/>
              <a:t>Нахождение неизвестных  компонент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Чтобы найти неизвестный множитель , надо произведение  разделить на известный множитель.</a:t>
            </a:r>
          </a:p>
          <a:p>
            <a:pPr>
              <a:buNone/>
            </a:pPr>
            <a:r>
              <a:rPr lang="ru-RU" sz="3200" dirty="0" smtClean="0"/>
              <a:t>  25·4=100</a:t>
            </a:r>
          </a:p>
          <a:p>
            <a:pPr>
              <a:buNone/>
            </a:pPr>
            <a:r>
              <a:rPr lang="ru-RU" sz="3200" dirty="0" smtClean="0"/>
              <a:t>  100:4=25</a:t>
            </a:r>
          </a:p>
          <a:p>
            <a:pPr>
              <a:buNone/>
            </a:pPr>
            <a:r>
              <a:rPr lang="ru-RU" sz="3200" dirty="0" smtClean="0"/>
              <a:t>  100:25=4</a:t>
            </a:r>
          </a:p>
          <a:p>
            <a:pPr>
              <a:buNone/>
            </a:pPr>
            <a:r>
              <a:rPr lang="ru-RU" sz="3200" dirty="0" smtClean="0"/>
              <a:t>                                    Удачи!</a:t>
            </a:r>
          </a:p>
          <a:p>
            <a:pPr>
              <a:buNone/>
            </a:pPr>
            <a:endParaRPr lang="ru-RU" sz="3200" dirty="0"/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4427984" y="6309320"/>
            <a:ext cx="648072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Жизненные  мудрости: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20882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 Человек не может  знать всего, поэтому не надо бояться спрашивать то, чего не знаешь.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Чем больше мы познаем, тем больше узнаем.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077072"/>
            <a:ext cx="17430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Управляющая кнопка: возврат 6">
            <a:hlinkClick r:id="" action="ppaction://hlinkshowjump?jump=lastslideviewed" highlightClick="1"/>
          </p:cNvPr>
          <p:cNvSpPr/>
          <p:nvPr/>
        </p:nvSpPr>
        <p:spPr>
          <a:xfrm>
            <a:off x="4139952" y="6165304"/>
            <a:ext cx="648072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4330824" cy="1143000"/>
          </a:xfrm>
        </p:spPr>
        <p:txBody>
          <a:bodyPr/>
          <a:lstStyle/>
          <a:p>
            <a:r>
              <a:rPr lang="ru-RU" dirty="0" smtClean="0"/>
              <a:t>Девиз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0396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600" dirty="0" smtClean="0"/>
              <a:t>  «</a:t>
            </a:r>
            <a:r>
              <a:rPr lang="ru-RU" sz="3600" dirty="0" smtClean="0">
                <a:solidFill>
                  <a:srgbClr val="002060"/>
                </a:solidFill>
              </a:rPr>
              <a:t>Кто не стыдится   спрашивать, узнает многое ;  кто стыдится спрашивать, забудет то, что знал…»</a:t>
            </a:r>
          </a:p>
          <a:p>
            <a:pPr>
              <a:buNone/>
            </a:pPr>
            <a:r>
              <a:rPr lang="ru-RU" sz="3600" dirty="0" smtClean="0"/>
              <a:t>   Как вы думаете, это высказывание верное ? Вы с ним согласны?</a:t>
            </a:r>
          </a:p>
          <a:p>
            <a:pPr>
              <a:buNone/>
            </a:pPr>
            <a:r>
              <a:rPr lang="ru-RU" sz="3600" dirty="0" smtClean="0"/>
              <a:t>   Если согласны ,нажмите</a:t>
            </a:r>
          </a:p>
          <a:p>
            <a:pPr>
              <a:buNone/>
            </a:pPr>
            <a:r>
              <a:rPr lang="ru-RU" sz="5400" dirty="0" smtClean="0"/>
              <a:t>   </a:t>
            </a:r>
            <a:endParaRPr lang="ru-RU" sz="5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052736"/>
            <a:ext cx="165618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ятно 1 4">
            <a:hlinkClick r:id="rId3" action="ppaction://hlinksldjump"/>
          </p:cNvPr>
          <p:cNvSpPr/>
          <p:nvPr/>
        </p:nvSpPr>
        <p:spPr>
          <a:xfrm>
            <a:off x="5148064" y="5085184"/>
            <a:ext cx="720080" cy="43204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Совместное сотрудничество на уроке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013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</a:t>
            </a:r>
          </a:p>
          <a:p>
            <a:pPr>
              <a:buNone/>
            </a:pPr>
            <a:r>
              <a:rPr lang="ru-RU" sz="3200" dirty="0" smtClean="0"/>
              <a:t>                Если объяснение неверное или          непонятное     для   тебя,   веди себя     корректно,    не делай замечания,   а попробуйте вместе объяснить смысл данных выражений. Успехов вам!</a:t>
            </a:r>
            <a:endParaRPr lang="ru-RU" sz="3200" dirty="0"/>
          </a:p>
        </p:txBody>
      </p:sp>
      <p:sp>
        <p:nvSpPr>
          <p:cNvPr id="5" name="Выноска-облако 4"/>
          <p:cNvSpPr/>
          <p:nvPr/>
        </p:nvSpPr>
        <p:spPr>
          <a:xfrm>
            <a:off x="899592" y="1844824"/>
            <a:ext cx="936104" cy="1080120"/>
          </a:xfrm>
          <a:prstGeom prst="cloudCallo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3995936" y="6021288"/>
            <a:ext cx="792088" cy="57606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Совместное сотрудничество на уроке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86978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</a:t>
            </a:r>
          </a:p>
          <a:p>
            <a:r>
              <a:rPr lang="ru-RU" dirty="0" smtClean="0"/>
              <a:t>           </a:t>
            </a:r>
            <a:r>
              <a:rPr lang="ru-RU" sz="4400" dirty="0" smtClean="0"/>
              <a:t>Если тебе понравилось объяснение одноклассника,  не скупись на похвалу!</a:t>
            </a:r>
          </a:p>
          <a:p>
            <a:endParaRPr lang="ru-RU" sz="4400" dirty="0" smtClean="0"/>
          </a:p>
          <a:p>
            <a:endParaRPr lang="ru-RU" dirty="0" smtClean="0"/>
          </a:p>
        </p:txBody>
      </p:sp>
      <p:sp>
        <p:nvSpPr>
          <p:cNvPr id="4" name="Пятно 2 3"/>
          <p:cNvSpPr/>
          <p:nvPr/>
        </p:nvSpPr>
        <p:spPr>
          <a:xfrm>
            <a:off x="395536" y="2060848"/>
            <a:ext cx="1296144" cy="1008112"/>
          </a:xfrm>
          <a:prstGeom prst="irregularSeal2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озврат 6">
            <a:hlinkClick r:id="" action="ppaction://hlinkshowjump?jump=lastslideviewed" highlightClick="1"/>
          </p:cNvPr>
          <p:cNvSpPr/>
          <p:nvPr/>
        </p:nvSpPr>
        <p:spPr>
          <a:xfrm>
            <a:off x="3995936" y="5877272"/>
            <a:ext cx="864096" cy="7200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+mj-lt"/>
              </a:rPr>
              <a:t>245300</a:t>
            </a:r>
          </a:p>
          <a:p>
            <a:pPr>
              <a:buNone/>
            </a:pPr>
            <a:r>
              <a:rPr lang="ru-RU" sz="3600" dirty="0" smtClean="0">
                <a:latin typeface="+mj-lt"/>
              </a:rPr>
              <a:t>23500          </a:t>
            </a:r>
          </a:p>
          <a:p>
            <a:pPr>
              <a:buNone/>
            </a:pPr>
            <a:r>
              <a:rPr lang="ru-RU" sz="3600" dirty="0" smtClean="0">
                <a:latin typeface="+mj-lt"/>
              </a:rPr>
              <a:t>42420</a:t>
            </a:r>
          </a:p>
          <a:p>
            <a:pPr>
              <a:buNone/>
            </a:pPr>
            <a:r>
              <a:rPr lang="ru-RU" sz="3600" dirty="0" smtClean="0">
                <a:latin typeface="+mj-lt"/>
              </a:rPr>
              <a:t>164200</a:t>
            </a:r>
          </a:p>
          <a:p>
            <a:pPr>
              <a:buNone/>
            </a:pPr>
            <a:r>
              <a:rPr lang="ru-RU" sz="3600" dirty="0" smtClean="0">
                <a:latin typeface="+mj-lt"/>
              </a:rPr>
              <a:t>2700       </a:t>
            </a:r>
            <a:r>
              <a:rPr lang="ru-RU" sz="3200" dirty="0" smtClean="0">
                <a:latin typeface="+mj-lt"/>
              </a:rPr>
              <a:t>Если есть ошибки в вычислениях, реши заново, докажи , что ты можешь!</a:t>
            </a:r>
            <a:endParaRPr lang="ru-RU" sz="3200" dirty="0">
              <a:latin typeface="+mj-lt"/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4499992" y="5661248"/>
            <a:ext cx="720080" cy="50405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Свойства умножения: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Georgia" pitchFamily="18" charset="0"/>
              </a:rPr>
              <a:t>   </a:t>
            </a:r>
            <a:r>
              <a:rPr lang="ru-RU" b="1" i="1" dirty="0" smtClean="0">
                <a:solidFill>
                  <a:srgbClr val="002060"/>
                </a:solidFill>
                <a:latin typeface="+mj-lt"/>
              </a:rPr>
              <a:t>1.От перестановки мест множителей произведение не меняется.</a:t>
            </a:r>
            <a:endParaRPr lang="en-US" b="1" i="1" dirty="0" smtClean="0">
              <a:solidFill>
                <a:srgbClr val="002060"/>
              </a:solidFill>
              <a:latin typeface="+mj-lt"/>
            </a:endParaRPr>
          </a:p>
          <a:p>
            <a:pPr>
              <a:buNone/>
            </a:pPr>
            <a:r>
              <a:rPr lang="en-US" sz="3000" b="1" i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                                      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a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·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b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=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b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·</a:t>
            </a:r>
            <a:r>
              <a:rPr lang="en-US" sz="3600" b="1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a</a:t>
            </a:r>
          </a:p>
          <a:p>
            <a:pPr>
              <a:buNone/>
            </a:pPr>
            <a:endParaRPr lang="en-US" sz="3000" b="1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en-US" sz="3000" b="1" dirty="0" smtClean="0">
                <a:solidFill>
                  <a:srgbClr val="002060"/>
                </a:solidFill>
                <a:latin typeface="+mj-lt"/>
              </a:rPr>
              <a:t>  </a:t>
            </a:r>
            <a:r>
              <a:rPr lang="en-US" sz="3000" b="1" i="1" dirty="0" smtClean="0">
                <a:solidFill>
                  <a:srgbClr val="002060"/>
                </a:solidFill>
                <a:latin typeface="+mj-lt"/>
              </a:rPr>
              <a:t>2.</a:t>
            </a:r>
            <a:r>
              <a:rPr lang="ru-RU" sz="3000" b="1" i="1" dirty="0" smtClean="0">
                <a:solidFill>
                  <a:srgbClr val="002060"/>
                </a:solidFill>
                <a:latin typeface="+mj-lt"/>
              </a:rPr>
              <a:t>Сочетательное свойство:  </a:t>
            </a:r>
          </a:p>
          <a:p>
            <a:pPr>
              <a:buNone/>
            </a:pPr>
            <a:r>
              <a:rPr lang="ru-RU" sz="3400" b="1" i="1" dirty="0" smtClean="0">
                <a:solidFill>
                  <a:srgbClr val="002060"/>
                </a:solidFill>
                <a:latin typeface="+mj-lt"/>
              </a:rPr>
              <a:t>                             </a:t>
            </a:r>
            <a:r>
              <a:rPr lang="en-US" sz="3400" b="1" i="1" dirty="0" smtClean="0">
                <a:solidFill>
                  <a:srgbClr val="002060"/>
                </a:solidFill>
                <a:latin typeface="+mj-lt"/>
              </a:rPr>
              <a:t>       </a:t>
            </a:r>
            <a:r>
              <a:rPr lang="en-US" sz="34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a·( b· c)=</a:t>
            </a:r>
            <a:r>
              <a:rPr lang="en-US" sz="3400" b="1" dirty="0" smtClean="0">
                <a:solidFill>
                  <a:schemeClr val="accent6">
                    <a:lumMod val="50000"/>
                  </a:schemeClr>
                </a:solidFill>
              </a:rPr>
              <a:t>a·(b · c)</a:t>
            </a:r>
            <a:endParaRPr lang="ru-RU" sz="3400" b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+mj-lt"/>
              </a:rPr>
              <a:t>   </a:t>
            </a:r>
            <a:r>
              <a:rPr lang="en-US" b="1" i="1" dirty="0" smtClean="0">
                <a:solidFill>
                  <a:srgbClr val="002060"/>
                </a:solidFill>
                <a:latin typeface="+mj-lt"/>
              </a:rPr>
              <a:t>3</a:t>
            </a:r>
            <a:r>
              <a:rPr lang="ru-RU" b="1" i="1" dirty="0" smtClean="0">
                <a:solidFill>
                  <a:srgbClr val="002060"/>
                </a:solidFill>
                <a:latin typeface="+mj-lt"/>
              </a:rPr>
              <a:t>. При умножении любого числа на нуль всегда будет нуль.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+mj-lt"/>
              </a:rPr>
              <a:t>    </a:t>
            </a:r>
            <a:r>
              <a:rPr lang="en-US" b="1" i="1" dirty="0" smtClean="0">
                <a:solidFill>
                  <a:srgbClr val="002060"/>
                </a:solidFill>
                <a:latin typeface="+mj-lt"/>
              </a:rPr>
              <a:t>                                            </a:t>
            </a:r>
            <a:r>
              <a:rPr lang="en-US" sz="33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a·</a:t>
            </a:r>
            <a:r>
              <a:rPr lang="ru-RU" sz="33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0</a:t>
            </a:r>
            <a:r>
              <a:rPr lang="en-US" sz="33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=</a:t>
            </a:r>
            <a:r>
              <a:rPr lang="ru-RU" sz="33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0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+mj-lt"/>
              </a:rPr>
              <a:t>   </a:t>
            </a:r>
            <a:r>
              <a:rPr lang="en-US" b="1" i="1" dirty="0" smtClean="0">
                <a:solidFill>
                  <a:srgbClr val="002060"/>
                </a:solidFill>
                <a:latin typeface="+mj-lt"/>
              </a:rPr>
              <a:t>4</a:t>
            </a:r>
            <a:r>
              <a:rPr lang="ru-RU" b="1" i="1" dirty="0" smtClean="0">
                <a:solidFill>
                  <a:srgbClr val="002060"/>
                </a:solidFill>
                <a:latin typeface="+mj-lt"/>
              </a:rPr>
              <a:t>. При умножении любого числа на единицу всегда получаем это число.</a:t>
            </a:r>
          </a:p>
          <a:p>
            <a:pPr>
              <a:buNone/>
            </a:pPr>
            <a:r>
              <a:rPr lang="ru-RU" sz="3000" b="1" i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  </a:t>
            </a:r>
            <a:r>
              <a:rPr lang="en-US" sz="3000" b="1" i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                                     </a:t>
            </a:r>
            <a:r>
              <a:rPr lang="en-US" sz="35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a·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1=</a:t>
            </a:r>
            <a:r>
              <a:rPr lang="en-US" sz="35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a</a:t>
            </a:r>
            <a:endParaRPr lang="ru-RU" sz="3500" b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buNone/>
            </a:pPr>
            <a:endParaRPr lang="ru-RU" b="1" i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endParaRPr lang="ru-RU" b="1" i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ru-RU" b="1" i="1" kern="10" dirty="0" smtClean="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j-lt"/>
                <a:cs typeface="Times New Roman"/>
              </a:rPr>
              <a:t>    </a:t>
            </a:r>
            <a:endParaRPr lang="ru-RU" dirty="0">
              <a:latin typeface="+mj-lt"/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4067944" y="5805264"/>
            <a:ext cx="792088" cy="57606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Прекрасное настроение</a:t>
            </a:r>
            <a:endParaRPr lang="ru-RU" dirty="0"/>
          </a:p>
        </p:txBody>
      </p:sp>
      <p:sp>
        <p:nvSpPr>
          <p:cNvPr id="5" name="Улыбающееся лицо 4"/>
          <p:cNvSpPr/>
          <p:nvPr/>
        </p:nvSpPr>
        <p:spPr>
          <a:xfrm>
            <a:off x="3131840" y="2420888"/>
            <a:ext cx="2664296" cy="1944216"/>
          </a:xfrm>
          <a:prstGeom prst="smileyFac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4067944" y="5517232"/>
            <a:ext cx="1008112" cy="57606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Хорошее настроение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ятно 2 3"/>
          <p:cNvSpPr/>
          <p:nvPr/>
        </p:nvSpPr>
        <p:spPr>
          <a:xfrm>
            <a:off x="2987824" y="2996952"/>
            <a:ext cx="3024336" cy="2232248"/>
          </a:xfrm>
          <a:prstGeom prst="irregularSeal2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3995936" y="5661248"/>
            <a:ext cx="936104" cy="7200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Мне на уроке было некомфортно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3419872" y="2564904"/>
            <a:ext cx="2592288" cy="2448272"/>
          </a:xfrm>
          <a:prstGeom prst="cloudCallo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4355976" y="5589240"/>
            <a:ext cx="864096" cy="64807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Попробуй решив задачу , сформулировать тему  урока.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+mj-lt"/>
              </a:rPr>
              <a:t>Если  концертный зал освещается 3 люстрами по 25 лампочек в каждой, то всего лампочек в этих люстрах будет…</a:t>
            </a:r>
          </a:p>
          <a:p>
            <a:pPr>
              <a:buNone/>
            </a:pPr>
            <a:endParaRPr lang="ru-RU" dirty="0" smtClean="0">
              <a:latin typeface="+mj-lt"/>
            </a:endParaRPr>
          </a:p>
          <a:p>
            <a:pPr>
              <a:buNone/>
            </a:pPr>
            <a:r>
              <a:rPr lang="ru-RU" dirty="0" smtClean="0">
                <a:latin typeface="+mj-lt"/>
              </a:rPr>
              <a:t>    Давайте проверим правы ли вы?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     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     Нажмите на </a:t>
            </a:r>
            <a:r>
              <a:rPr lang="ru-RU" dirty="0" err="1" smtClean="0">
                <a:latin typeface="+mj-lt"/>
              </a:rPr>
              <a:t>смайл</a:t>
            </a:r>
            <a:endParaRPr lang="ru-RU" dirty="0">
              <a:latin typeface="+mj-lt"/>
            </a:endParaRPr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3923928" y="4509120"/>
            <a:ext cx="720080" cy="72008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836712"/>
            <a:ext cx="6419056" cy="252028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Знак умножения «косой крест»  (  ×    )  впервые  в 1631 году ввёл английский математик Уильям </a:t>
            </a:r>
            <a:r>
              <a:rPr lang="ru-RU" sz="2800" b="1" i="1" dirty="0" err="1" smtClean="0">
                <a:solidFill>
                  <a:srgbClr val="002060"/>
                </a:solidFill>
                <a:latin typeface="Georgia" pitchFamily="18" charset="0"/>
              </a:rPr>
              <a:t>Оутред</a:t>
            </a:r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 (1575 – 1660).</a:t>
            </a:r>
            <a:b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752" y="3501008"/>
            <a:ext cx="6347048" cy="2823592"/>
          </a:xfrm>
        </p:spPr>
        <p:txBody>
          <a:bodyPr/>
          <a:lstStyle/>
          <a:p>
            <a:pPr>
              <a:buNone/>
            </a:pPr>
            <a:r>
              <a:rPr lang="ru-RU" sz="2800" b="1" i="1" dirty="0" smtClean="0">
                <a:solidFill>
                  <a:schemeClr val="accent2"/>
                </a:solidFill>
                <a:latin typeface="Georgia" pitchFamily="18" charset="0"/>
              </a:rPr>
              <a:t>   </a:t>
            </a:r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Позднее, в 1698 году, выдающийся немецкий математик Г.Лейбниц (1646 – 1716) ввёл знак умножения «точка».</a:t>
            </a:r>
          </a:p>
          <a:p>
            <a:endParaRPr lang="ru-RU" dirty="0"/>
          </a:p>
        </p:txBody>
      </p:sp>
      <p:pic>
        <p:nvPicPr>
          <p:cNvPr id="4" name="Picture 4" descr="Уилья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9"/>
            <a:ext cx="1728192" cy="2496401"/>
          </a:xfrm>
          <a:prstGeom prst="rect">
            <a:avLst/>
          </a:prstGeom>
          <a:noFill/>
        </p:spPr>
      </p:pic>
      <p:pic>
        <p:nvPicPr>
          <p:cNvPr id="5" name="Picture 10" descr="Лейбниц"/>
          <p:cNvPicPr>
            <a:picLocks noChangeAspect="1" noChangeArrowheads="1"/>
          </p:cNvPicPr>
          <p:nvPr/>
        </p:nvPicPr>
        <p:blipFill>
          <a:blip r:embed="rId3" cstate="print"/>
          <a:srcRect l="7585" r="3905"/>
          <a:stretch>
            <a:fillRect/>
          </a:stretch>
        </p:blipFill>
        <p:spPr bwMode="auto">
          <a:xfrm>
            <a:off x="395536" y="3501008"/>
            <a:ext cx="1872803" cy="26764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Умножение</a:t>
            </a:r>
            <a:endParaRPr lang="ru-RU" dirty="0"/>
          </a:p>
        </p:txBody>
      </p:sp>
      <p:sp>
        <p:nvSpPr>
          <p:cNvPr id="22" name="Содержимое 21"/>
          <p:cNvSpPr>
            <a:spLocks noGrp="1"/>
          </p:cNvSpPr>
          <p:nvPr>
            <p:ph sz="half" idx="1"/>
          </p:nvPr>
        </p:nvSpPr>
        <p:spPr>
          <a:scene3d>
            <a:camera prst="orthographicFront"/>
            <a:lightRig rig="threePt" dir="t"/>
          </a:scene3d>
          <a:sp3d contourW="12700">
            <a:contourClr>
              <a:schemeClr val="bg2">
                <a:lumMod val="20000"/>
                <a:lumOff val="80000"/>
              </a:schemeClr>
            </a:contourClr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25+25+25+25=100</a:t>
            </a:r>
          </a:p>
          <a:p>
            <a:pPr>
              <a:buNone/>
            </a:pPr>
            <a:r>
              <a:rPr lang="ru-RU" sz="4000" dirty="0" smtClean="0"/>
              <a:t>25·4=100</a:t>
            </a:r>
          </a:p>
          <a:p>
            <a:pPr>
              <a:buNone/>
            </a:pPr>
            <a:r>
              <a:rPr lang="ru-RU" sz="4000" dirty="0" smtClean="0"/>
              <a:t>25 –</a:t>
            </a:r>
            <a:r>
              <a:rPr lang="ru-RU" sz="3200" dirty="0" smtClean="0">
                <a:hlinkClick r:id="rId2" action="ppaction://hlinksldjump"/>
              </a:rPr>
              <a:t>множитель</a:t>
            </a:r>
            <a:endParaRPr lang="ru-RU" sz="3200" dirty="0" smtClean="0"/>
          </a:p>
          <a:p>
            <a:pPr>
              <a:buNone/>
            </a:pPr>
            <a:r>
              <a:rPr lang="ru-RU" sz="4000" dirty="0" smtClean="0"/>
              <a:t>4   -</a:t>
            </a:r>
            <a:r>
              <a:rPr lang="ru-RU" sz="3200" dirty="0" smtClean="0"/>
              <a:t>множитель</a:t>
            </a:r>
          </a:p>
          <a:p>
            <a:pPr>
              <a:buNone/>
            </a:pPr>
            <a:r>
              <a:rPr lang="ru-RU" sz="4000" dirty="0" smtClean="0"/>
              <a:t>100- п</a:t>
            </a:r>
            <a:r>
              <a:rPr lang="ru-RU" sz="3200" dirty="0" smtClean="0"/>
              <a:t>роизведение  </a:t>
            </a:r>
            <a:r>
              <a:rPr lang="ru-RU" sz="4000" dirty="0" smtClean="0"/>
              <a:t> 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  <p:sp>
        <p:nvSpPr>
          <p:cNvPr id="23" name="Содержимое 2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Как вы понимаете смысл слов :</a:t>
            </a:r>
          </a:p>
          <a:p>
            <a:pPr>
              <a:buNone/>
            </a:pPr>
            <a:r>
              <a:rPr lang="ru-RU" dirty="0" smtClean="0"/>
              <a:t>    множимое, </a:t>
            </a:r>
          </a:p>
          <a:p>
            <a:pPr>
              <a:buNone/>
            </a:pPr>
            <a:r>
              <a:rPr lang="ru-RU" dirty="0" smtClean="0"/>
              <a:t>    множитель,      сомножители, произведение?</a:t>
            </a:r>
          </a:p>
          <a:p>
            <a:pPr>
              <a:buNone/>
            </a:pPr>
            <a:r>
              <a:rPr lang="ru-RU" dirty="0" smtClean="0"/>
              <a:t>    Попробуйте  привести  свои  примеры.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Попробуйте закончить фразу: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725768"/>
          </a:xfrm>
          <a:solidFill>
            <a:schemeClr val="bg2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ru-RU" sz="2800" dirty="0" smtClean="0"/>
              <a:t>+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m</a:t>
            </a:r>
            <a:r>
              <a:rPr lang="ru-RU" sz="2800" dirty="0" smtClean="0"/>
              <a:t>+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m</a:t>
            </a:r>
            <a:r>
              <a:rPr lang="ru-RU" sz="2800" dirty="0" smtClean="0"/>
              <a:t>+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m</a:t>
            </a:r>
            <a:r>
              <a:rPr lang="ru-RU" sz="2800" dirty="0" smtClean="0"/>
              <a:t>+…+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m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=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m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·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ru-RU" sz="2400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1.Сумму одинаковых слагаемых можно заменить…</a:t>
            </a:r>
          </a:p>
          <a:p>
            <a:pPr>
              <a:buNone/>
            </a:pPr>
            <a:r>
              <a:rPr lang="ru-RU" dirty="0" smtClean="0"/>
              <a:t>    2.Выражение 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·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ru-RU" sz="2800" dirty="0" smtClean="0"/>
              <a:t>  называется…</a:t>
            </a:r>
          </a:p>
          <a:p>
            <a:pPr>
              <a:buNone/>
            </a:pPr>
            <a:r>
              <a:rPr lang="ru-RU" sz="2800" dirty="0" smtClean="0"/>
              <a:t>    3.Числа в выражении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·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ru-RU" sz="2800" dirty="0" smtClean="0"/>
              <a:t>   называются …</a:t>
            </a:r>
          </a:p>
          <a:p>
            <a:pPr>
              <a:buNone/>
            </a:pPr>
            <a:r>
              <a:rPr lang="ru-RU" sz="2800" dirty="0" smtClean="0"/>
              <a:t>    4.Если один из множителей увеличить в 1000    раз, а другой множитель оставить без изменения , то произведение…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Устные упражнения.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+mj-lt"/>
              </a:rPr>
              <a:t>1.При умножении каких двух чисел получится  30 ?</a:t>
            </a:r>
          </a:p>
          <a:p>
            <a:pPr>
              <a:buNone/>
            </a:pPr>
            <a:r>
              <a:rPr lang="ru-RU" sz="2400" dirty="0" smtClean="0">
                <a:latin typeface="+mj-lt"/>
              </a:rPr>
              <a:t>2.Какую цифру надо приписать справа к цифре 3 , чтобы получилось двузначное число, которое делится  на 7 (на 6 ,  на 4)?</a:t>
            </a:r>
          </a:p>
          <a:p>
            <a:pPr>
              <a:buNone/>
            </a:pPr>
            <a:r>
              <a:rPr lang="ru-RU" sz="2400" dirty="0" smtClean="0">
                <a:latin typeface="+mj-lt"/>
              </a:rPr>
              <a:t>3.Если произведение чисел, записанных в треугольниках, увеличить на 15 , то получится число</a:t>
            </a:r>
          </a:p>
          <a:p>
            <a:pPr>
              <a:buNone/>
            </a:pPr>
            <a:r>
              <a:rPr lang="ru-RU" sz="2400" dirty="0" smtClean="0">
                <a:latin typeface="+mj-lt"/>
              </a:rPr>
              <a:t>    а)87        б)102             в)63        г)69</a:t>
            </a:r>
          </a:p>
          <a:p>
            <a:pPr>
              <a:buNone/>
            </a:pPr>
            <a:r>
              <a:rPr lang="ru-RU" sz="2400" dirty="0" smtClean="0">
                <a:latin typeface="+mj-lt"/>
              </a:rPr>
              <a:t>4.Если сумму чисел, стоящих в кругах , увеличить в</a:t>
            </a:r>
          </a:p>
          <a:p>
            <a:pPr>
              <a:buNone/>
            </a:pPr>
            <a:r>
              <a:rPr lang="ru-RU" sz="2400" dirty="0" smtClean="0">
                <a:latin typeface="+mj-lt"/>
              </a:rPr>
              <a:t> 2 раза , то получится число:</a:t>
            </a:r>
          </a:p>
          <a:p>
            <a:pPr>
              <a:buNone/>
            </a:pPr>
            <a:r>
              <a:rPr lang="ru-RU" sz="2400" dirty="0" smtClean="0">
                <a:latin typeface="+mj-lt"/>
              </a:rPr>
              <a:t>     а)63         б)84               в)106      г)72    </a:t>
            </a:r>
          </a:p>
          <a:p>
            <a:pPr>
              <a:buNone/>
            </a:pPr>
            <a:r>
              <a:rPr lang="ru-RU" sz="2400" dirty="0" smtClean="0">
                <a:latin typeface="+mj-lt"/>
              </a:rPr>
              <a:t>Проверь себя , нажимая на </a:t>
            </a:r>
            <a:r>
              <a:rPr lang="ru-RU" sz="2400" dirty="0" err="1" smtClean="0">
                <a:latin typeface="+mj-lt"/>
              </a:rPr>
              <a:t>смайл</a:t>
            </a:r>
            <a:endParaRPr lang="ru-RU" sz="2400" dirty="0" smtClean="0">
              <a:latin typeface="+mj-lt"/>
            </a:endParaRPr>
          </a:p>
          <a:p>
            <a:pPr>
              <a:buNone/>
            </a:pPr>
            <a:endParaRPr lang="ru-RU" sz="2400" dirty="0" smtClean="0">
              <a:latin typeface="+mj-lt"/>
            </a:endParaRPr>
          </a:p>
          <a:p>
            <a:pPr>
              <a:buNone/>
            </a:pPr>
            <a:endParaRPr lang="ru-RU" sz="2400" dirty="0">
              <a:latin typeface="+mj-lt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724128" y="5805264"/>
            <a:ext cx="576064" cy="6480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2843808" y="5661248"/>
            <a:ext cx="648072" cy="79208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6</a:t>
            </a:r>
            <a:endParaRPr lang="ru-RU" sz="2800" dirty="0"/>
          </a:p>
        </p:txBody>
      </p:sp>
      <p:sp>
        <p:nvSpPr>
          <p:cNvPr id="10" name="Овал 9"/>
          <p:cNvSpPr/>
          <p:nvPr/>
        </p:nvSpPr>
        <p:spPr>
          <a:xfrm>
            <a:off x="3923928" y="5877272"/>
            <a:ext cx="86409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+mj-lt"/>
              </a:rPr>
              <a:t>24</a:t>
            </a:r>
            <a:endParaRPr lang="ru-RU" sz="2400" dirty="0">
              <a:latin typeface="+mj-lt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115616" y="5805264"/>
            <a:ext cx="93610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+mj-lt"/>
              </a:rPr>
              <a:t>18</a:t>
            </a:r>
            <a:endParaRPr lang="ru-RU" sz="2400" dirty="0">
              <a:latin typeface="+mj-lt"/>
            </a:endParaRPr>
          </a:p>
        </p:txBody>
      </p:sp>
      <p:sp>
        <p:nvSpPr>
          <p:cNvPr id="12" name="Улыбающееся лицо 11">
            <a:hlinkClick r:id="rId2" action="ppaction://hlinksldjump"/>
          </p:cNvPr>
          <p:cNvSpPr/>
          <p:nvPr/>
        </p:nvSpPr>
        <p:spPr>
          <a:xfrm>
            <a:off x="5580112" y="5229200"/>
            <a:ext cx="720080" cy="360040"/>
          </a:xfrm>
          <a:prstGeom prst="smileyFace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rgbClr val="7030A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Заполните таблицу: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420888"/>
          <a:ext cx="8229600" cy="33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06912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            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        a</a:t>
                      </a:r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·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 b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1936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                  </a:t>
                      </a:r>
                      <a:r>
                        <a:rPr lang="en-US" sz="2400" dirty="0" smtClean="0">
                          <a:latin typeface="+mj-lt"/>
                        </a:rPr>
                        <a:t>42</a:t>
                      </a:r>
                      <a:endParaRPr lang="ru-RU" sz="24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                     </a:t>
                      </a:r>
                      <a:r>
                        <a:rPr lang="en-US" sz="2400" dirty="0" smtClean="0">
                          <a:latin typeface="+mj-lt"/>
                        </a:rPr>
                        <a:t> 6</a:t>
                      </a:r>
                      <a:endParaRPr lang="ru-RU" sz="24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193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</a:t>
                      </a:r>
                      <a:r>
                        <a:rPr lang="en-US" sz="2400" dirty="0" smtClean="0">
                          <a:latin typeface="+mj-lt"/>
                        </a:rPr>
                        <a:t> 7</a:t>
                      </a:r>
                      <a:endParaRPr lang="ru-RU" sz="24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                </a:t>
                      </a:r>
                      <a:r>
                        <a:rPr lang="en-US" sz="2400" dirty="0" smtClean="0">
                          <a:latin typeface="+mj-lt"/>
                        </a:rPr>
                        <a:t> 98</a:t>
                      </a:r>
                      <a:endParaRPr lang="ru-RU" sz="24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1936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j-lt"/>
                        </a:rPr>
                        <a:t>               36</a:t>
                      </a:r>
                      <a:endParaRPr lang="ru-RU" sz="24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      </a:t>
                      </a:r>
                      <a:r>
                        <a:rPr lang="en-US" sz="2400" dirty="0" smtClean="0">
                          <a:latin typeface="+mj-lt"/>
                        </a:rPr>
                        <a:t>144</a:t>
                      </a:r>
                      <a:endParaRPr lang="ru-RU" sz="2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19366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</a:t>
                      </a:r>
                      <a:r>
                        <a:rPr lang="en-US" sz="2400" dirty="0" smtClean="0">
                          <a:latin typeface="+mj-lt"/>
                        </a:rPr>
                        <a:t>5</a:t>
                      </a:r>
                      <a:endParaRPr lang="ru-RU" sz="24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j-lt"/>
                        </a:rPr>
                        <a:t>             125</a:t>
                      </a:r>
                      <a:endParaRPr lang="ru-RU" sz="24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/>
              <a:t> Попробуйте найти  правильный      ответ: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77072"/>
            <a:ext cx="8363272" cy="2592288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   С помощью какого действия  легче решить    задачу?</a:t>
            </a:r>
          </a:p>
          <a:p>
            <a:pPr>
              <a:buNone/>
            </a:pPr>
            <a:r>
              <a:rPr lang="ru-RU" sz="2800" b="1" dirty="0" smtClean="0"/>
              <a:t>   Что вам пришлось вспомнить    , чтобы     найти ответ? </a:t>
            </a:r>
          </a:p>
          <a:p>
            <a:pPr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060848"/>
            <a:ext cx="230425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+mj-lt"/>
              </a:rPr>
              <a:t>Сколько  минут  </a:t>
            </a:r>
          </a:p>
          <a:p>
            <a:pPr algn="ctr"/>
            <a:r>
              <a:rPr lang="ru-RU" sz="2800" b="1" dirty="0" smtClean="0">
                <a:latin typeface="+mj-lt"/>
              </a:rPr>
              <a:t>в  3  часах?</a:t>
            </a:r>
            <a:endParaRPr lang="ru-RU" sz="2800" b="1" dirty="0">
              <a:latin typeface="+mj-lt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580112" y="1484784"/>
            <a:ext cx="144016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+mj-lt"/>
              </a:rPr>
              <a:t>180</a:t>
            </a:r>
            <a:endParaRPr lang="ru-RU" sz="4000" dirty="0">
              <a:latin typeface="+mj-lt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308304" y="1196752"/>
            <a:ext cx="1512168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+mj-lt"/>
              </a:rPr>
              <a:t>60</a:t>
            </a:r>
            <a:endParaRPr lang="ru-RU" sz="4000" dirty="0">
              <a:latin typeface="+mj-lt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347864" y="1772816"/>
            <a:ext cx="1512168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atin typeface="+mj-lt"/>
              </a:rPr>
              <a:t>63</a:t>
            </a:r>
            <a:endParaRPr lang="ru-RU" sz="4800" dirty="0">
              <a:latin typeface="+mj-lt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732240" y="2924944"/>
            <a:ext cx="141845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+mj-lt"/>
              </a:rPr>
              <a:t>300</a:t>
            </a:r>
            <a:endParaRPr lang="ru-RU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493</TotalTime>
  <Words>928</Words>
  <Application>Microsoft Office PowerPoint</Application>
  <PresentationFormat>Экран (4:3)</PresentationFormat>
  <Paragraphs>160</Paragraphs>
  <Slides>26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Поток</vt:lpstr>
      <vt:lpstr>Microsoft Equation 3.0</vt:lpstr>
      <vt:lpstr>Умножение натуральных чисел</vt:lpstr>
      <vt:lpstr>Девиз урока:</vt:lpstr>
      <vt:lpstr>Попробуй решив задачу , сформулировать тему  урока.</vt:lpstr>
      <vt:lpstr>Знак умножения «косой крест»  (  ×    )  впервые  в 1631 году ввёл английский математик Уильям Оутред (1575 – 1660). </vt:lpstr>
      <vt:lpstr>Умножение</vt:lpstr>
      <vt:lpstr>Попробуйте закончить фразу:</vt:lpstr>
      <vt:lpstr>Устные упражнения.</vt:lpstr>
      <vt:lpstr>Заполните таблицу:</vt:lpstr>
      <vt:lpstr> Попробуйте найти  правильный      ответ:</vt:lpstr>
      <vt:lpstr>Если вы хотите научиться плавать, то смело входите в воду, а если хотите научиться решать задачи, то решайте их.                         Джордж  Пойа.</vt:lpstr>
      <vt:lpstr>             Работа в парах</vt:lpstr>
      <vt:lpstr>        Вычислите  удобным способом с                    последующей самопроверкой.   </vt:lpstr>
      <vt:lpstr> Свойства умножения</vt:lpstr>
      <vt:lpstr>Упростите выражение:  </vt:lpstr>
      <vt:lpstr>Вырази свое настроение на уроке</vt:lpstr>
      <vt:lpstr>Устный счет – это гимнастика для ума.</vt:lpstr>
      <vt:lpstr>Тема нашего урока: «Умножение»</vt:lpstr>
      <vt:lpstr>Нахождение неизвестных  компонент </vt:lpstr>
      <vt:lpstr>     Жизненные  мудрости:</vt:lpstr>
      <vt:lpstr>Совместное сотрудничество на уроке</vt:lpstr>
      <vt:lpstr>Совместное сотрудничество на уроке</vt:lpstr>
      <vt:lpstr>Ответы:</vt:lpstr>
      <vt:lpstr>Свойства умножения:</vt:lpstr>
      <vt:lpstr>Прекрасное настроение</vt:lpstr>
      <vt:lpstr>Хорошее настроение</vt:lpstr>
      <vt:lpstr> Мне на уроке было некомфортно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Надежда</cp:lastModifiedBy>
  <cp:revision>50</cp:revision>
  <dcterms:created xsi:type="dcterms:W3CDTF">2012-05-19T14:42:10Z</dcterms:created>
  <dcterms:modified xsi:type="dcterms:W3CDTF">2012-05-22T16:35:31Z</dcterms:modified>
</cp:coreProperties>
</file>