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5" autoAdjust="0"/>
  </p:normalViewPr>
  <p:slideViewPr>
    <p:cSldViewPr>
      <p:cViewPr varScale="1">
        <p:scale>
          <a:sx n="98" d="100"/>
          <a:sy n="98" d="100"/>
        </p:scale>
        <p:origin x="-2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1E884-458D-4145-83D1-D4A679F9546C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F7C8D-115E-48F2-9F16-B9BB11339B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846640" cy="348381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Book Antiqua" pitchFamily="18" charset="0"/>
              </a:rPr>
              <a:t>Проектно -  исследовательская деятельность при обучении английскому языку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5248" y="4581128"/>
            <a:ext cx="6768752" cy="201622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Учитель </a:t>
            </a:r>
          </a:p>
          <a:p>
            <a:r>
              <a:rPr lang="ru-RU" sz="3200" dirty="0" smtClean="0"/>
              <a:t>МБОУ «СОШ №74 г.Астрахани» </a:t>
            </a:r>
          </a:p>
          <a:p>
            <a:r>
              <a:rPr lang="ru-RU" sz="3200" dirty="0" smtClean="0"/>
              <a:t>Нигмаджанова Г.З.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D:\Фото с камеры\Изображение 010.jpg"/>
          <p:cNvPicPr>
            <a:picLocks noChangeAspect="1" noChangeArrowheads="1"/>
          </p:cNvPicPr>
          <p:nvPr/>
        </p:nvPicPr>
        <p:blipFill>
          <a:blip r:embed="rId2" cstate="print"/>
          <a:srcRect l="4632" t="12351" r="1569"/>
          <a:stretch>
            <a:fillRect/>
          </a:stretch>
        </p:blipFill>
        <p:spPr bwMode="auto">
          <a:xfrm>
            <a:off x="0" y="0"/>
            <a:ext cx="5832648" cy="4088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 descr="D:\Фото с камеры\Изображение 013.jpg"/>
          <p:cNvPicPr>
            <a:picLocks noChangeAspect="1" noChangeArrowheads="1"/>
          </p:cNvPicPr>
          <p:nvPr/>
        </p:nvPicPr>
        <p:blipFill>
          <a:blip r:embed="rId3" cstate="print"/>
          <a:srcRect l="1158" t="4632" r="1569" b="4279"/>
          <a:stretch>
            <a:fillRect/>
          </a:stretch>
        </p:blipFill>
        <p:spPr bwMode="auto">
          <a:xfrm>
            <a:off x="4120527" y="3329608"/>
            <a:ext cx="502347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D:\Фото с камеры\Изображение 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4077073"/>
            <a:ext cx="4464496" cy="2873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3" name="Picture 5" descr="D:\Фото с камеры\Изображение 011.jpg"/>
          <p:cNvPicPr>
            <a:picLocks noChangeAspect="1" noChangeArrowheads="1"/>
          </p:cNvPicPr>
          <p:nvPr/>
        </p:nvPicPr>
        <p:blipFill>
          <a:blip r:embed="rId5" cstate="print"/>
          <a:srcRect t="5524" r="2630" b="6213"/>
          <a:stretch>
            <a:fillRect/>
          </a:stretch>
        </p:blipFill>
        <p:spPr bwMode="auto">
          <a:xfrm>
            <a:off x="5796136" y="0"/>
            <a:ext cx="3865711" cy="3473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057.radikal.ru/0809/64/2357660976fc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15463" cy="41662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24944"/>
            <a:ext cx="7599040" cy="1215008"/>
          </a:xfrm>
        </p:spPr>
        <p:txBody>
          <a:bodyPr>
            <a:normAutofit/>
          </a:bodyPr>
          <a:lstStyle/>
          <a:p>
            <a:pPr algn="ctr"/>
            <a:r>
              <a:rPr lang="ru-RU" sz="44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44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–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это совокупность определённых действий, замысел для создания реального объекта, предмета или иного продукта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9" name="Picture 3" descr="C:\Program Files\Microsoft Office\MEDIA\CAGCAT10\j02832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717032"/>
            <a:ext cx="2088232" cy="2043162"/>
          </a:xfrm>
          <a:prstGeom prst="rect">
            <a:avLst/>
          </a:prstGeom>
          <a:noFill/>
        </p:spPr>
      </p:pic>
      <p:pic>
        <p:nvPicPr>
          <p:cNvPr id="9220" name="Picture 4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429000"/>
            <a:ext cx="1440160" cy="23631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Образовательный проект –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Это форма организации занятий, предусматривающая комплексный характер деятельности всех его участников по получению образовательной продукции за определённый промежуток времени</a:t>
            </a:r>
            <a:endParaRPr lang="ru-RU" dirty="0"/>
          </a:p>
        </p:txBody>
      </p:sp>
      <p:pic>
        <p:nvPicPr>
          <p:cNvPr id="12292" name="Picture 4" descr="http://webfocus.ru/100/picture/book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149080"/>
            <a:ext cx="2088232" cy="1740194"/>
          </a:xfrm>
          <a:prstGeom prst="rect">
            <a:avLst/>
          </a:prstGeom>
          <a:noFill/>
        </p:spPr>
      </p:pic>
      <p:pic>
        <p:nvPicPr>
          <p:cNvPr id="12294" name="Picture 6" descr="http://webfocus.ru/100/picture/book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437112"/>
            <a:ext cx="1152128" cy="951758"/>
          </a:xfrm>
          <a:prstGeom prst="rect">
            <a:avLst/>
          </a:prstGeom>
          <a:noFill/>
        </p:spPr>
      </p:pic>
      <p:pic>
        <p:nvPicPr>
          <p:cNvPr id="12296" name="Picture 8" descr="http://webfocus.ru/100/picture/book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293096"/>
            <a:ext cx="1296144" cy="1296146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2411760" y="4725144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716016" y="4725144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2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2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2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92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42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Исследовательские методы: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формулировка задач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выдвижение гипотез их решения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обсуждение методов исследования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обсуждение способов представления результатов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сбор данных, их систематизации и анализ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выводы</a:t>
            </a:r>
            <a:endParaRPr lang="ru-RU" dirty="0"/>
          </a:p>
        </p:txBody>
      </p:sp>
      <p:pic>
        <p:nvPicPr>
          <p:cNvPr id="10242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3" y="4653135"/>
            <a:ext cx="2093257" cy="18002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88640"/>
          <a:ext cx="8568952" cy="66033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{C4B1156A-380E-4F78-BDF5-A606A8083BF9}</a:tableStyleId>
              </a:tblPr>
              <a:tblGrid>
                <a:gridCol w="4284476"/>
                <a:gridCol w="428447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latin typeface="Book Antiqua" pitchFamily="18" charset="0"/>
                        </a:rPr>
                        <a:t>Основание </a:t>
                      </a:r>
                      <a:r>
                        <a:rPr lang="ru-RU" sz="2000" b="1" baseline="0" dirty="0" err="1" smtClean="0">
                          <a:latin typeface="Book Antiqua" pitchFamily="18" charset="0"/>
                        </a:rPr>
                        <a:t>типологизации</a:t>
                      </a:r>
                      <a:endParaRPr lang="ru-RU" sz="2000" b="1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latin typeface="Book Antiqua" pitchFamily="18" charset="0"/>
                        </a:rPr>
                        <a:t>Виды проектов в данном типе</a:t>
                      </a:r>
                      <a:endParaRPr lang="ru-RU" sz="2000" b="1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Доминирующая в проекте деятельность </a:t>
                      </a:r>
                    </a:p>
                    <a:p>
                      <a:pPr algn="ctr"/>
                      <a:endParaRPr lang="ru-RU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исследовательские;</a:t>
                      </a:r>
                    </a:p>
                    <a:p>
                      <a:r>
                        <a:rPr lang="ru-RU" sz="1800" b="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информационные;</a:t>
                      </a:r>
                    </a:p>
                    <a:p>
                      <a:r>
                        <a:rPr lang="ru-RU" sz="1800" b="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творческие;</a:t>
                      </a:r>
                    </a:p>
                    <a:p>
                      <a:r>
                        <a:rPr lang="ru-RU" sz="1800" b="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ролевые (игровые);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b="0" kern="1200" baseline="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практико-ориентированные</a:t>
                      </a:r>
                    </a:p>
                    <a:p>
                      <a:pPr>
                        <a:buFontTx/>
                        <a:buNone/>
                      </a:pPr>
                      <a:endParaRPr lang="ru-RU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850"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 smtClean="0">
                          <a:solidFill>
                            <a:srgbClr val="00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Предметно-содержательная область</a:t>
                      </a:r>
                      <a:endParaRPr lang="ru-RU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</a:t>
                      </a:r>
                      <a:r>
                        <a:rPr lang="ru-RU" sz="1800" b="0" kern="1200" baseline="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монопроект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;</a:t>
                      </a:r>
                    </a:p>
                    <a:p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</a:t>
                      </a:r>
                      <a:r>
                        <a:rPr lang="ru-RU" sz="1800" b="0" kern="1200" baseline="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межпредметный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;</a:t>
                      </a:r>
                    </a:p>
                    <a:p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</a:t>
                      </a:r>
                      <a:r>
                        <a:rPr lang="ru-RU" sz="1800" b="0" kern="1200" baseline="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надпредметный</a:t>
                      </a:r>
                      <a:endParaRPr lang="ru-RU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115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Характер координации проекта</a:t>
                      </a:r>
                      <a:endParaRPr lang="ru-RU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открытая;</a:t>
                      </a:r>
                    </a:p>
                    <a:p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скрытая</a:t>
                      </a:r>
                      <a:endParaRPr lang="ru-RU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975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Характер контактов</a:t>
                      </a:r>
                      <a:endParaRPr lang="ru-RU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</a:t>
                      </a:r>
                      <a:r>
                        <a:rPr lang="ru-RU" sz="1800" b="0" kern="1200" baseline="0" dirty="0" err="1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внутришкольный</a:t>
                      </a:r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;</a:t>
                      </a:r>
                    </a:p>
                    <a:p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региональный;</a:t>
                      </a:r>
                    </a:p>
                    <a:p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международный</a:t>
                      </a:r>
                      <a:endParaRPr lang="ru-RU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796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Количество   участников проекта</a:t>
                      </a:r>
                      <a:endParaRPr lang="ru-RU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индивидуальные;</a:t>
                      </a:r>
                    </a:p>
                    <a:p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парные;</a:t>
                      </a:r>
                    </a:p>
                    <a:p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групповые</a:t>
                      </a:r>
                      <a:endParaRPr lang="ru-RU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796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Продолжительность выполнения</a:t>
                      </a:r>
                      <a:endParaRPr lang="ru-RU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краткосрочные;</a:t>
                      </a:r>
                    </a:p>
                    <a:p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средней продолжительности;</a:t>
                      </a:r>
                    </a:p>
                    <a:p>
                      <a:r>
                        <a:rPr lang="ru-RU" sz="1800" b="0" kern="1200" baseline="0" dirty="0" smtClean="0">
                          <a:solidFill>
                            <a:schemeClr val="dk1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- долгосрочные</a:t>
                      </a:r>
                      <a:endParaRPr lang="ru-RU" b="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способностей: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природные (естественные);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общие – специальные;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учебные;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творческие;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способности к общению;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предметно – познавательные.</a:t>
            </a:r>
            <a:endParaRPr lang="ru-RU" dirty="0"/>
          </a:p>
        </p:txBody>
      </p:sp>
      <p:pic>
        <p:nvPicPr>
          <p:cNvPr id="11266" name="Picture 2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5013176"/>
            <a:ext cx="2084294" cy="1227956"/>
          </a:xfrm>
          <a:prstGeom prst="rect">
            <a:avLst/>
          </a:prstGeom>
          <a:noFill/>
        </p:spPr>
      </p:pic>
      <p:pic>
        <p:nvPicPr>
          <p:cNvPr id="11267" name="Picture 3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484784"/>
            <a:ext cx="2088232" cy="21318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8640960" cy="2088232"/>
          </a:xfrm>
        </p:spPr>
        <p:txBody>
          <a:bodyPr>
            <a:noAutofit/>
          </a:bodyPr>
          <a:lstStyle/>
          <a:p>
            <a:r>
              <a:rPr lang="ru-RU" sz="4400" dirty="0" smtClean="0"/>
              <a:t>Учебно – методические этапы процесса обучения: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332037"/>
            <a:ext cx="9144000" cy="4525963"/>
          </a:xfrm>
        </p:spPr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ru-RU" sz="3600" dirty="0" smtClean="0"/>
              <a:t>Мотивационный (5-6 классы)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3600" dirty="0" smtClean="0"/>
              <a:t>Формирование основ исследовательской деятельности      (7-8 классы)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3600" dirty="0" smtClean="0"/>
              <a:t>Вовлечение в исследовательскую деятельность (9-11 классы)</a:t>
            </a:r>
          </a:p>
          <a:p>
            <a:pPr marL="571500" indent="-571500">
              <a:buFont typeface="+mj-lt"/>
              <a:buAutoNum type="romanUcPeriod"/>
            </a:pPr>
            <a:endParaRPr lang="ru-RU" dirty="0" smtClean="0"/>
          </a:p>
          <a:p>
            <a:pPr marL="571500" indent="-571500">
              <a:buFont typeface="+mj-lt"/>
              <a:buAutoNum type="romanUcPeriod"/>
            </a:pPr>
            <a:endParaRPr lang="ru-RU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shooljizn.sch2000.edusite.ru/images/p37_p1060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3887755" cy="2915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DSC071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4091945" cy="3068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DSC077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2780928"/>
            <a:ext cx="5436096" cy="4077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G:\6 класс\DSC025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0"/>
            <a:ext cx="4704523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3" name="Picture 3" descr="D:\Фото с камеры\Изображение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 rot="16200000">
            <a:off x="746042" y="-629409"/>
            <a:ext cx="4005064" cy="5497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4" name="Picture 4" descr="D:\Фото с камеры\Изображение 015.jpg"/>
          <p:cNvPicPr>
            <a:picLocks noChangeAspect="1" noChangeArrowheads="1"/>
          </p:cNvPicPr>
          <p:nvPr/>
        </p:nvPicPr>
        <p:blipFill>
          <a:blip r:embed="rId3" cstate="print"/>
          <a:srcRect r="26629" b="24706"/>
          <a:stretch>
            <a:fillRect/>
          </a:stretch>
        </p:blipFill>
        <p:spPr bwMode="auto">
          <a:xfrm>
            <a:off x="5148064" y="0"/>
            <a:ext cx="3708920" cy="5224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5" name="Picture 5" descr="D:\Фото с камеры\Изображение 016.jpg"/>
          <p:cNvPicPr>
            <a:picLocks noChangeAspect="1" noChangeArrowheads="1"/>
          </p:cNvPicPr>
          <p:nvPr/>
        </p:nvPicPr>
        <p:blipFill>
          <a:blip r:embed="rId4" cstate="print"/>
          <a:srcRect l="4124" t="17927" r="9279" b="22315"/>
          <a:stretch>
            <a:fillRect/>
          </a:stretch>
        </p:blipFill>
        <p:spPr bwMode="auto">
          <a:xfrm>
            <a:off x="2339752" y="3789040"/>
            <a:ext cx="2736304" cy="2560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E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178</TotalTime>
  <Words>227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Проектно -  исследовательская деятельность при обучении английскому языку</vt:lpstr>
      <vt:lpstr>Проект – </vt:lpstr>
      <vt:lpstr>Образовательный проект – </vt:lpstr>
      <vt:lpstr>Исследовательские методы:</vt:lpstr>
      <vt:lpstr>Слайд 5</vt:lpstr>
      <vt:lpstr>Классификация способностей:</vt:lpstr>
      <vt:lpstr>Учебно – методические этапы процесса обучения:</vt:lpstr>
      <vt:lpstr>Слайд 8</vt:lpstr>
      <vt:lpstr>Слайд 9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Проектно-исследовательская деятельность при обучении английскому языку</dc:title>
  <cp:lastModifiedBy>User</cp:lastModifiedBy>
  <cp:revision>34</cp:revision>
  <dcterms:modified xsi:type="dcterms:W3CDTF">2013-05-13T15:46:37Z</dcterms:modified>
</cp:coreProperties>
</file>