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1" r:id="rId5"/>
    <p:sldId id="263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F9483-4497-49B9-B522-6CBBC44028D6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F4B3F-539D-47CB-B6BD-33CB35FF49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436EE-178C-4792-81BC-44FFAC3901F9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6680E-94EA-4C96-97E1-EFFDEF8FB0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6680E-94EA-4C96-97E1-EFFDEF8FB07B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6680E-94EA-4C96-97E1-EFFDEF8FB07B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6680E-94EA-4C96-97E1-EFFDEF8FB07B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6680E-94EA-4C96-97E1-EFFDEF8FB07B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6680E-94EA-4C96-97E1-EFFDEF8FB07B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6680E-94EA-4C96-97E1-EFFDEF8FB07B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988839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Литературно-музыкальная композиция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« … Чудится музыка светлая и строго ложатся слова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                                 Б.Ш. Окуджава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4032448" cy="5373216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1800" b="0" cap="none" dirty="0" smtClean="0">
                <a:ln>
                  <a:noFill/>
                </a:ln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Поэт, автор песен и музыкант, прозаик, сценарист - Булат Шалвович Окуджава родился 9 мая 1924г. в Москве. Отец Окуджавы был известный партийный деятель. В начале 1937г. отец был арестован.</a:t>
            </a:r>
            <a:r>
              <a:rPr lang="ru-RU" sz="1800" b="0" cap="none" dirty="0" smtClean="0">
                <a:ln>
                  <a:noFill/>
                </a:ln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ru-RU" sz="1800" b="0" cap="none" dirty="0" smtClean="0">
                <a:ln>
                  <a:noFill/>
                </a:ln>
                <a:solidFill>
                  <a:schemeClr val="bg1"/>
                </a:solidFill>
                <a:cs typeface="Arial" pitchFamily="34" charset="0"/>
              </a:rPr>
            </a:br>
            <a:r>
              <a:rPr lang="ru-RU" sz="1800" b="0" cap="none" dirty="0" smtClean="0">
                <a:ln>
                  <a:noFill/>
                </a:ln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4 августа того же года его расстреляли.</a:t>
            </a:r>
            <a:r>
              <a:rPr lang="ru-RU" sz="1800" b="0" cap="none" dirty="0" smtClean="0">
                <a:ln>
                  <a:noFill/>
                </a:ln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ru-RU" sz="1800" b="0" cap="none" dirty="0" smtClean="0">
                <a:ln>
                  <a:noFill/>
                </a:ln>
                <a:solidFill>
                  <a:schemeClr val="bg1"/>
                </a:solidFill>
                <a:cs typeface="Arial" pitchFamily="34" charset="0"/>
              </a:rPr>
            </a:br>
            <a:r>
              <a:rPr lang="ru-RU" sz="1800" b="0" cap="none" dirty="0" smtClean="0">
                <a:ln>
                  <a:noFill/>
                </a:ln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Мать, бабушка и Булат жили в Москве на Арбате в коммунальной квартире.</a:t>
            </a:r>
            <a:r>
              <a:rPr lang="ru-RU" sz="1800" b="0" cap="none" dirty="0" smtClean="0">
                <a:ln>
                  <a:noFill/>
                </a:ln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ru-RU" sz="1800" b="0" cap="none" dirty="0" smtClean="0">
                <a:ln>
                  <a:noFill/>
                </a:ln>
                <a:solidFill>
                  <a:schemeClr val="bg1"/>
                </a:solidFill>
                <a:cs typeface="Arial" pitchFamily="34" charset="0"/>
              </a:rPr>
            </a:br>
            <a:r>
              <a:rPr lang="ru-RU" sz="1800" b="0" cap="none" dirty="0" smtClean="0">
                <a:ln>
                  <a:noFill/>
                </a:ln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Позже арестовали мать и отправили в Карагандинский лагерь.</a:t>
            </a:r>
            <a:r>
              <a:rPr lang="ru-RU" sz="1800" b="0" cap="none" dirty="0" smtClean="0">
                <a:ln>
                  <a:noFill/>
                </a:ln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ru-RU" sz="1800" b="0" cap="none" dirty="0" smtClean="0">
                <a:ln>
                  <a:noFill/>
                </a:ln>
                <a:solidFill>
                  <a:schemeClr val="bg1"/>
                </a:solidFill>
                <a:cs typeface="Arial" pitchFamily="34" charset="0"/>
              </a:rPr>
            </a:br>
            <a:r>
              <a:rPr lang="ru-RU" sz="1800" b="0" cap="none" dirty="0" smtClean="0">
                <a:ln>
                  <a:noFill/>
                </a:ln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Эти годы жизни на Арбате Булат Шалвович вспоминает в своих стихах и песнях.</a:t>
            </a:r>
            <a:r>
              <a:rPr lang="ru-RU" sz="1800" b="0" cap="none" dirty="0" smtClean="0">
                <a:ln>
                  <a:noFill/>
                </a:ln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ru-RU" sz="1800" b="0" cap="none" dirty="0" smtClean="0">
                <a:ln>
                  <a:noFill/>
                </a:ln>
                <a:solidFill>
                  <a:schemeClr val="bg1"/>
                </a:solidFill>
                <a:cs typeface="Arial" pitchFamily="34" charset="0"/>
              </a:rPr>
            </a:br>
            <a:r>
              <a:rPr lang="ru-RU" sz="1800" b="0" cap="none" dirty="0" smtClean="0">
                <a:ln>
                  <a:noFill/>
                </a:ln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Арбат для Окуджавы, не только, городское пространство, но и пространство </a:t>
            </a:r>
            <a:r>
              <a:rPr lang="ru-RU" sz="1800" b="0" cap="none" dirty="0" smtClean="0">
                <a:ln>
                  <a:noFill/>
                </a:ln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души поэзии</a:t>
            </a:r>
            <a:r>
              <a:rPr lang="ru-RU" sz="1800" b="0" cap="none" dirty="0" smtClean="0">
                <a:ln>
                  <a:noFill/>
                </a:ln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800" b="0" cap="none" dirty="0" smtClean="0">
                <a:ln>
                  <a:noFill/>
                </a:ln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судьбы</a:t>
            </a:r>
            <a:r>
              <a:rPr lang="ru-RU" sz="1800" b="0" cap="none" dirty="0" smtClean="0">
                <a:ln>
                  <a:noFill/>
                </a:ln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.</a:t>
            </a:r>
            <a:r>
              <a:rPr lang="ru-RU" sz="54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54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6" name="Содержимое 5" descr="b-oku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788023" y="943442"/>
            <a:ext cx="2736305" cy="4069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3672408" cy="5904656"/>
          </a:xfrm>
        </p:spPr>
        <p:txBody>
          <a:bodyPr>
            <a:noAutofit/>
          </a:bodyPr>
          <a:lstStyle/>
          <a:p>
            <a:pPr algn="ctr"/>
            <a:r>
              <a:rPr lang="ru-RU" sz="1600" b="0" dirty="0" smtClean="0">
                <a:solidFill>
                  <a:schemeClr val="bg1"/>
                </a:solidFill>
                <a:latin typeface="+mn-lt"/>
              </a:rPr>
              <a:t>Арбатский дворик</a:t>
            </a:r>
            <a:br>
              <a:rPr lang="ru-RU" sz="1600" b="0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1600" b="0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0" dirty="0" smtClean="0">
                <a:solidFill>
                  <a:schemeClr val="bg1"/>
                </a:solidFill>
                <a:latin typeface="+mn-lt"/>
              </a:rPr>
              <a:t>...А годы проходят, как песни.</a:t>
            </a:r>
            <a:br>
              <a:rPr lang="ru-RU" sz="1600" b="0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0" dirty="0" smtClean="0">
                <a:solidFill>
                  <a:schemeClr val="bg1"/>
                </a:solidFill>
                <a:latin typeface="+mn-lt"/>
              </a:rPr>
              <a:t>Иначе на мир я гляжу.</a:t>
            </a:r>
            <a:br>
              <a:rPr lang="ru-RU" sz="1600" b="0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0" dirty="0" smtClean="0">
                <a:solidFill>
                  <a:schemeClr val="bg1"/>
                </a:solidFill>
                <a:latin typeface="+mn-lt"/>
              </a:rPr>
              <a:t>Во дворике этом мне тесно,</a:t>
            </a:r>
            <a:br>
              <a:rPr lang="ru-RU" sz="1600" b="0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0" dirty="0" smtClean="0">
                <a:solidFill>
                  <a:schemeClr val="bg1"/>
                </a:solidFill>
                <a:latin typeface="+mn-lt"/>
              </a:rPr>
              <a:t>и я из него ухожу.</a:t>
            </a:r>
            <a:br>
              <a:rPr lang="ru-RU" sz="1600" b="0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1600" b="0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0" dirty="0" smtClean="0">
                <a:solidFill>
                  <a:schemeClr val="bg1"/>
                </a:solidFill>
                <a:latin typeface="+mn-lt"/>
              </a:rPr>
              <a:t>Ни почестей и ни богатства</a:t>
            </a:r>
            <a:br>
              <a:rPr lang="ru-RU" sz="1600" b="0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0" dirty="0" smtClean="0">
                <a:solidFill>
                  <a:schemeClr val="bg1"/>
                </a:solidFill>
                <a:latin typeface="+mn-lt"/>
              </a:rPr>
              <a:t>для дальних дорог не прошу,</a:t>
            </a:r>
            <a:br>
              <a:rPr lang="ru-RU" sz="1600" b="0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0" dirty="0" smtClean="0">
                <a:solidFill>
                  <a:schemeClr val="bg1"/>
                </a:solidFill>
                <a:latin typeface="+mn-lt"/>
              </a:rPr>
              <a:t>но маленький дворик арбатский</a:t>
            </a:r>
            <a:br>
              <a:rPr lang="ru-RU" sz="1600" b="0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0" dirty="0" smtClean="0">
                <a:solidFill>
                  <a:schemeClr val="bg1"/>
                </a:solidFill>
                <a:latin typeface="+mn-lt"/>
              </a:rPr>
              <a:t>с собой уношу, уношу.</a:t>
            </a:r>
            <a:br>
              <a:rPr lang="ru-RU" sz="1600" b="0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1600" b="0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0" dirty="0" smtClean="0">
                <a:solidFill>
                  <a:schemeClr val="bg1"/>
                </a:solidFill>
                <a:latin typeface="+mn-lt"/>
              </a:rPr>
              <a:t>В мешке вещевом и заплечном</a:t>
            </a:r>
            <a:br>
              <a:rPr lang="ru-RU" sz="1600" b="0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0" dirty="0" smtClean="0">
                <a:solidFill>
                  <a:schemeClr val="bg1"/>
                </a:solidFill>
                <a:latin typeface="+mn-lt"/>
              </a:rPr>
              <a:t>лежит в уголке небольшой,</a:t>
            </a:r>
            <a:br>
              <a:rPr lang="ru-RU" sz="1600" b="0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0" dirty="0" smtClean="0">
                <a:solidFill>
                  <a:schemeClr val="bg1"/>
                </a:solidFill>
                <a:latin typeface="+mn-lt"/>
              </a:rPr>
              <a:t>не слывший, как я, безупречным</a:t>
            </a:r>
            <a:br>
              <a:rPr lang="ru-RU" sz="1600" b="0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0" dirty="0" smtClean="0">
                <a:solidFill>
                  <a:schemeClr val="bg1"/>
                </a:solidFill>
                <a:latin typeface="+mn-lt"/>
              </a:rPr>
              <a:t>тот двор с человечьей душой.</a:t>
            </a:r>
            <a:br>
              <a:rPr lang="ru-RU" sz="1600" b="0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1600" b="0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0" dirty="0" smtClean="0">
                <a:solidFill>
                  <a:schemeClr val="bg1"/>
                </a:solidFill>
                <a:latin typeface="+mn-lt"/>
              </a:rPr>
              <a:t>Сильнее я с ним и добрее.</a:t>
            </a:r>
            <a:br>
              <a:rPr lang="ru-RU" sz="1600" b="0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0" dirty="0" smtClean="0">
                <a:solidFill>
                  <a:schemeClr val="bg1"/>
                </a:solidFill>
                <a:latin typeface="+mn-lt"/>
              </a:rPr>
              <a:t>Что нужно еще? Ничего.</a:t>
            </a:r>
            <a:br>
              <a:rPr lang="ru-RU" sz="1600" b="0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0" dirty="0" smtClean="0">
                <a:solidFill>
                  <a:schemeClr val="bg1"/>
                </a:solidFill>
                <a:latin typeface="+mn-lt"/>
              </a:rPr>
              <a:t>Я руки озябшие грею</a:t>
            </a:r>
            <a:br>
              <a:rPr lang="ru-RU" sz="1600" b="0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0" dirty="0" smtClean="0">
                <a:solidFill>
                  <a:schemeClr val="bg1"/>
                </a:solidFill>
                <a:latin typeface="+mn-lt"/>
              </a:rPr>
              <a:t>о теплые камни его.</a:t>
            </a:r>
            <a:endParaRPr lang="ru-RU" sz="1600" b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Содержимое 3" descr="1241767867pamyatnik_okudzh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860032" y="1124744"/>
            <a:ext cx="2970330" cy="3960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42048" cy="1274400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dirty="0" smtClean="0">
                <a:solidFill>
                  <a:schemeClr val="bg1"/>
                </a:solidFill>
              </a:rPr>
              <a:t/>
            </a:r>
            <a:br>
              <a:rPr lang="ru-RU" sz="13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В </a:t>
            </a:r>
            <a:r>
              <a:rPr lang="ru-RU" sz="1600" dirty="0" smtClean="0">
                <a:solidFill>
                  <a:schemeClr val="bg1"/>
                </a:solidFill>
              </a:rPr>
              <a:t>апреле 1942г. в возрасте 17 лет пошел на фронт добровольцем.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Военной теме Булат Шалвович посвятил стихотворение « До свидания - мальчики».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Название стихотворения и первые строки рисуют войну, как великую народную трагедию.</a:t>
            </a:r>
            <a:br>
              <a:rPr lang="ru-RU" sz="1600" dirty="0" smtClean="0">
                <a:solidFill>
                  <a:schemeClr val="bg1"/>
                </a:solidFill>
              </a:rPr>
            </a:b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70784" cy="5257800"/>
          </a:xfrm>
        </p:spPr>
        <p:txBody>
          <a:bodyPr>
            <a:noAutofit/>
          </a:bodyPr>
          <a:lstStyle/>
          <a:p>
            <a:r>
              <a:rPr lang="ru-RU" sz="1100" dirty="0" smtClean="0">
                <a:solidFill>
                  <a:schemeClr val="bg1"/>
                </a:solidFill>
              </a:rPr>
              <a:t>ДО СВИДАНИЯ, МАЛЬЧИКИ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Ах, война, что ж ты сделала, подлая: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стали тихими наши дворы,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наши мальчики головы подняли -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повзрослели они до поры,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на пороге едва помаячили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и ушли, за солдатом - солдат...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До свидания, мальчики!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                                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Мальчики,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постарайтесь вернуться назад.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Нет, не прячьтесь вы, будьте высокими,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не жалейте ни пуль, ни гранат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и себя не щадите,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                       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и все-таки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постарайтесь вернуться назад.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Ах, война, что ж ты, подлая, сделала: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вместо свадеб - разлуки и дым,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наши девочки платьица белые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раздарили сестренкам своим.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Сапоги - ну куда от них денешься?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Да зеленые крылья погон...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Вы наплюйте на сплетников, девочки.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Мы сведем с ними счеты потом.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Пусть болтают, что верить вам не во что,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что идете войной наугад...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До свидания, девочки!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                                  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Девочки,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постарайтесь вернуться назад. 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7" name="Содержимое 6" descr="imgpreview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508104" y="1700808"/>
            <a:ext cx="2338869" cy="316835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3682752" cy="6133296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В </a:t>
            </a:r>
            <a:r>
              <a:rPr lang="ru-RU" sz="1800" dirty="0" smtClean="0">
                <a:solidFill>
                  <a:schemeClr val="bg1"/>
                </a:solidFill>
              </a:rPr>
              <a:t>послевоенные годы лирика Окуджавы стала жизнеутверждающей и светлой.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Он органично влился в движение 60-десятников.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Творческое наследие поэта, переводчика, прозаика, драматурга, композитора и исполнителя авторских песен Б. Ш. Окуджавы воистину огромно.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Лирические герои Окуджавы стремятся будоражить человеческие умы. Его главное желание – сделать души людей более чуткими и отзывчивыми. </a:t>
            </a:r>
            <a:br>
              <a:rPr lang="ru-RU" sz="1800" dirty="0" smtClean="0">
                <a:solidFill>
                  <a:schemeClr val="bg1"/>
                </a:solidFill>
              </a:rPr>
            </a:b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larg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44008" y="1196752"/>
            <a:ext cx="3219296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42048" cy="1080120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В этом году исполняется 90 лет со дня рождения Б. Ш. Окуджавы. Его песни любили, любят и будут любить, потому что в них поется о счастье,  любви, верности и жизни. Эту всенародную любовь не может поменять, даже время.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3970784" cy="52565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bg1"/>
                </a:solidFill>
                <a:latin typeface="+mj-lt"/>
              </a:rPr>
              <a:t>Совесть</a:t>
            </a:r>
            <a:r>
              <a:rPr lang="ru-RU" dirty="0" smtClean="0">
                <a:solidFill>
                  <a:schemeClr val="bg1"/>
                </a:solidFill>
                <a:latin typeface="+mj-lt"/>
              </a:rPr>
              <a:t>, Благородство и Достоинство — </a:t>
            </a:r>
            <a:br>
              <a:rPr lang="ru-RU" dirty="0" smtClean="0">
                <a:solidFill>
                  <a:schemeClr val="bg1"/>
                </a:solidFill>
                <a:latin typeface="+mj-lt"/>
              </a:rPr>
            </a:br>
            <a:r>
              <a:rPr lang="ru-RU" dirty="0" smtClean="0">
                <a:solidFill>
                  <a:schemeClr val="bg1"/>
                </a:solidFill>
                <a:latin typeface="+mj-lt"/>
              </a:rPr>
              <a:t>вот оно святое наше воинство. </a:t>
            </a:r>
            <a:br>
              <a:rPr lang="ru-RU" dirty="0" smtClean="0">
                <a:solidFill>
                  <a:schemeClr val="bg1"/>
                </a:solidFill>
                <a:latin typeface="+mj-lt"/>
              </a:rPr>
            </a:br>
            <a:r>
              <a:rPr lang="ru-RU" dirty="0" smtClean="0">
                <a:solidFill>
                  <a:schemeClr val="bg1"/>
                </a:solidFill>
                <a:latin typeface="+mj-lt"/>
              </a:rPr>
              <a:t>Протяни ему свою ладонь, </a:t>
            </a:r>
            <a:br>
              <a:rPr lang="ru-RU" dirty="0" smtClean="0">
                <a:solidFill>
                  <a:schemeClr val="bg1"/>
                </a:solidFill>
                <a:latin typeface="+mj-lt"/>
              </a:rPr>
            </a:br>
            <a:r>
              <a:rPr lang="ru-RU" dirty="0" smtClean="0">
                <a:solidFill>
                  <a:schemeClr val="bg1"/>
                </a:solidFill>
                <a:latin typeface="+mj-lt"/>
              </a:rPr>
              <a:t>За него не страшно и в огонь. </a:t>
            </a:r>
            <a:br>
              <a:rPr lang="ru-RU" dirty="0" smtClean="0">
                <a:solidFill>
                  <a:schemeClr val="bg1"/>
                </a:solidFill>
                <a:latin typeface="+mj-lt"/>
              </a:rPr>
            </a:br>
            <a:r>
              <a:rPr lang="ru-RU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+mj-lt"/>
              </a:rPr>
            </a:br>
            <a:r>
              <a:rPr lang="ru-RU" dirty="0" smtClean="0">
                <a:solidFill>
                  <a:schemeClr val="bg1"/>
                </a:solidFill>
                <a:latin typeface="+mj-lt"/>
              </a:rPr>
              <a:t>Лик его высок и удивителен. </a:t>
            </a:r>
            <a:br>
              <a:rPr lang="ru-RU" dirty="0" smtClean="0">
                <a:solidFill>
                  <a:schemeClr val="bg1"/>
                </a:solidFill>
                <a:latin typeface="+mj-lt"/>
              </a:rPr>
            </a:br>
            <a:r>
              <a:rPr lang="ru-RU" dirty="0" smtClean="0">
                <a:solidFill>
                  <a:schemeClr val="bg1"/>
                </a:solidFill>
                <a:latin typeface="+mj-lt"/>
              </a:rPr>
              <a:t>Посвяти ему свой краткий век. </a:t>
            </a:r>
            <a:br>
              <a:rPr lang="ru-RU" dirty="0" smtClean="0">
                <a:solidFill>
                  <a:schemeClr val="bg1"/>
                </a:solidFill>
                <a:latin typeface="+mj-lt"/>
              </a:rPr>
            </a:br>
            <a:r>
              <a:rPr lang="ru-RU" dirty="0" smtClean="0">
                <a:solidFill>
                  <a:schemeClr val="bg1"/>
                </a:solidFill>
                <a:latin typeface="+mj-lt"/>
              </a:rPr>
              <a:t>Может, и не станешь победителем, </a:t>
            </a:r>
            <a:br>
              <a:rPr lang="ru-RU" dirty="0" smtClean="0">
                <a:solidFill>
                  <a:schemeClr val="bg1"/>
                </a:solidFill>
                <a:latin typeface="+mj-lt"/>
              </a:rPr>
            </a:br>
            <a:r>
              <a:rPr lang="ru-RU" dirty="0" smtClean="0">
                <a:solidFill>
                  <a:schemeClr val="bg1"/>
                </a:solidFill>
                <a:latin typeface="+mj-lt"/>
              </a:rPr>
              <a:t>Но зато умрешь, как человек.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11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32040" y="1628800"/>
            <a:ext cx="2736304" cy="40716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</TotalTime>
  <Words>124</Words>
  <Application>Microsoft Office PowerPoint</Application>
  <PresentationFormat>Экран (4:3)</PresentationFormat>
  <Paragraphs>16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             Литературно-музыкальная композиция </vt:lpstr>
      <vt:lpstr>Поэт, автор песен и музыкант, прозаик, сценарист - Булат Шалвович Окуджава родился 9 мая 1924г. в Москве. Отец Окуджавы был известный партийный деятель. В начале 1937г. отец был арестован. 4 августа того же года его расстреляли. Мать, бабушка и Булат жили в Москве на Арбате в коммунальной квартире. Позже арестовали мать и отправили в Карагандинский лагерь. Эти годы жизни на Арбате Булат Шалвович вспоминает в своих стихах и песнях. Арбат для Окуджавы, не только, городское пространство, но и пространство души поэзии, судьбы. </vt:lpstr>
      <vt:lpstr>Арбатский дворик  ...А годы проходят, как песни. Иначе на мир я гляжу. Во дворике этом мне тесно, и я из него ухожу.  Ни почестей и ни богатства для дальних дорог не прошу, но маленький дворик арбатский с собой уношу, уношу.  В мешке вещевом и заплечном лежит в уголке небольшой, не слывший, как я, безупречным тот двор с человечьей душой.  Сильнее я с ним и добрее. Что нужно еще? Ничего. Я руки озябшие грею о теплые камни его.</vt:lpstr>
      <vt:lpstr>      В апреле 1942г. в возрасте 17 лет пошел на фронт добровольцем. Военной теме Булат Шалвович посвятил стихотворение « До свидания - мальчики». Название стихотворения и первые строки рисуют войну, как великую народную трагедию. </vt:lpstr>
      <vt:lpstr>В послевоенные годы лирика Окуджавы стала жизнеутверждающей и светлой. Он органично влился в движение 60-десятников. Творческое наследие поэта, переводчика, прозаика, драматурга, композитора и исполнителя авторских песен Б. Ш. Окуджавы воистину огромно. Лирические герои Окуджавы стремятся будоражить человеческие умы. Его главное желание – сделать души людей более чуткими и отзывчивыми.  </vt:lpstr>
      <vt:lpstr>В этом году исполняется 90 лет со дня рождения Б. Ш. Окуджавы. Его песни любили, любят и будут любить, потому что в них поется о счастье,  любви, верности и жизни. Эту всенародную любовь не может поменять, даже время.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Литературно-музыкальная композиция </dc:title>
  <dc:creator>Тамта</dc:creator>
  <cp:lastModifiedBy>Пользователь Windows</cp:lastModifiedBy>
  <cp:revision>6</cp:revision>
  <dcterms:created xsi:type="dcterms:W3CDTF">2014-12-14T21:14:57Z</dcterms:created>
  <dcterms:modified xsi:type="dcterms:W3CDTF">2014-12-14T22:12:21Z</dcterms:modified>
</cp:coreProperties>
</file>