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9" r:id="rId3"/>
    <p:sldId id="268" r:id="rId4"/>
    <p:sldId id="257" r:id="rId5"/>
    <p:sldId id="259" r:id="rId6"/>
    <p:sldId id="274" r:id="rId7"/>
    <p:sldId id="260" r:id="rId8"/>
    <p:sldId id="262" r:id="rId9"/>
    <p:sldId id="258" r:id="rId10"/>
    <p:sldId id="261" r:id="rId11"/>
    <p:sldId id="277" r:id="rId12"/>
    <p:sldId id="267" r:id="rId13"/>
    <p:sldId id="276" r:id="rId14"/>
    <p:sldId id="265" r:id="rId15"/>
    <p:sldId id="284" r:id="rId16"/>
    <p:sldId id="278" r:id="rId17"/>
    <p:sldId id="279" r:id="rId18"/>
    <p:sldId id="280" r:id="rId19"/>
    <p:sldId id="285" r:id="rId20"/>
    <p:sldId id="281" r:id="rId21"/>
    <p:sldId id="286" r:id="rId22"/>
    <p:sldId id="26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  <a:srgbClr val="FF3300"/>
    <a:srgbClr val="0000FF"/>
    <a:srgbClr val="FF0066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F464B8-16CD-474C-B3BA-54FDBCDF3F45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6A1385-0876-4A46-A8BC-90E73EDD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11EB2C-613C-4910-87F5-FA715C8DD969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6221-6E52-48C6-B655-7AF3FB847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8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978F-1FDA-4E54-8C50-23FB7A163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8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975B-D0C7-4019-944F-3D7ACD674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8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AB9B-89FC-4AB7-B9DE-F58D17063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3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61A8-CC64-48F7-991C-F30D99E7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B961-2E31-46D7-B2B2-9AC09F7E4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1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3F9E-3849-4746-BF37-5EC09E059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137C-5A5A-4D5D-8F61-1B14B2DDF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2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3CEAD-217D-43A0-8FFB-5BD8183E1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5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9E84-DFCC-463B-A02D-088DC17DB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0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3EA6-A4A9-43F6-A0D9-90FF8EA09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534F77-243B-4951-B3A7-8FFCF33DA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3;&#1086;&#1091;&#1085;&#1072;&#1076;&#1072;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69;&#1083;&#1077;&#1082;&#1090;&#1088;&#1086;&#1085;&#1085;&#1099;&#1077;%20&#1092;&#1080;&#1079;&#1084;&#1080;&#1085;&#1091;&#1090;&#1082;&#1080;1.pps" TargetMode="External"/><Relationship Id="rId5" Type="http://schemas.openxmlformats.org/officeDocument/2006/relationships/hyperlink" Target="&#1054;&#1090;&#1075;&#1072;&#1075;&#1072;&#1076;&#1072;&#1081;%20&#1079;&#1072;&#1075;&#1072;&#1076;&#1082;&#1091;" TargetMode="External"/><Relationship Id="rId4" Type="http://schemas.openxmlformats.org/officeDocument/2006/relationships/hyperlink" Target="&#1053;&#1072;&#1088;&#1080;&#1089;&#1091;&#1081;%20&#1073;&#1091;&#1082;&#1074;&#1099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D:\&#1084;&#1072;&#1089;&#1090;&#1077;&#1088;-&#1082;&#1083;&#1072;&#1089;&#1089;_&#1075;&#1080;&#1084;&#1085;&#1072;&#1089;&#1090;&#1080;&#1082;&#1072;%20&#1076;&#1083;&#1103;%20&#1075;&#1083;&#1072;&#1079;\&#1059;&#1087;&#1088;&#1072;&#1078;&#1085;&#1077;&#1085;&#1080;&#1103;%20&#1076;&#1083;&#1103;%20&#1074;&#1086;&#1089;&#1089;&#1090;&#1072;&#1085;&#1086;&#1074;&#1083;&#1077;&#1085;&#1080;&#1103;%20&#1079;&#1088;&#1077;&#1085;&#1080;&#1103;_&#1053;&#1086;&#1088;&#1073;&#1077;&#1082;&#1086;&#1074;.av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gimnastika-po-avetisovu-ye.s.r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&#1084;&#1072;&#1089;&#1090;&#1077;&#1088;-&#1082;&#1083;&#1072;&#1089;&#1089;_&#1075;&#1080;&#1084;&#1085;&#1072;&#1089;&#1090;&#1080;&#1082;&#1072;%20&#1076;&#1083;&#1103;%20&#1075;&#1083;&#1072;&#1079;\&#1086;&#1087;&#1090;&#1080;&#1095;&#1077;&#1089;&#1082;&#1080;&#1077;%20&#1080;&#1083;&#1083;&#1102;&#1079;&#1080;&#1080;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file:///D:\&#1084;&#1072;&#1089;&#1090;&#1077;&#1088;-&#1082;&#1083;&#1072;&#1089;&#1089;_&#1075;&#1080;&#1084;&#1085;&#1072;&#1089;&#1090;&#1080;&#1082;&#1072;%20&#1076;&#1083;&#1103;%20&#1075;&#1083;&#1072;&#1079;\&#1054;&#1073;&#1084;&#1072;&#1085;%20&#1079;&#1088;&#1077;&#1085;&#1080;&#1103;.av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&#1084;&#1072;&#1089;&#1090;&#1077;&#1088;-&#1082;&#1083;&#1072;&#1089;&#1089;_&#1075;&#1080;&#1084;&#1085;&#1072;&#1089;&#1090;&#1080;&#1082;&#1072;%20&#1076;&#1083;&#1103;%20&#1075;&#1083;&#1072;&#1079;\&#1086;&#1073;&#1084;&#1072;&#1085;%20&#1079;&#1088;&#1077;&#1085;&#1080;&#1103;_0.avi" TargetMode="External"/><Relationship Id="rId5" Type="http://schemas.openxmlformats.org/officeDocument/2006/relationships/hyperlink" Target="file:///D:\&#1084;&#1072;&#1089;&#1090;&#1077;&#1088;-&#1082;&#1083;&#1072;&#1089;&#1089;_&#1075;&#1080;&#1084;&#1085;&#1072;&#1089;&#1090;&#1080;&#1082;&#1072;%20&#1076;&#1083;&#1103;%20&#1075;&#1083;&#1072;&#1079;\&#1054;&#1073;&#1084;&#1072;&#1085;%20&#1079;&#1088;&#1077;&#1085;&#1080;&#1103;3.avi" TargetMode="External"/><Relationship Id="rId4" Type="http://schemas.openxmlformats.org/officeDocument/2006/relationships/hyperlink" Target="file:///D:\&#1084;&#1072;&#1089;&#1090;&#1077;&#1088;-&#1082;&#1083;&#1072;&#1089;&#1089;_&#1075;&#1080;&#1084;&#1085;&#1072;&#1089;&#1090;&#1080;&#1082;&#1072;%20&#1076;&#1083;&#1103;%20&#1075;&#1083;&#1072;&#1079;\&#1054;&#1073;&#1084;&#1072;&#1085;%20&#1079;&#1088;&#1077;&#1085;&#1080;&#1103;1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50825" y="3068638"/>
            <a:ext cx="3981450" cy="3478212"/>
          </a:xfrm>
          <a:prstGeom prst="rect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…</a:t>
            </a:r>
            <a:r>
              <a:rPr lang="ru-RU" sz="2000" b="1"/>
              <a:t>А чтоб книгу прочитать…</a:t>
            </a:r>
          </a:p>
          <a:p>
            <a:r>
              <a:rPr lang="ru-RU" sz="2000" b="1"/>
              <a:t>И для этого, друзья, </a:t>
            </a:r>
          </a:p>
          <a:p>
            <a:r>
              <a:rPr lang="ru-RU" sz="2000" b="1"/>
              <a:t>Кроме знанья и уменья –</a:t>
            </a:r>
          </a:p>
          <a:p>
            <a:r>
              <a:rPr lang="ru-RU" sz="2000" b="1"/>
              <a:t>Всем необходимо зренье!.. </a:t>
            </a:r>
          </a:p>
          <a:p>
            <a:endParaRPr lang="ru-RU" sz="2000" b="1"/>
          </a:p>
          <a:p>
            <a:r>
              <a:rPr lang="ru-RU" sz="2000" b="1"/>
              <a:t>…Чтоб отправился в полет </a:t>
            </a:r>
          </a:p>
          <a:p>
            <a:r>
              <a:rPr lang="ru-RU" sz="2000" b="1"/>
              <a:t>Реактивный самолет, </a:t>
            </a:r>
          </a:p>
          <a:p>
            <a:r>
              <a:rPr lang="ru-RU" sz="2000" b="1"/>
              <a:t>Нужно зреньем обладать. </a:t>
            </a:r>
          </a:p>
          <a:p>
            <a:r>
              <a:rPr lang="ru-RU" sz="2000" b="1"/>
              <a:t>Значит, каждому из нас</a:t>
            </a:r>
          </a:p>
          <a:p>
            <a:r>
              <a:rPr lang="ru-RU" sz="2000" b="1"/>
              <a:t>Нужна пара зорких глаз!</a:t>
            </a:r>
          </a:p>
          <a:p>
            <a:pPr algn="r"/>
            <a:r>
              <a:rPr lang="ru-RU" sz="2000" b="1" i="1"/>
              <a:t>Н. Орлова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5288" y="836613"/>
            <a:ext cx="61531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3200" b="1">
                <a:solidFill>
                  <a:srgbClr val="FF3300"/>
                </a:solidFill>
              </a:rPr>
              <a:t>6. «Кто там?»</a:t>
            </a:r>
            <a:endParaRPr lang="ru-RU" sz="3200">
              <a:solidFill>
                <a:srgbClr val="FF3300"/>
              </a:solidFill>
            </a:endParaRP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endParaRPr lang="ru-RU" sz="2800">
              <a:solidFill>
                <a:srgbClr val="0000FF"/>
              </a:solidFill>
            </a:endParaRP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Зажмурьтесь посильнее, а затем </a:t>
            </a: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широко откройте глаза, </a:t>
            </a: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словно вы </a:t>
            </a: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чему-то </a:t>
            </a: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очень </a:t>
            </a: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удивились. </a:t>
            </a: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Повторите </a:t>
            </a:r>
          </a:p>
          <a:p>
            <a:pPr>
              <a:tabLst>
                <a:tab pos="511175" algn="l"/>
                <a:tab pos="1082675" algn="l"/>
                <a:tab pos="2005013" algn="l"/>
              </a:tabLst>
            </a:pPr>
            <a:r>
              <a:rPr lang="ru-RU" sz="2800" b="1">
                <a:solidFill>
                  <a:srgbClr val="0000FF"/>
                </a:solidFill>
              </a:rPr>
              <a:t>ещё раз.</a:t>
            </a:r>
            <a:br>
              <a:rPr lang="ru-RU" sz="2800" b="1">
                <a:solidFill>
                  <a:srgbClr val="0000FF"/>
                </a:solidFill>
              </a:rPr>
            </a:br>
            <a:r>
              <a:rPr lang="ru-RU" sz="2800" b="1"/>
              <a:t/>
            </a:r>
            <a:br>
              <a:rPr lang="ru-RU" sz="2800" b="1"/>
            </a:br>
            <a:endParaRPr lang="ru-RU" sz="2800" b="1"/>
          </a:p>
        </p:txBody>
      </p:sp>
      <p:pic>
        <p:nvPicPr>
          <p:cNvPr id="11267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4175"/>
            <a:ext cx="491331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0" y="0"/>
            <a:ext cx="9138290" cy="836712"/>
          </a:xfrm>
          <a:extLst/>
        </p:spPr>
        <p:txBody>
          <a:bodyPr/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Весёлая неделька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345598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неделю по порядку,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Глазки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делают зарядку.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понедельник, как проснутся,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Глазки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солнцу улыбнутся,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Вниз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посмотрят на траву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обратно в высоту.</a:t>
            </a:r>
          </a:p>
          <a:p>
            <a:pPr marL="0" indent="3851275">
              <a:spcBef>
                <a:spcPts val="0"/>
              </a:spcBef>
              <a:buFont typeface="Arial" charset="0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851275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вторник часики глаза,</a:t>
            </a:r>
          </a:p>
          <a:p>
            <a:pPr marL="0" indent="3851275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Водят взгляд туда – сюда,</a:t>
            </a:r>
          </a:p>
          <a:p>
            <a:pPr marL="0" indent="3851275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Ходят влево, ходят вправо</a:t>
            </a:r>
          </a:p>
          <a:p>
            <a:pPr marL="0" indent="3851275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устанут никогда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C:\Users\Администратор\Pictures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3650"/>
            <a:ext cx="2935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94005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57263" y="549275"/>
          <a:ext cx="7200900" cy="5688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0"/>
                <a:gridCol w="2400300"/>
                <a:gridCol w="2400300"/>
              </a:tblGrid>
              <a:tr h="18960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96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96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33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657725"/>
            <a:ext cx="1319212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81300"/>
            <a:ext cx="14668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7637 L 3.61111E-6 5.55042E-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8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7637 L 3.61111E-6 5.55042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8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042E-7 L 0.22691 0.006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91 0.00694 L -0.02309 0.00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778098"/>
          </a:xfrm>
          <a:extLst/>
        </p:spPr>
        <p:txBody>
          <a:bodyPr/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Электронная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гимнастика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для глаз</a:t>
            </a:r>
          </a:p>
        </p:txBody>
      </p:sp>
      <p:pic>
        <p:nvPicPr>
          <p:cNvPr id="14339" name="Picture 4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9702">
            <a:off x="484188" y="2101850"/>
            <a:ext cx="35163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4725988" y="2451100"/>
            <a:ext cx="173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Клоунада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718050" y="3171825"/>
            <a:ext cx="246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Нарисуй букву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725988" y="3963988"/>
            <a:ext cx="283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Отгадай загадку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4725988" y="4756150"/>
            <a:ext cx="3319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pres?slideindex=1&amp;slidetitle="/>
              </a:rPr>
              <a:t>Комплекс Галкиной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11175" algn="l"/>
                <a:tab pos="1082675" algn="l"/>
                <a:tab pos="200501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«Энергетическая зарядка глаз </a:t>
            </a:r>
          </a:p>
          <a:p>
            <a:pPr indent="536575" algn="ctr">
              <a:tabLst>
                <a:tab pos="1082675" algn="l"/>
                <a:tab pos="200501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 М.С.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Норбекову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2800" b="1" dirty="0"/>
          </a:p>
        </p:txBody>
      </p:sp>
      <p:sp>
        <p:nvSpPr>
          <p:cNvPr id="4" name="Управляющая кнопка: фильм 3">
            <a:hlinkClick r:id="rId2" action="ppaction://hlinkfile" highlightClick="1"/>
          </p:cNvPr>
          <p:cNvSpPr/>
          <p:nvPr/>
        </p:nvSpPr>
        <p:spPr>
          <a:xfrm>
            <a:off x="7884368" y="5589240"/>
            <a:ext cx="667512" cy="725130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Picture 7" descr="http://i.i.ua/photo/images/pic/2/1/3630612_38720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1773238"/>
            <a:ext cx="1903413" cy="29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board.od.ua/uploads/aimages/large/346/345589-355086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2843213" y="1944688"/>
            <a:ext cx="2401887" cy="38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i.i.ua/photo/images/pic/2/1/3630612_387202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540225"/>
            <a:ext cx="2065074" cy="320729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20688"/>
            <a:ext cx="932452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Зрительная гимнастика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по Аветисову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Э.С.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084888" y="4949825"/>
            <a:ext cx="228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Посмотреть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www.helmholtzeyeinstitute.ru/photo/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522" y="1916832"/>
            <a:ext cx="2808312" cy="38380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hardEdge"/>
            <a:contourClr>
              <a:srgbClr val="FFFFFF"/>
            </a:contourClr>
          </a:sp3d>
          <a:extLst/>
        </p:spPr>
      </p:pic>
      <p:sp>
        <p:nvSpPr>
          <p:cNvPr id="16389" name="AutoShape 4" descr="http://www.trubkamobiles.ru/xml_my_shop_new/img/161561.jpg"/>
          <p:cNvSpPr>
            <a:spLocks noChangeAspect="1" noChangeArrowheads="1"/>
          </p:cNvSpPr>
          <p:nvPr/>
        </p:nvSpPr>
        <p:spPr bwMode="auto">
          <a:xfrm>
            <a:off x="155575" y="-1309688"/>
            <a:ext cx="19050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4278" name="Picture 6" descr="http://karat-med.kz/cms/img.php?url=/cms/uploads/catalog/oz_161561.jpg&amp;w=1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112" y="4343028"/>
            <a:ext cx="1570925" cy="226010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735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тереокартинка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— это своеобразная зарядка для глаз</a:t>
            </a:r>
          </a:p>
        </p:txBody>
      </p:sp>
      <p:pic>
        <p:nvPicPr>
          <p:cNvPr id="17411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916113"/>
            <a:ext cx="5753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248275"/>
            <a:ext cx="2082800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4325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11175" algn="l"/>
                <a:tab pos="1082675" algn="l"/>
                <a:tab pos="200501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Иллюзия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863725"/>
            <a:ext cx="379095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0682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248275"/>
            <a:ext cx="2082800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248275"/>
            <a:ext cx="2082800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47688" y="4498975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Верхняя половина каждой цифры равна нижней.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816600" y="4494213"/>
            <a:ext cx="298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А если рисунок перевернуть?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5713"/>
            <a:ext cx="40259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920750" y="5972175"/>
            <a:ext cx="386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человек больше?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255713"/>
            <a:ext cx="2414588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5867400" y="5902325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толще?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4325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11175" algn="l"/>
                <a:tab pos="1082675" algn="l"/>
                <a:tab pos="200501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Иллюзия</a:t>
            </a:r>
          </a:p>
        </p:txBody>
      </p:sp>
      <p:sp>
        <p:nvSpPr>
          <p:cNvPr id="6" name="Управляющая кнопка: фильм 5">
            <a:hlinkClick r:id="rId4" action="ppaction://hlinkfile" highlightClick="1"/>
          </p:cNvPr>
          <p:cNvSpPr/>
          <p:nvPr/>
        </p:nvSpPr>
        <p:spPr>
          <a:xfrm>
            <a:off x="5004048" y="5508947"/>
            <a:ext cx="667512" cy="725130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33375"/>
            <a:ext cx="9156701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just"/>
            <a:r>
              <a:rPr lang="ru-RU" sz="2800" smtClean="0"/>
              <a:t>обеспечивает улучшение кровоснабжения тканей глаза,</a:t>
            </a:r>
          </a:p>
          <a:p>
            <a:pPr algn="just"/>
            <a:r>
              <a:rPr lang="ru-RU" sz="2800" smtClean="0"/>
              <a:t>повышает эластичность и тонус глазных мышц и глазодвигательных нервов, </a:t>
            </a:r>
          </a:p>
          <a:p>
            <a:pPr algn="just"/>
            <a:r>
              <a:rPr lang="ru-RU" sz="2800" smtClean="0"/>
              <a:t>укрепляет мышцы век,</a:t>
            </a:r>
          </a:p>
          <a:p>
            <a:pPr algn="just"/>
            <a:r>
              <a:rPr lang="ru-RU" sz="2800" u="sng" smtClean="0"/>
              <a:t>снимает переутомление зрительного аппарата</a:t>
            </a:r>
            <a:r>
              <a:rPr lang="ru-RU" sz="2800" smtClean="0"/>
              <a:t>, </a:t>
            </a:r>
          </a:p>
          <a:p>
            <a:pPr algn="just"/>
            <a:r>
              <a:rPr lang="ru-RU" sz="2800" smtClean="0"/>
              <a:t>развивает способность к концентрации взгляда на ближних объектах, </a:t>
            </a:r>
          </a:p>
          <a:p>
            <a:pPr algn="just"/>
            <a:r>
              <a:rPr lang="ru-RU" sz="2800" u="sng" smtClean="0"/>
              <a:t>повышает способность зрительного восприятия,</a:t>
            </a:r>
          </a:p>
          <a:p>
            <a:pPr algn="just"/>
            <a:r>
              <a:rPr lang="ru-RU" sz="2800" smtClean="0"/>
              <a:t>корректирует функциональные дефекты зрения.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696" y="260648"/>
            <a:ext cx="855702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Назначение гимнастики 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325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11175" algn="l"/>
                <a:tab pos="1082675" algn="l"/>
                <a:tab pos="200501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Обман зрения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6675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095375"/>
            <a:ext cx="518477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фильм 6">
            <a:hlinkClick r:id="rId4" action="ppaction://hlinkfile" highlightClick="1"/>
          </p:cNvPr>
          <p:cNvSpPr/>
          <p:nvPr/>
        </p:nvSpPr>
        <p:spPr>
          <a:xfrm>
            <a:off x="8172400" y="4149080"/>
            <a:ext cx="667512" cy="725130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фильм 7">
            <a:hlinkClick r:id="rId5" action="ppaction://hlinkfile" highlightClick="1"/>
          </p:cNvPr>
          <p:cNvSpPr/>
          <p:nvPr/>
        </p:nvSpPr>
        <p:spPr>
          <a:xfrm>
            <a:off x="8183597" y="5585404"/>
            <a:ext cx="667512" cy="725130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фильм 8">
            <a:hlinkClick r:id="rId6" action="ppaction://hlinkfile" highlightClick="1"/>
          </p:cNvPr>
          <p:cNvSpPr/>
          <p:nvPr/>
        </p:nvSpPr>
        <p:spPr>
          <a:xfrm>
            <a:off x="8153439" y="2708920"/>
            <a:ext cx="667512" cy="725130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6021388"/>
            <a:ext cx="977900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фильм 10">
            <a:hlinkClick r:id="rId7" action="ppaction://hlinkfile" highlightClick="1"/>
          </p:cNvPr>
          <p:cNvSpPr/>
          <p:nvPr/>
        </p:nvSpPr>
        <p:spPr>
          <a:xfrm>
            <a:off x="8153439" y="1268760"/>
            <a:ext cx="667512" cy="725130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388" y="2781300"/>
            <a:ext cx="4019550" cy="3784600"/>
          </a:xfrm>
          <a:prstGeom prst="rect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/>
              <a:t>Разберемся вместе, дети,                        </a:t>
            </a:r>
          </a:p>
          <a:p>
            <a:r>
              <a:rPr lang="ru-RU" sz="2000" b="1" i="1"/>
              <a:t>Для чего глаза на свете?                         </a:t>
            </a:r>
          </a:p>
          <a:p>
            <a:r>
              <a:rPr lang="ru-RU" sz="2000" b="1" i="1"/>
              <a:t>И зачем у всех у нас                                 </a:t>
            </a:r>
          </a:p>
          <a:p>
            <a:r>
              <a:rPr lang="ru-RU" sz="2000" b="1" i="1"/>
              <a:t>На лице есть пара глаз? </a:t>
            </a:r>
          </a:p>
          <a:p>
            <a:r>
              <a:rPr lang="ru-RU" sz="2000" b="1" i="1"/>
              <a:t>Для чего нужны глаза?</a:t>
            </a:r>
          </a:p>
          <a:p>
            <a:r>
              <a:rPr lang="ru-RU" sz="2000" b="1" i="1"/>
              <a:t> </a:t>
            </a:r>
          </a:p>
          <a:p>
            <a:r>
              <a:rPr lang="ru-RU" sz="2000" b="1" i="1"/>
              <a:t>…Чтобы смело корабли </a:t>
            </a:r>
          </a:p>
          <a:p>
            <a:r>
              <a:rPr lang="ru-RU" sz="2000" b="1" i="1"/>
              <a:t>По морям студеным шли –</a:t>
            </a:r>
          </a:p>
          <a:p>
            <a:r>
              <a:rPr lang="ru-RU" sz="2000" b="1" i="1">
                <a:solidFill>
                  <a:srgbClr val="000000"/>
                </a:solidFill>
              </a:rPr>
              <a:t>Нужно помнить каждый час,</a:t>
            </a:r>
            <a:r>
              <a:rPr lang="ru-RU" sz="2000" b="1" i="1"/>
              <a:t> </a:t>
            </a:r>
          </a:p>
          <a:p>
            <a:r>
              <a:rPr lang="ru-RU" sz="2000" b="1" i="1"/>
              <a:t>Как важны глаза для нас!</a:t>
            </a:r>
          </a:p>
          <a:p>
            <a:endParaRPr lang="ru-RU" sz="2000" b="1" i="1"/>
          </a:p>
          <a:p>
            <a:pPr algn="r"/>
            <a:r>
              <a:rPr lang="ru-RU" sz="2000" b="1" i="1"/>
              <a:t>Н. Орлова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800" smtClean="0"/>
              <a:t>video.mail.ru/mail/sviridova_n_a/475/467.html</a:t>
            </a:r>
            <a:endParaRPr lang="ru-RU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smtClean="0"/>
              <a:t>http://gllaza.ru/stixi-dlya-detej-o-glazax-i-zrenii/</a:t>
            </a:r>
            <a:endParaRPr lang="ru-RU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smtClean="0"/>
              <a:t>http://funcore.net/pictures/</a:t>
            </a:r>
            <a:endParaRPr lang="ru-RU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smtClean="0"/>
              <a:t>http://privet.ru/user/da-a_088</a:t>
            </a:r>
            <a:endParaRPr lang="ru-RU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smtClean="0"/>
              <a:t>http://qa.xsens.in/razvl/wp_47</a:t>
            </a:r>
            <a:endParaRPr lang="ru-RU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smtClean="0"/>
              <a:t>http://dzu1984.ya.ru/replies.xml?item_no=789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765175"/>
            <a:ext cx="8634413" cy="5262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</a:rPr>
              <a:t>Перед упражнениями:</a:t>
            </a:r>
          </a:p>
          <a:p>
            <a:pPr marL="892175" indent="-355600" eaLnBrk="0" hangingPunct="0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00FF"/>
                </a:solidFill>
              </a:rPr>
              <a:t>снять очки (если не конкретизировано),</a:t>
            </a:r>
          </a:p>
          <a:p>
            <a:pPr marL="892175" indent="-355600" eaLnBrk="0" hangingPunct="0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00FF"/>
                </a:solidFill>
              </a:rPr>
              <a:t>удобно сесть (почти всегда) или встать, </a:t>
            </a:r>
          </a:p>
          <a:p>
            <a:pPr marL="892175" indent="-355600" eaLnBrk="0" hangingPunct="0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00FF"/>
                </a:solidFill>
              </a:rPr>
              <a:t>расправить плечи.</a:t>
            </a:r>
          </a:p>
          <a:p>
            <a:pPr marL="892175" indent="-355600" eaLnBrk="0" hangingPunct="0">
              <a:buFont typeface="Arial" charset="0"/>
              <a:buChar char="•"/>
              <a:defRPr/>
            </a:pPr>
            <a:endParaRPr lang="ru-RU" sz="2800" b="1" dirty="0">
              <a:solidFill>
                <a:srgbClr val="0000FF"/>
              </a:solidFill>
            </a:endParaRPr>
          </a:p>
          <a:p>
            <a:pPr marL="892175" indent="-355600" eaLnBrk="0" hangingPunct="0">
              <a:buFont typeface="Arial" charset="0"/>
              <a:buChar char="•"/>
              <a:defRPr/>
            </a:pPr>
            <a:endParaRPr lang="ru-RU" sz="28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</a:rPr>
              <a:t>Во время  упражнений:</a:t>
            </a:r>
          </a:p>
          <a:p>
            <a:pPr marL="892175" indent="-355600" eaLnBrk="0" hangingPunct="0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00FF"/>
                </a:solidFill>
              </a:rPr>
              <a:t>упражнения выполнять без напряжения, </a:t>
            </a:r>
          </a:p>
          <a:p>
            <a:pPr marL="536575" eaLnBrk="0" hangingPunct="0">
              <a:defRPr/>
            </a:pPr>
            <a:r>
              <a:rPr lang="ru-RU" sz="2800" b="1" dirty="0">
                <a:solidFill>
                  <a:srgbClr val="0000FF"/>
                </a:solidFill>
              </a:rPr>
              <a:t>   спокойно.</a:t>
            </a:r>
          </a:p>
          <a:p>
            <a:pPr marL="892175" indent="-355600" eaLnBrk="0" hangingPunct="0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00FF"/>
                </a:solidFill>
              </a:rPr>
              <a:t>при переходе к следующему упражнению</a:t>
            </a:r>
          </a:p>
          <a:p>
            <a:pPr marL="536575" eaLnBrk="0" hangingPunct="0">
              <a:defRPr/>
            </a:pPr>
            <a:r>
              <a:rPr lang="ru-RU" sz="2800" b="1" dirty="0">
                <a:solidFill>
                  <a:srgbClr val="0000FF"/>
                </a:solidFill>
              </a:rPr>
              <a:t>    нужно  дать  глазам отдых,  на некоторое </a:t>
            </a:r>
          </a:p>
          <a:p>
            <a:pPr marL="536575" eaLnBrk="0" hangingPunct="0">
              <a:defRPr/>
            </a:pPr>
            <a:r>
              <a:rPr lang="ru-RU" sz="2800" b="1" dirty="0">
                <a:solidFill>
                  <a:srgbClr val="0000FF"/>
                </a:solidFill>
              </a:rPr>
              <a:t>    время, прикрыв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3598863" y="576263"/>
            <a:ext cx="55451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Упражнения для глаз                                                           Будем делать мы сейчас.</a:t>
            </a:r>
          </a:p>
          <a:p>
            <a:r>
              <a:rPr lang="ru-RU" sz="2400" b="1">
                <a:solidFill>
                  <a:srgbClr val="0000FF"/>
                </a:solidFill>
              </a:rPr>
              <a:t>Смотрим вверх и смотрим вниз, </a:t>
            </a:r>
          </a:p>
          <a:p>
            <a:r>
              <a:rPr lang="ru-RU" sz="2400" b="1">
                <a:solidFill>
                  <a:srgbClr val="0000FF"/>
                </a:solidFill>
              </a:rPr>
              <a:t>Смотрим вдаль и смотрим вблизь, </a:t>
            </a:r>
          </a:p>
          <a:p>
            <a:r>
              <a:rPr lang="ru-RU" sz="2400" b="1">
                <a:solidFill>
                  <a:srgbClr val="0000FF"/>
                </a:solidFill>
              </a:rPr>
              <a:t>И десяток раз моргнем</a:t>
            </a:r>
          </a:p>
          <a:p>
            <a:r>
              <a:rPr lang="ru-RU" sz="2400" b="1">
                <a:solidFill>
                  <a:srgbClr val="0000FF"/>
                </a:solidFill>
              </a:rPr>
              <a:t>И зажмуримся потом.</a:t>
            </a:r>
          </a:p>
          <a:p>
            <a:r>
              <a:rPr lang="ru-RU" sz="2400" b="1">
                <a:solidFill>
                  <a:srgbClr val="0000FF"/>
                </a:solidFill>
              </a:rPr>
              <a:t>Если глазки устают —</a:t>
            </a:r>
          </a:p>
          <a:p>
            <a:r>
              <a:rPr lang="ru-RU" sz="2400" b="1">
                <a:solidFill>
                  <a:srgbClr val="0000FF"/>
                </a:solidFill>
              </a:rPr>
              <a:t>Упражнения спасут!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5773738" y="3713163"/>
            <a:ext cx="3405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i="1"/>
              <a:t> </a:t>
            </a:r>
            <a:r>
              <a:rPr lang="ru-RU" sz="2400" b="1" i="1">
                <a:solidFill>
                  <a:srgbClr val="0000FF"/>
                </a:solidFill>
              </a:rPr>
              <a:t>Наталья Орлова,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врач-офтальмолог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420938"/>
            <a:ext cx="4270376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8313" y="836613"/>
            <a:ext cx="46005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3300"/>
                </a:solidFill>
              </a:rPr>
              <a:t>1. «Во все стороны»</a:t>
            </a:r>
          </a:p>
          <a:p>
            <a:endParaRPr lang="ru-RU" sz="2800" b="1">
              <a:solidFill>
                <a:srgbClr val="0000FF"/>
              </a:solidFill>
            </a:endParaRPr>
          </a:p>
          <a:p>
            <a:r>
              <a:rPr lang="ru-RU" sz="2800" b="1">
                <a:solidFill>
                  <a:srgbClr val="0000FF"/>
                </a:solidFill>
              </a:rPr>
              <a:t>Не поворачивая головы,</a:t>
            </a:r>
          </a:p>
          <a:p>
            <a:r>
              <a:rPr lang="ru-RU" sz="2800" b="1">
                <a:solidFill>
                  <a:srgbClr val="0000FF"/>
                </a:solidFill>
              </a:rPr>
              <a:t>двигайте глазами </a:t>
            </a:r>
          </a:p>
          <a:p>
            <a:r>
              <a:rPr lang="ru-RU" sz="2800" b="1">
                <a:solidFill>
                  <a:srgbClr val="0000FF"/>
                </a:solidFill>
              </a:rPr>
              <a:t>вверх-вниз, </a:t>
            </a:r>
          </a:p>
          <a:p>
            <a:r>
              <a:rPr lang="ru-RU" sz="2800" b="1">
                <a:solidFill>
                  <a:srgbClr val="0000FF"/>
                </a:solidFill>
              </a:rPr>
              <a:t>вправо-влево. </a:t>
            </a:r>
          </a:p>
          <a:p>
            <a:r>
              <a:rPr lang="ru-RU" sz="2800" b="1">
                <a:solidFill>
                  <a:srgbClr val="0000FF"/>
                </a:solidFill>
              </a:rPr>
              <a:t>По 10- 15 раз.</a:t>
            </a:r>
          </a:p>
        </p:txBody>
      </p:sp>
      <p:pic>
        <p:nvPicPr>
          <p:cNvPr id="6147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35210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-230188"/>
            <a:ext cx="7791450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112" rIns="720498" bIns="457056" anchor="ctr">
            <a:spAutoFit/>
          </a:bodyPr>
          <a:lstStyle/>
          <a:p>
            <a:pPr>
              <a:tabLst>
                <a:tab pos="2832100" algn="l"/>
              </a:tabLst>
            </a:pPr>
            <a:r>
              <a:rPr lang="ru-RU" sz="3200" b="1">
                <a:solidFill>
                  <a:srgbClr val="FF3300"/>
                </a:solidFill>
              </a:rPr>
              <a:t> «Сон»</a:t>
            </a:r>
            <a:r>
              <a:rPr lang="en-US" sz="3200" b="1">
                <a:solidFill>
                  <a:srgbClr val="FF3300"/>
                </a:solidFill>
              </a:rPr>
              <a:t> </a:t>
            </a:r>
            <a:r>
              <a:rPr lang="ru-RU" sz="3200" b="1">
                <a:solidFill>
                  <a:srgbClr val="FF3300"/>
                </a:solidFill>
              </a:rPr>
              <a:t>(после каждого упражнения)</a:t>
            </a:r>
          </a:p>
          <a:p>
            <a:pPr>
              <a:tabLst>
                <a:tab pos="2832100" algn="l"/>
              </a:tabLst>
            </a:pPr>
            <a:endParaRPr lang="ru-RU" sz="2800"/>
          </a:p>
          <a:p>
            <a:pPr>
              <a:tabLst>
                <a:tab pos="2832100" algn="l"/>
              </a:tabLst>
            </a:pPr>
            <a:r>
              <a:rPr lang="ru-RU" sz="2800" b="1">
                <a:solidFill>
                  <a:srgbClr val="0000FF"/>
                </a:solidFill>
              </a:rPr>
              <a:t>Закройте глаза и расслабьтесь,</a:t>
            </a:r>
          </a:p>
          <a:p>
            <a:pPr>
              <a:tabLst>
                <a:tab pos="2832100" algn="l"/>
              </a:tabLst>
            </a:pPr>
            <a:r>
              <a:rPr lang="ru-RU" sz="2800" b="1">
                <a:solidFill>
                  <a:srgbClr val="0000FF"/>
                </a:solidFill>
              </a:rPr>
              <a:t>будто собираетесь спать. </a:t>
            </a:r>
          </a:p>
          <a:p>
            <a:pPr>
              <a:tabLst>
                <a:tab pos="2832100" algn="l"/>
              </a:tabLst>
            </a:pPr>
            <a:r>
              <a:rPr lang="ru-RU" sz="2800" b="1">
                <a:solidFill>
                  <a:srgbClr val="0000FF"/>
                </a:solidFill>
              </a:rPr>
              <a:t>Подумайте о </a:t>
            </a:r>
          </a:p>
          <a:p>
            <a:pPr>
              <a:tabLst>
                <a:tab pos="2832100" algn="l"/>
              </a:tabLst>
            </a:pPr>
            <a:r>
              <a:rPr lang="ru-RU" sz="2800" b="1">
                <a:solidFill>
                  <a:srgbClr val="0000FF"/>
                </a:solidFill>
              </a:rPr>
              <a:t>чём-нибудь </a:t>
            </a:r>
          </a:p>
          <a:p>
            <a:pPr>
              <a:tabLst>
                <a:tab pos="2832100" algn="l"/>
              </a:tabLst>
            </a:pPr>
            <a:r>
              <a:rPr lang="ru-RU" sz="2800" b="1">
                <a:solidFill>
                  <a:srgbClr val="0000FF"/>
                </a:solidFill>
              </a:rPr>
              <a:t>очень </a:t>
            </a:r>
          </a:p>
          <a:p>
            <a:pPr>
              <a:tabLst>
                <a:tab pos="2832100" algn="l"/>
              </a:tabLst>
            </a:pPr>
            <a:r>
              <a:rPr lang="ru-RU" sz="2800" b="1">
                <a:solidFill>
                  <a:srgbClr val="0000FF"/>
                </a:solidFill>
              </a:rPr>
              <a:t>приятном.  	</a:t>
            </a:r>
          </a:p>
          <a:p>
            <a:pPr>
              <a:tabLst>
                <a:tab pos="2832100" algn="l"/>
              </a:tabLst>
            </a:pPr>
            <a:r>
              <a:rPr lang="ru-RU" sz="2800">
                <a:solidFill>
                  <a:srgbClr val="0000FF"/>
                </a:solidFill>
              </a:rPr>
              <a:t/>
            </a:r>
            <a:br>
              <a:rPr lang="ru-RU" sz="2800">
                <a:solidFill>
                  <a:srgbClr val="0000FF"/>
                </a:solidFill>
              </a:rPr>
            </a:br>
            <a:endParaRPr lang="ru-RU" sz="2800">
              <a:solidFill>
                <a:srgbClr val="0000FF"/>
              </a:solidFill>
            </a:endParaRPr>
          </a:p>
        </p:txBody>
      </p:sp>
      <p:pic>
        <p:nvPicPr>
          <p:cNvPr id="7171" name="Picture 3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420938"/>
            <a:ext cx="3481388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765175"/>
            <a:ext cx="6094412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882775" algn="l"/>
              </a:tabLst>
            </a:pPr>
            <a:r>
              <a:rPr lang="ru-RU" sz="3200" b="1">
                <a:solidFill>
                  <a:srgbClr val="FF3300"/>
                </a:solidFill>
              </a:rPr>
              <a:t>2. «Пальчик»</a:t>
            </a:r>
            <a:r>
              <a:rPr lang="ru-RU" sz="2800" b="1"/>
              <a:t>	</a:t>
            </a:r>
            <a:endParaRPr lang="ru-RU" sz="2800"/>
          </a:p>
          <a:p>
            <a:pPr>
              <a:tabLst>
                <a:tab pos="1882775" algn="l"/>
              </a:tabLst>
            </a:pPr>
            <a:endParaRPr lang="ru-RU" sz="2800"/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Прижмите палец к переносице и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посмотрите на него.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Затем медленно отводите палец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от себя, продолжая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следить за ним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глазами.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Повторите это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упражнение </a:t>
            </a:r>
          </a:p>
          <a:p>
            <a:pPr>
              <a:tabLst>
                <a:tab pos="1882775" algn="l"/>
              </a:tabLst>
            </a:pPr>
            <a:r>
              <a:rPr lang="ru-RU" sz="2800" b="1">
                <a:solidFill>
                  <a:srgbClr val="0000FF"/>
                </a:solidFill>
              </a:rPr>
              <a:t>несколько раз.</a:t>
            </a:r>
          </a:p>
        </p:txBody>
      </p:sp>
      <p:pic>
        <p:nvPicPr>
          <p:cNvPr id="8195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638"/>
            <a:ext cx="3268663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8313" y="765175"/>
            <a:ext cx="4237037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3300"/>
                </a:solidFill>
              </a:rPr>
              <a:t>3. «Моргание»</a:t>
            </a:r>
            <a:endParaRPr lang="ru-RU" sz="3200">
              <a:solidFill>
                <a:srgbClr val="FF3300"/>
              </a:solidFill>
            </a:endParaRPr>
          </a:p>
          <a:p>
            <a:endParaRPr lang="ru-RU" sz="2800" b="1"/>
          </a:p>
          <a:p>
            <a:r>
              <a:rPr lang="ru-RU" sz="2800" b="1">
                <a:solidFill>
                  <a:srgbClr val="0000FF"/>
                </a:solidFill>
              </a:rPr>
              <a:t>Поморгайте, быстро и </a:t>
            </a:r>
          </a:p>
          <a:p>
            <a:r>
              <a:rPr lang="ru-RU" sz="2800" b="1">
                <a:solidFill>
                  <a:srgbClr val="0000FF"/>
                </a:solidFill>
              </a:rPr>
              <a:t>сильно сжимая </a:t>
            </a:r>
          </a:p>
          <a:p>
            <a:r>
              <a:rPr lang="ru-RU" sz="2800" b="1">
                <a:solidFill>
                  <a:srgbClr val="0000FF"/>
                </a:solidFill>
              </a:rPr>
              <a:t>веки. </a:t>
            </a:r>
          </a:p>
          <a:p>
            <a:r>
              <a:rPr lang="ru-RU" sz="2800" b="1">
                <a:solidFill>
                  <a:srgbClr val="0000FF"/>
                </a:solidFill>
              </a:rPr>
              <a:t>Как можно </a:t>
            </a:r>
          </a:p>
          <a:p>
            <a:r>
              <a:rPr lang="ru-RU" sz="2800" b="1">
                <a:solidFill>
                  <a:srgbClr val="0000FF"/>
                </a:solidFill>
              </a:rPr>
              <a:t>больше и </a:t>
            </a:r>
          </a:p>
          <a:p>
            <a:r>
              <a:rPr lang="ru-RU" sz="2800" b="1">
                <a:solidFill>
                  <a:srgbClr val="0000FF"/>
                </a:solidFill>
              </a:rPr>
              <a:t>быстрее.</a:t>
            </a:r>
          </a:p>
        </p:txBody>
      </p:sp>
      <p:pic>
        <p:nvPicPr>
          <p:cNvPr id="9219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4175"/>
            <a:ext cx="52451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382588"/>
            <a:ext cx="73247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3300"/>
                </a:solidFill>
              </a:rPr>
              <a:t>5. «Вращение»</a:t>
            </a:r>
          </a:p>
          <a:p>
            <a:endParaRPr lang="ru-RU" sz="2800" b="1">
              <a:solidFill>
                <a:srgbClr val="0000FF"/>
              </a:solidFill>
            </a:endParaRPr>
          </a:p>
          <a:p>
            <a:r>
              <a:rPr lang="en-US" sz="2800" b="1">
                <a:solidFill>
                  <a:srgbClr val="0000FF"/>
                </a:solidFill>
              </a:rPr>
              <a:t>He</a:t>
            </a:r>
            <a:r>
              <a:rPr lang="ru-RU" sz="2800" b="1">
                <a:solidFill>
                  <a:srgbClr val="0000FF"/>
                </a:solidFill>
              </a:rPr>
              <a:t> двигая головой, начинайте вращать </a:t>
            </a:r>
          </a:p>
          <a:p>
            <a:r>
              <a:rPr lang="ru-RU" sz="2800" b="1">
                <a:solidFill>
                  <a:srgbClr val="0000FF"/>
                </a:solidFill>
              </a:rPr>
              <a:t>глазами сначала по часовой стрелке, </a:t>
            </a:r>
          </a:p>
          <a:p>
            <a:r>
              <a:rPr lang="ru-RU" sz="2800" b="1">
                <a:solidFill>
                  <a:srgbClr val="0000FF"/>
                </a:solidFill>
              </a:rPr>
              <a:t>потом в обратную сторону. </a:t>
            </a:r>
          </a:p>
          <a:p>
            <a:r>
              <a:rPr lang="ru-RU" sz="2800" b="1">
                <a:solidFill>
                  <a:srgbClr val="0000FF"/>
                </a:solidFill>
              </a:rPr>
              <a:t>По 10 раз туда </a:t>
            </a:r>
          </a:p>
          <a:p>
            <a:r>
              <a:rPr lang="ru-RU" sz="2800" b="1">
                <a:solidFill>
                  <a:srgbClr val="0000FF"/>
                </a:solidFill>
              </a:rPr>
              <a:t>и обратно.</a:t>
            </a:r>
          </a:p>
          <a:p>
            <a:r>
              <a:rPr lang="ru-RU" sz="2800" b="1">
                <a:solidFill>
                  <a:srgbClr val="0000FF"/>
                </a:solidFill>
              </a:rPr>
              <a:t> </a:t>
            </a:r>
          </a:p>
          <a:p>
            <a:r>
              <a:rPr lang="ru-RU" sz="2800" b="1">
                <a:solidFill>
                  <a:srgbClr val="0000FF"/>
                </a:solidFill>
              </a:rPr>
              <a:t>…А теперь то же </a:t>
            </a:r>
          </a:p>
          <a:p>
            <a:r>
              <a:rPr lang="ru-RU" sz="2800" b="1">
                <a:solidFill>
                  <a:srgbClr val="0000FF"/>
                </a:solidFill>
              </a:rPr>
              <a:t>самое, </a:t>
            </a:r>
          </a:p>
          <a:p>
            <a:r>
              <a:rPr lang="ru-RU" sz="2800" b="1">
                <a:solidFill>
                  <a:srgbClr val="0000FF"/>
                </a:solidFill>
              </a:rPr>
              <a:t>только </a:t>
            </a:r>
          </a:p>
          <a:p>
            <a:r>
              <a:rPr lang="ru-RU" sz="2800" b="1">
                <a:solidFill>
                  <a:srgbClr val="0000FF"/>
                </a:solidFill>
              </a:rPr>
              <a:t>с закрытыми </a:t>
            </a:r>
          </a:p>
          <a:p>
            <a:r>
              <a:rPr lang="ru-RU" sz="2800" b="1">
                <a:solidFill>
                  <a:srgbClr val="0000FF"/>
                </a:solidFill>
              </a:rPr>
              <a:t>глазами.</a:t>
            </a:r>
          </a:p>
        </p:txBody>
      </p:sp>
      <p:pic>
        <p:nvPicPr>
          <p:cNvPr id="10243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358933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510</Words>
  <Application>Microsoft Office PowerPoint</Application>
  <PresentationFormat>Экран (4:3)</PresentationFormat>
  <Paragraphs>156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Весёлая неделька</vt:lpstr>
      <vt:lpstr>Презентация PowerPoint</vt:lpstr>
      <vt:lpstr>Электронная  гимнастика для глаз</vt:lpstr>
      <vt:lpstr>Презентация PowerPoint</vt:lpstr>
      <vt:lpstr>Зрительная гимнастика  по Аветисову Э.С.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XTreme.ws</cp:lastModifiedBy>
  <cp:revision>45</cp:revision>
  <dcterms:created xsi:type="dcterms:W3CDTF">2007-12-03T13:24:27Z</dcterms:created>
  <dcterms:modified xsi:type="dcterms:W3CDTF">2013-04-15T20:29:15Z</dcterms:modified>
</cp:coreProperties>
</file>