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06B92-342C-430C-9767-BA7EA57C25D4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9A799-B11F-4E44-8FBA-AF768A23454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pPr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pPr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pPr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pPr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pPr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pPr/>
              <a:t>12/1/2014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pPr/>
              <a:t>12/1/2014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pPr/>
              <a:t>12/1/2014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pPr/>
              <a:t>12/1/2014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pPr/>
              <a:t>12/1/2014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pPr/>
              <a:t>12/1/2014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pPr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НИКОЛАЙ</a:t>
            </a:r>
            <a:br>
              <a:rPr lang="ru-RU" dirty="0" smtClean="0"/>
            </a:br>
            <a:r>
              <a:rPr lang="ru-RU" dirty="0" smtClean="0"/>
              <a:t>РУБЦОВ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b="1" cap="all" dirty="0"/>
              <a:t>«Звезда полей»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562740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latin typeface="Constantia" pitchFamily="18" charset="0"/>
              </a:rPr>
              <a:t>Смирнова М.С.</a:t>
            </a:r>
            <a:br>
              <a:rPr lang="ru-RU" sz="2000" b="1" dirty="0" smtClean="0">
                <a:latin typeface="Constantia" pitchFamily="18" charset="0"/>
              </a:rPr>
            </a:br>
            <a:r>
              <a:rPr lang="ru-RU" sz="2000" b="1" dirty="0" smtClean="0">
                <a:latin typeface="Constantia" pitchFamily="18" charset="0"/>
              </a:rPr>
              <a:t>Учитель русского языка</a:t>
            </a:r>
            <a:br>
              <a:rPr lang="ru-RU" sz="2000" b="1" dirty="0" smtClean="0">
                <a:latin typeface="Constantia" pitchFamily="18" charset="0"/>
              </a:rPr>
            </a:br>
            <a:r>
              <a:rPr lang="ru-RU" sz="2000" b="1" dirty="0" smtClean="0">
                <a:latin typeface="Constantia" pitchFamily="18" charset="0"/>
              </a:rPr>
              <a:t>и литературы ГБОУ Лицей № 554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77970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199" y="947057"/>
            <a:ext cx="7032171" cy="5116286"/>
          </a:xfrm>
        </p:spPr>
        <p:txBody>
          <a:bodyPr>
            <a:noAutofit/>
          </a:bodyPr>
          <a:lstStyle/>
          <a:p>
            <a:pPr algn="r"/>
            <a:r>
              <a:rPr lang="ru-RU" sz="3200" cap="none" dirty="0" smtClean="0"/>
              <a:t>Мать умерла,</a:t>
            </a:r>
            <a:br>
              <a:rPr lang="ru-RU" sz="3200" cap="none" dirty="0" smtClean="0"/>
            </a:br>
            <a:r>
              <a:rPr lang="ru-RU" sz="3200" cap="none" dirty="0" smtClean="0"/>
              <a:t>отец ушел на фронт. </a:t>
            </a:r>
            <a:br>
              <a:rPr lang="ru-RU" sz="3200" cap="none" dirty="0" smtClean="0"/>
            </a:br>
            <a:r>
              <a:rPr lang="ru-RU" sz="3200" cap="none" dirty="0" smtClean="0"/>
              <a:t>Соседка злая не дает проходу.</a:t>
            </a:r>
            <a:br>
              <a:rPr lang="ru-RU" sz="3200" cap="none" dirty="0" smtClean="0"/>
            </a:br>
            <a:r>
              <a:rPr lang="ru-RU" sz="3200" cap="none" dirty="0" smtClean="0"/>
              <a:t>Я смутно помню утро похорон</a:t>
            </a:r>
            <a:br>
              <a:rPr lang="ru-RU" sz="3200" cap="none" dirty="0" smtClean="0"/>
            </a:br>
            <a:r>
              <a:rPr lang="ru-RU" sz="3200" cap="none" dirty="0" smtClean="0"/>
              <a:t>И за окошком скудную природу.</a:t>
            </a:r>
            <a:br>
              <a:rPr lang="ru-RU" sz="3200" cap="none" dirty="0" smtClean="0"/>
            </a:br>
            <a:r>
              <a:rPr lang="ru-RU" sz="3200" i="1" cap="none" dirty="0" smtClean="0"/>
              <a:t>				(«Детство».)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111" y="81525"/>
            <a:ext cx="4816147" cy="663315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98430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6" y="2547256"/>
            <a:ext cx="5747658" cy="4310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6672"/>
            <a:ext cx="6259286" cy="1609344"/>
          </a:xfrm>
        </p:spPr>
        <p:txBody>
          <a:bodyPr>
            <a:noAutofit/>
          </a:bodyPr>
          <a:lstStyle/>
          <a:p>
            <a:r>
              <a:rPr lang="ru-RU" sz="3200" cap="none" dirty="0" smtClean="0"/>
              <a:t>Основные мотивы творчества: </a:t>
            </a:r>
            <a:br>
              <a:rPr lang="ru-RU" sz="3200" cap="none" dirty="0" smtClean="0"/>
            </a:br>
            <a:r>
              <a:rPr lang="ru-RU" sz="3200" cap="none" dirty="0" smtClean="0"/>
              <a:t>родина,</a:t>
            </a:r>
            <a:br>
              <a:rPr lang="ru-RU" sz="3200" cap="none" dirty="0" smtClean="0"/>
            </a:br>
            <a:r>
              <a:rPr lang="ru-RU" sz="3200" cap="none" dirty="0" smtClean="0"/>
              <a:t>природа,</a:t>
            </a:r>
            <a:br>
              <a:rPr lang="ru-RU" sz="3200" cap="none" dirty="0" smtClean="0"/>
            </a:br>
            <a:r>
              <a:rPr lang="ru-RU" sz="3200" cap="none" dirty="0" smtClean="0"/>
              <a:t>русская душа.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557" t="2815" r="6230" b="3410"/>
          <a:stretch/>
        </p:blipFill>
        <p:spPr>
          <a:xfrm>
            <a:off x="6259286" y="116098"/>
            <a:ext cx="5617028" cy="417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509657" y="4518898"/>
            <a:ext cx="6096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Любимые образы:</a:t>
            </a:r>
          </a:p>
          <a:p>
            <a:r>
              <a:rPr lang="ru-RU" sz="3200" dirty="0" smtClean="0"/>
              <a:t>свет,</a:t>
            </a:r>
          </a:p>
          <a:p>
            <a:r>
              <a:rPr lang="ru-RU" sz="3200" dirty="0" smtClean="0"/>
              <a:t>звезда,</a:t>
            </a:r>
          </a:p>
          <a:p>
            <a:r>
              <a:rPr lang="ru-RU" sz="3200" dirty="0" smtClean="0"/>
              <a:t>огонек</a:t>
            </a:r>
            <a:r>
              <a:rPr lang="ru-RU" sz="320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4326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914" y="283029"/>
            <a:ext cx="4909457" cy="5889171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Звезда полей</a:t>
            </a:r>
            <a:r>
              <a:rPr lang="ru-RU" dirty="0"/>
              <a:t/>
            </a:r>
            <a:br>
              <a:rPr lang="ru-RU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Звезда полей, во мгле заледенелой</a:t>
            </a:r>
            <a:br>
              <a:rPr lang="ru-RU" sz="2400" dirty="0"/>
            </a:br>
            <a:r>
              <a:rPr lang="ru-RU" sz="2400" dirty="0"/>
              <a:t>Остановившись, смотрит в полынью.</a:t>
            </a:r>
            <a:br>
              <a:rPr lang="ru-RU" sz="2400" dirty="0"/>
            </a:br>
            <a:r>
              <a:rPr lang="ru-RU" sz="2400" dirty="0"/>
              <a:t>Уж на часах двенадцать прозвенело,</a:t>
            </a:r>
            <a:br>
              <a:rPr lang="ru-RU" sz="2400" dirty="0"/>
            </a:br>
            <a:r>
              <a:rPr lang="ru-RU" sz="2400" dirty="0"/>
              <a:t>И сон окутал родину мою...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Звезда полей! В минуты потрясений</a:t>
            </a:r>
            <a:br>
              <a:rPr lang="ru-RU" sz="2400" dirty="0"/>
            </a:br>
            <a:r>
              <a:rPr lang="ru-RU" sz="2400" dirty="0"/>
              <a:t>Я вспоминал, как тихо за холмом</a:t>
            </a:r>
            <a:br>
              <a:rPr lang="ru-RU" sz="2400" dirty="0"/>
            </a:br>
            <a:r>
              <a:rPr lang="ru-RU" sz="2400" dirty="0"/>
              <a:t>Она горит над золотом осенним,</a:t>
            </a:r>
            <a:br>
              <a:rPr lang="ru-RU" sz="2400" dirty="0"/>
            </a:br>
            <a:r>
              <a:rPr lang="ru-RU" sz="2400" dirty="0"/>
              <a:t>Она горит над зимним серебром...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Звезда полей горит, не угасая,</a:t>
            </a:r>
            <a:br>
              <a:rPr lang="ru-RU" sz="2400" dirty="0"/>
            </a:br>
            <a:r>
              <a:rPr lang="ru-RU" sz="2400" dirty="0"/>
              <a:t>Для всех тревожных жителей земли,</a:t>
            </a:r>
            <a:br>
              <a:rPr lang="ru-RU" sz="2400" dirty="0"/>
            </a:br>
            <a:r>
              <a:rPr lang="ru-RU" sz="2400" dirty="0"/>
              <a:t>Своим лучом приветливым касаясь</a:t>
            </a:r>
            <a:br>
              <a:rPr lang="ru-RU" sz="2400" dirty="0"/>
            </a:br>
            <a:r>
              <a:rPr lang="ru-RU" sz="2400" dirty="0"/>
              <a:t>Всех городов, поднявшихся вдали.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Но только здесь, во мгле заледенелой,</a:t>
            </a:r>
            <a:br>
              <a:rPr lang="ru-RU" sz="2400" dirty="0"/>
            </a:br>
            <a:r>
              <a:rPr lang="ru-RU" sz="2400" dirty="0"/>
              <a:t>Она восходит ярче и полней,</a:t>
            </a:r>
            <a:br>
              <a:rPr lang="ru-RU" sz="2400" dirty="0"/>
            </a:br>
            <a:r>
              <a:rPr lang="ru-RU" sz="2400" dirty="0"/>
              <a:t>И счастлив я, пока на свете белом</a:t>
            </a:r>
            <a:br>
              <a:rPr lang="ru-RU" sz="2400" dirty="0"/>
            </a:br>
            <a:r>
              <a:rPr lang="ru-RU" sz="2400" dirty="0"/>
              <a:t>Горит, горит звезда моих полей...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03370" y="581826"/>
            <a:ext cx="6988629" cy="321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9375">
              <a:lnSpc>
                <a:spcPct val="105000"/>
              </a:lnSpc>
              <a:spcBef>
                <a:spcPts val="450"/>
              </a:spcBef>
              <a:spcAft>
                <a:spcPts val="0"/>
              </a:spcAft>
            </a:pPr>
            <a:endParaRPr lang="ru-RU" sz="1600" b="1" i="1" dirty="0">
              <a:effectLst/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203" y="436860"/>
            <a:ext cx="6526964" cy="489522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36135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914" y="283029"/>
            <a:ext cx="4909457" cy="5889171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Звезда полей</a:t>
            </a:r>
            <a:r>
              <a:rPr lang="ru-RU" dirty="0"/>
              <a:t/>
            </a:r>
            <a:br>
              <a:rPr lang="ru-RU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Звезда полей, во мгле заледенелой</a:t>
            </a:r>
            <a:br>
              <a:rPr lang="ru-RU" sz="2400" dirty="0"/>
            </a:br>
            <a:r>
              <a:rPr lang="ru-RU" sz="2400" dirty="0"/>
              <a:t>Остановившись, смотрит в полынью.</a:t>
            </a:r>
            <a:br>
              <a:rPr lang="ru-RU" sz="2400" dirty="0"/>
            </a:br>
            <a:r>
              <a:rPr lang="ru-RU" sz="2400" dirty="0"/>
              <a:t>Уж на часах двенадцать прозвенело,</a:t>
            </a:r>
            <a:br>
              <a:rPr lang="ru-RU" sz="2400" dirty="0"/>
            </a:br>
            <a:r>
              <a:rPr lang="ru-RU" sz="2400" dirty="0"/>
              <a:t>И сон окутал родину мою...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Звезда полей! В минуты потрясений</a:t>
            </a:r>
            <a:br>
              <a:rPr lang="ru-RU" sz="2400" dirty="0"/>
            </a:br>
            <a:r>
              <a:rPr lang="ru-RU" sz="2400" dirty="0"/>
              <a:t>Я вспоминал, как тихо за холмом</a:t>
            </a:r>
            <a:br>
              <a:rPr lang="ru-RU" sz="2400" dirty="0"/>
            </a:br>
            <a:r>
              <a:rPr lang="ru-RU" sz="2400" dirty="0"/>
              <a:t>Она горит над золотом осенним,</a:t>
            </a:r>
            <a:br>
              <a:rPr lang="ru-RU" sz="2400" dirty="0"/>
            </a:br>
            <a:r>
              <a:rPr lang="ru-RU" sz="2400" dirty="0"/>
              <a:t>Она горит над зимним серебром...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Звезда полей горит, не угасая,</a:t>
            </a:r>
            <a:br>
              <a:rPr lang="ru-RU" sz="2400" dirty="0"/>
            </a:br>
            <a:r>
              <a:rPr lang="ru-RU" sz="2400" dirty="0"/>
              <a:t>Для всех тревожных жителей земли,</a:t>
            </a:r>
            <a:br>
              <a:rPr lang="ru-RU" sz="2400" dirty="0"/>
            </a:br>
            <a:r>
              <a:rPr lang="ru-RU" sz="2400" dirty="0"/>
              <a:t>Своим лучом приветливым касаясь</a:t>
            </a:r>
            <a:br>
              <a:rPr lang="ru-RU" sz="2400" dirty="0"/>
            </a:br>
            <a:r>
              <a:rPr lang="ru-RU" sz="2400" dirty="0"/>
              <a:t>Всех городов, поднявшихся вдали.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Но только здесь, во мгле заледенелой,</a:t>
            </a:r>
            <a:br>
              <a:rPr lang="ru-RU" sz="2400" dirty="0"/>
            </a:br>
            <a:r>
              <a:rPr lang="ru-RU" sz="2400" dirty="0"/>
              <a:t>Она восходит ярче и полней,</a:t>
            </a:r>
            <a:br>
              <a:rPr lang="ru-RU" sz="2400" dirty="0"/>
            </a:br>
            <a:r>
              <a:rPr lang="ru-RU" sz="2400" dirty="0"/>
              <a:t>И счастлив я, пока на свете белом</a:t>
            </a:r>
            <a:br>
              <a:rPr lang="ru-RU" sz="2400" dirty="0"/>
            </a:br>
            <a:r>
              <a:rPr lang="ru-RU" sz="2400" dirty="0"/>
              <a:t>Горит, горит звезда моих полей...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03370" y="581826"/>
            <a:ext cx="6988629" cy="3873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9375">
              <a:lnSpc>
                <a:spcPct val="105000"/>
              </a:lnSpc>
              <a:spcBef>
                <a:spcPts val="450"/>
              </a:spcBef>
              <a:spcAft>
                <a:spcPts val="0"/>
              </a:spcAft>
            </a:pPr>
            <a:r>
              <a:rPr lang="ru-RU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Звезда </a:t>
            </a:r>
            <a:r>
              <a:rPr lang="ru-RU" b="1" i="1" dirty="0">
                <a:latin typeface="Batang" panose="02030600000101010101" pitchFamily="18" charset="-127"/>
                <a:ea typeface="Batang" panose="02030600000101010101" pitchFamily="18" charset="-127"/>
              </a:rPr>
              <a:t>полей горит, не угасая,</a:t>
            </a:r>
            <a:endParaRPr lang="ru-RU" sz="1600" b="1" i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indent="228600">
              <a:lnSpc>
                <a:spcPct val="105000"/>
              </a:lnSpc>
              <a:spcAft>
                <a:spcPts val="0"/>
              </a:spcAft>
            </a:pPr>
            <a:r>
              <a:rPr lang="ru-RU" b="1" i="1" dirty="0">
                <a:latin typeface="Batang" panose="02030600000101010101" pitchFamily="18" charset="-127"/>
                <a:ea typeface="Batang" panose="02030600000101010101" pitchFamily="18" charset="-127"/>
              </a:rPr>
              <a:t>			Над посветлевшей крышею моей!</a:t>
            </a:r>
            <a:endParaRPr lang="ru-RU" sz="1600" b="1" i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indent="228600">
              <a:lnSpc>
                <a:spcPct val="105000"/>
              </a:lnSpc>
              <a:spcAft>
                <a:spcPts val="0"/>
              </a:spcAft>
            </a:pPr>
            <a:r>
              <a:rPr lang="ru-RU" b="1" i="1" dirty="0">
                <a:latin typeface="Batang" panose="02030600000101010101" pitchFamily="18" charset="-127"/>
                <a:ea typeface="Batang" panose="02030600000101010101" pitchFamily="18" charset="-127"/>
              </a:rPr>
              <a:t>			Светила мне звезда родного края </a:t>
            </a:r>
            <a:endParaRPr lang="ru-RU" sz="1600" b="1" i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indent="228600">
              <a:lnSpc>
                <a:spcPct val="105000"/>
              </a:lnSpc>
              <a:spcAft>
                <a:spcPts val="0"/>
              </a:spcAft>
            </a:pPr>
            <a:r>
              <a:rPr lang="ru-RU" b="1" i="1" dirty="0">
                <a:latin typeface="Batang" panose="02030600000101010101" pitchFamily="18" charset="-127"/>
                <a:ea typeface="Batang" panose="02030600000101010101" pitchFamily="18" charset="-127"/>
              </a:rPr>
              <a:t>			Среди земель далеких и морей!</a:t>
            </a:r>
            <a:endParaRPr lang="ru-RU" sz="1600" b="1" i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indent="228600">
              <a:lnSpc>
                <a:spcPct val="105000"/>
              </a:lnSpc>
              <a:spcAft>
                <a:spcPts val="0"/>
              </a:spcAft>
            </a:pPr>
            <a:r>
              <a:rPr lang="ru-RU" b="1" i="1" dirty="0">
                <a:latin typeface="Batang" panose="02030600000101010101" pitchFamily="18" charset="-127"/>
                <a:ea typeface="Batang" panose="02030600000101010101" pitchFamily="18" charset="-127"/>
              </a:rPr>
              <a:t>			По городам чужим и по курганам,</a:t>
            </a:r>
            <a:endParaRPr lang="ru-RU" sz="1600" b="1" i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indent="228600">
              <a:lnSpc>
                <a:spcPct val="105000"/>
              </a:lnSpc>
              <a:spcAft>
                <a:spcPts val="0"/>
              </a:spcAft>
            </a:pPr>
            <a:r>
              <a:rPr lang="ru-RU" b="1" i="1" dirty="0">
                <a:latin typeface="Batang" panose="02030600000101010101" pitchFamily="18" charset="-127"/>
                <a:ea typeface="Batang" panose="02030600000101010101" pitchFamily="18" charset="-127"/>
              </a:rPr>
              <a:t>			И по волнам, блуждающим в ночи,</a:t>
            </a:r>
            <a:endParaRPr lang="ru-RU" sz="1600" b="1" i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indent="228600">
              <a:lnSpc>
                <a:spcPct val="105000"/>
              </a:lnSpc>
              <a:spcAft>
                <a:spcPts val="0"/>
              </a:spcAft>
            </a:pPr>
            <a:r>
              <a:rPr lang="ru-RU" b="1" i="1" dirty="0">
                <a:latin typeface="Batang" panose="02030600000101010101" pitchFamily="18" charset="-127"/>
                <a:ea typeface="Batang" panose="02030600000101010101" pitchFamily="18" charset="-127"/>
              </a:rPr>
              <a:t>			И по пескам пустыни ураганной –</a:t>
            </a:r>
            <a:endParaRPr lang="ru-RU" sz="1600" b="1" i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indent="228600">
              <a:lnSpc>
                <a:spcPct val="105000"/>
              </a:lnSpc>
              <a:spcAft>
                <a:spcPts val="0"/>
              </a:spcAft>
            </a:pPr>
            <a:r>
              <a:rPr lang="ru-RU" b="1" i="1" dirty="0">
                <a:latin typeface="Batang" panose="02030600000101010101" pitchFamily="18" charset="-127"/>
                <a:ea typeface="Batang" panose="02030600000101010101" pitchFamily="18" charset="-127"/>
              </a:rPr>
              <a:t>			Везде ее рассеяны лучи!</a:t>
            </a:r>
            <a:endParaRPr lang="ru-RU" sz="1600" b="1" i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indent="228600">
              <a:lnSpc>
                <a:spcPct val="105000"/>
              </a:lnSpc>
              <a:spcAft>
                <a:spcPts val="0"/>
              </a:spcAft>
            </a:pPr>
            <a:r>
              <a:rPr lang="ru-RU" b="1" i="1" dirty="0">
                <a:latin typeface="Batang" panose="02030600000101010101" pitchFamily="18" charset="-127"/>
                <a:ea typeface="Batang" panose="02030600000101010101" pitchFamily="18" charset="-127"/>
              </a:rPr>
              <a:t>			Но только здесь, </a:t>
            </a:r>
            <a:endParaRPr lang="ru-RU" b="1" i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indent="228600">
              <a:lnSpc>
                <a:spcPct val="105000"/>
              </a:lnSpc>
              <a:spcAft>
                <a:spcPts val="0"/>
              </a:spcAft>
            </a:pPr>
            <a:r>
              <a:rPr lang="ru-RU" b="1" i="1" dirty="0">
                <a:latin typeface="Batang" panose="02030600000101010101" pitchFamily="18" charset="-127"/>
                <a:ea typeface="Batang" panose="02030600000101010101" pitchFamily="18" charset="-127"/>
              </a:rPr>
              <a:t>	</a:t>
            </a:r>
            <a:r>
              <a:rPr lang="ru-RU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					над </a:t>
            </a:r>
            <a:r>
              <a:rPr lang="ru-RU" b="1" i="1" dirty="0">
                <a:latin typeface="Batang" panose="02030600000101010101" pitchFamily="18" charset="-127"/>
                <a:ea typeface="Batang" panose="02030600000101010101" pitchFamily="18" charset="-127"/>
              </a:rPr>
              <a:t>родственным пределом,</a:t>
            </a:r>
            <a:endParaRPr lang="ru-RU" sz="1600" b="1" i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indent="228600">
              <a:lnSpc>
                <a:spcPct val="105000"/>
              </a:lnSpc>
              <a:spcAft>
                <a:spcPts val="0"/>
              </a:spcAft>
            </a:pPr>
            <a:r>
              <a:rPr lang="ru-RU" b="1" i="1" dirty="0">
                <a:latin typeface="Batang" panose="02030600000101010101" pitchFamily="18" charset="-127"/>
                <a:ea typeface="Batang" panose="02030600000101010101" pitchFamily="18" charset="-127"/>
              </a:rPr>
              <a:t>			Она восходит ярче и полней, –</a:t>
            </a:r>
            <a:endParaRPr lang="ru-RU" sz="1600" b="1" i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indent="228600">
              <a:lnSpc>
                <a:spcPct val="105000"/>
              </a:lnSpc>
              <a:spcAft>
                <a:spcPts val="0"/>
              </a:spcAft>
            </a:pPr>
            <a:r>
              <a:rPr lang="ru-RU" b="1" i="1" dirty="0">
                <a:latin typeface="Batang" panose="02030600000101010101" pitchFamily="18" charset="-127"/>
                <a:ea typeface="Batang" panose="02030600000101010101" pitchFamily="18" charset="-127"/>
              </a:rPr>
              <a:t>			И счастлив я, пока на свете белом</a:t>
            </a:r>
            <a:endParaRPr lang="ru-RU" sz="1600" b="1" i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indent="228600">
              <a:lnSpc>
                <a:spcPct val="105000"/>
              </a:lnSpc>
              <a:spcAft>
                <a:spcPts val="0"/>
              </a:spcAft>
            </a:pPr>
            <a:r>
              <a:rPr lang="ru-RU" b="1" i="1" dirty="0">
                <a:latin typeface="Batang" panose="02030600000101010101" pitchFamily="18" charset="-127"/>
                <a:ea typeface="Batang" panose="02030600000101010101" pitchFamily="18" charset="-127"/>
              </a:rPr>
              <a:t>			Еще горит звезда моих полей. </a:t>
            </a:r>
            <a:endParaRPr lang="ru-RU" sz="1600" b="1" i="1" dirty="0">
              <a:effectLst/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670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Аллитерация</a:t>
            </a:r>
            <a:r>
              <a:rPr lang="ru-RU" dirty="0"/>
              <a:t> —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повторение </a:t>
            </a:r>
            <a:r>
              <a:rPr lang="ru-RU" sz="3200" dirty="0"/>
              <a:t>одинаковых или однородных согласных в стихотворении, придающее ему особую звуковую выразительность (в стихосложении).</a:t>
            </a:r>
          </a:p>
        </p:txBody>
      </p:sp>
    </p:spTree>
    <p:extLst>
      <p:ext uri="{BB962C8B-B14F-4D97-AF65-F5344CB8AC3E}">
        <p14:creationId xmlns:p14="http://schemas.microsoft.com/office/powerpoint/2010/main" xmlns="" val="21838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914" y="283029"/>
            <a:ext cx="4909457" cy="5889171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Звезда полей</a:t>
            </a:r>
            <a:r>
              <a:rPr lang="ru-RU" dirty="0"/>
              <a:t/>
            </a:r>
            <a:br>
              <a:rPr lang="ru-RU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Звезда полей, во мгле заледенелой</a:t>
            </a:r>
            <a:br>
              <a:rPr lang="ru-RU" sz="2400" dirty="0"/>
            </a:br>
            <a:r>
              <a:rPr lang="ru-RU" sz="2400" dirty="0"/>
              <a:t>Остановившись, смотрит в полынью.</a:t>
            </a:r>
            <a:br>
              <a:rPr lang="ru-RU" sz="2400" dirty="0"/>
            </a:br>
            <a:r>
              <a:rPr lang="ru-RU" sz="2400" dirty="0"/>
              <a:t>Уж на часах двенадцать прозвенело,</a:t>
            </a:r>
            <a:br>
              <a:rPr lang="ru-RU" sz="2400" dirty="0"/>
            </a:br>
            <a:r>
              <a:rPr lang="ru-RU" sz="2400" dirty="0"/>
              <a:t>И сон окутал родину мою...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Звезда полей! В минуты потрясений</a:t>
            </a:r>
            <a:br>
              <a:rPr lang="ru-RU" sz="2400" dirty="0"/>
            </a:br>
            <a:r>
              <a:rPr lang="ru-RU" sz="2400" dirty="0"/>
              <a:t>Я вспоминал, как тихо за холмом</a:t>
            </a:r>
            <a:br>
              <a:rPr lang="ru-RU" sz="2400" dirty="0"/>
            </a:br>
            <a:r>
              <a:rPr lang="ru-RU" sz="2400" dirty="0"/>
              <a:t>Она горит над золотом осенним,</a:t>
            </a:r>
            <a:br>
              <a:rPr lang="ru-RU" sz="2400" dirty="0"/>
            </a:br>
            <a:r>
              <a:rPr lang="ru-RU" sz="2400" dirty="0"/>
              <a:t>Она горит над зимним серебром...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Звезда полей горит, не угасая,</a:t>
            </a:r>
            <a:br>
              <a:rPr lang="ru-RU" sz="2400" dirty="0"/>
            </a:br>
            <a:r>
              <a:rPr lang="ru-RU" sz="2400" dirty="0"/>
              <a:t>Для всех тревожных жителей земли,</a:t>
            </a:r>
            <a:br>
              <a:rPr lang="ru-RU" sz="2400" dirty="0"/>
            </a:br>
            <a:r>
              <a:rPr lang="ru-RU" sz="2400" dirty="0"/>
              <a:t>Своим лучом приветливым касаясь</a:t>
            </a:r>
            <a:br>
              <a:rPr lang="ru-RU" sz="2400" dirty="0"/>
            </a:br>
            <a:r>
              <a:rPr lang="ru-RU" sz="2400" dirty="0"/>
              <a:t>Всех городов, поднявшихся вдали.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Но только здесь, во мгле заледенелой,</a:t>
            </a:r>
            <a:br>
              <a:rPr lang="ru-RU" sz="2400" dirty="0"/>
            </a:br>
            <a:r>
              <a:rPr lang="ru-RU" sz="2400" dirty="0"/>
              <a:t>Она восходит ярче и полней,</a:t>
            </a:r>
            <a:br>
              <a:rPr lang="ru-RU" sz="2400" dirty="0"/>
            </a:br>
            <a:r>
              <a:rPr lang="ru-RU" sz="2400" dirty="0"/>
              <a:t>И счастлив я, пока на свете белом</a:t>
            </a:r>
            <a:br>
              <a:rPr lang="ru-RU" sz="2400" dirty="0"/>
            </a:br>
            <a:r>
              <a:rPr lang="ru-RU" sz="2400" dirty="0"/>
              <a:t>Горит, горит звезда моих полей...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03370" y="581826"/>
            <a:ext cx="6988629" cy="3873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9375">
              <a:lnSpc>
                <a:spcPct val="105000"/>
              </a:lnSpc>
              <a:spcBef>
                <a:spcPts val="450"/>
              </a:spcBef>
              <a:spcAft>
                <a:spcPts val="0"/>
              </a:spcAft>
            </a:pPr>
            <a:r>
              <a:rPr lang="ru-RU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Звезда </a:t>
            </a:r>
            <a:r>
              <a:rPr lang="ru-RU" b="1" i="1" dirty="0">
                <a:latin typeface="Batang" panose="02030600000101010101" pitchFamily="18" charset="-127"/>
                <a:ea typeface="Batang" panose="02030600000101010101" pitchFamily="18" charset="-127"/>
              </a:rPr>
              <a:t>полей горит, не угасая,</a:t>
            </a:r>
            <a:endParaRPr lang="ru-RU" sz="1600" b="1" i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indent="228600">
              <a:lnSpc>
                <a:spcPct val="105000"/>
              </a:lnSpc>
              <a:spcAft>
                <a:spcPts val="0"/>
              </a:spcAft>
            </a:pPr>
            <a:r>
              <a:rPr lang="ru-RU" b="1" i="1" dirty="0">
                <a:latin typeface="Batang" panose="02030600000101010101" pitchFamily="18" charset="-127"/>
                <a:ea typeface="Batang" panose="02030600000101010101" pitchFamily="18" charset="-127"/>
              </a:rPr>
              <a:t>			Над посветлевшей крышею моей!</a:t>
            </a:r>
            <a:endParaRPr lang="ru-RU" sz="1600" b="1" i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indent="228600">
              <a:lnSpc>
                <a:spcPct val="105000"/>
              </a:lnSpc>
              <a:spcAft>
                <a:spcPts val="0"/>
              </a:spcAft>
            </a:pPr>
            <a:r>
              <a:rPr lang="ru-RU" b="1" i="1" dirty="0">
                <a:latin typeface="Batang" panose="02030600000101010101" pitchFamily="18" charset="-127"/>
                <a:ea typeface="Batang" panose="02030600000101010101" pitchFamily="18" charset="-127"/>
              </a:rPr>
              <a:t>			Светила мне звезда родного края </a:t>
            </a:r>
            <a:endParaRPr lang="ru-RU" sz="1600" b="1" i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indent="228600">
              <a:lnSpc>
                <a:spcPct val="105000"/>
              </a:lnSpc>
              <a:spcAft>
                <a:spcPts val="0"/>
              </a:spcAft>
            </a:pPr>
            <a:r>
              <a:rPr lang="ru-RU" b="1" i="1" dirty="0">
                <a:latin typeface="Batang" panose="02030600000101010101" pitchFamily="18" charset="-127"/>
                <a:ea typeface="Batang" panose="02030600000101010101" pitchFamily="18" charset="-127"/>
              </a:rPr>
              <a:t>			Среди земель далеких и морей!</a:t>
            </a:r>
            <a:endParaRPr lang="ru-RU" sz="1600" b="1" i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indent="228600">
              <a:lnSpc>
                <a:spcPct val="105000"/>
              </a:lnSpc>
              <a:spcAft>
                <a:spcPts val="0"/>
              </a:spcAft>
            </a:pPr>
            <a:r>
              <a:rPr lang="ru-RU" b="1" i="1" dirty="0">
                <a:latin typeface="Batang" panose="02030600000101010101" pitchFamily="18" charset="-127"/>
                <a:ea typeface="Batang" panose="02030600000101010101" pitchFamily="18" charset="-127"/>
              </a:rPr>
              <a:t>			По городам чужим и по курганам,</a:t>
            </a:r>
            <a:endParaRPr lang="ru-RU" sz="1600" b="1" i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indent="228600">
              <a:lnSpc>
                <a:spcPct val="105000"/>
              </a:lnSpc>
              <a:spcAft>
                <a:spcPts val="0"/>
              </a:spcAft>
            </a:pPr>
            <a:r>
              <a:rPr lang="ru-RU" b="1" i="1" dirty="0">
                <a:latin typeface="Batang" panose="02030600000101010101" pitchFamily="18" charset="-127"/>
                <a:ea typeface="Batang" panose="02030600000101010101" pitchFamily="18" charset="-127"/>
              </a:rPr>
              <a:t>			И по волнам, блуждающим в ночи,</a:t>
            </a:r>
            <a:endParaRPr lang="ru-RU" sz="1600" b="1" i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indent="228600">
              <a:lnSpc>
                <a:spcPct val="105000"/>
              </a:lnSpc>
              <a:spcAft>
                <a:spcPts val="0"/>
              </a:spcAft>
            </a:pPr>
            <a:r>
              <a:rPr lang="ru-RU" b="1" i="1" dirty="0">
                <a:latin typeface="Batang" panose="02030600000101010101" pitchFamily="18" charset="-127"/>
                <a:ea typeface="Batang" panose="02030600000101010101" pitchFamily="18" charset="-127"/>
              </a:rPr>
              <a:t>			И по пескам пустыни ураганной –</a:t>
            </a:r>
            <a:endParaRPr lang="ru-RU" sz="1600" b="1" i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indent="228600">
              <a:lnSpc>
                <a:spcPct val="105000"/>
              </a:lnSpc>
              <a:spcAft>
                <a:spcPts val="0"/>
              </a:spcAft>
            </a:pPr>
            <a:r>
              <a:rPr lang="ru-RU" b="1" i="1" dirty="0">
                <a:latin typeface="Batang" panose="02030600000101010101" pitchFamily="18" charset="-127"/>
                <a:ea typeface="Batang" panose="02030600000101010101" pitchFamily="18" charset="-127"/>
              </a:rPr>
              <a:t>			Везде ее рассеяны лучи!</a:t>
            </a:r>
            <a:endParaRPr lang="ru-RU" sz="1600" b="1" i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indent="228600">
              <a:lnSpc>
                <a:spcPct val="105000"/>
              </a:lnSpc>
              <a:spcAft>
                <a:spcPts val="0"/>
              </a:spcAft>
            </a:pPr>
            <a:r>
              <a:rPr lang="ru-RU" b="1" i="1" dirty="0">
                <a:latin typeface="Batang" panose="02030600000101010101" pitchFamily="18" charset="-127"/>
                <a:ea typeface="Batang" panose="02030600000101010101" pitchFamily="18" charset="-127"/>
              </a:rPr>
              <a:t>			Но только здесь, </a:t>
            </a:r>
            <a:endParaRPr lang="ru-RU" b="1" i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indent="228600">
              <a:lnSpc>
                <a:spcPct val="105000"/>
              </a:lnSpc>
              <a:spcAft>
                <a:spcPts val="0"/>
              </a:spcAft>
            </a:pPr>
            <a:r>
              <a:rPr lang="ru-RU" b="1" i="1" dirty="0">
                <a:latin typeface="Batang" panose="02030600000101010101" pitchFamily="18" charset="-127"/>
                <a:ea typeface="Batang" panose="02030600000101010101" pitchFamily="18" charset="-127"/>
              </a:rPr>
              <a:t>	</a:t>
            </a:r>
            <a:r>
              <a:rPr lang="ru-RU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					над </a:t>
            </a:r>
            <a:r>
              <a:rPr lang="ru-RU" b="1" i="1" dirty="0">
                <a:latin typeface="Batang" panose="02030600000101010101" pitchFamily="18" charset="-127"/>
                <a:ea typeface="Batang" panose="02030600000101010101" pitchFamily="18" charset="-127"/>
              </a:rPr>
              <a:t>родственным пределом,</a:t>
            </a:r>
            <a:endParaRPr lang="ru-RU" sz="1600" b="1" i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indent="228600">
              <a:lnSpc>
                <a:spcPct val="105000"/>
              </a:lnSpc>
              <a:spcAft>
                <a:spcPts val="0"/>
              </a:spcAft>
            </a:pPr>
            <a:r>
              <a:rPr lang="ru-RU" b="1" i="1" dirty="0">
                <a:latin typeface="Batang" panose="02030600000101010101" pitchFamily="18" charset="-127"/>
                <a:ea typeface="Batang" panose="02030600000101010101" pitchFamily="18" charset="-127"/>
              </a:rPr>
              <a:t>			Она восходит ярче и полней, –</a:t>
            </a:r>
            <a:endParaRPr lang="ru-RU" sz="1600" b="1" i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indent="228600">
              <a:lnSpc>
                <a:spcPct val="105000"/>
              </a:lnSpc>
              <a:spcAft>
                <a:spcPts val="0"/>
              </a:spcAft>
            </a:pPr>
            <a:r>
              <a:rPr lang="ru-RU" b="1" i="1" dirty="0">
                <a:latin typeface="Batang" panose="02030600000101010101" pitchFamily="18" charset="-127"/>
                <a:ea typeface="Batang" panose="02030600000101010101" pitchFamily="18" charset="-127"/>
              </a:rPr>
              <a:t>			И счастлив я, пока на свете белом</a:t>
            </a:r>
            <a:endParaRPr lang="ru-RU" sz="1600" b="1" i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indent="228600">
              <a:lnSpc>
                <a:spcPct val="105000"/>
              </a:lnSpc>
              <a:spcAft>
                <a:spcPts val="0"/>
              </a:spcAft>
            </a:pPr>
            <a:r>
              <a:rPr lang="ru-RU" b="1" i="1" dirty="0">
                <a:latin typeface="Batang" panose="02030600000101010101" pitchFamily="18" charset="-127"/>
                <a:ea typeface="Batang" panose="02030600000101010101" pitchFamily="18" charset="-127"/>
              </a:rPr>
              <a:t>			Еще горит звезда моих полей. </a:t>
            </a:r>
            <a:endParaRPr lang="ru-RU" sz="1600" b="1" i="1" dirty="0">
              <a:effectLst/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024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художественные </a:t>
            </a:r>
            <a:r>
              <a:rPr lang="ru-RU" dirty="0" smtClean="0"/>
              <a:t>приёмы: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i="1" dirty="0" smtClean="0"/>
              <a:t>Антитезы</a:t>
            </a:r>
            <a:r>
              <a:rPr lang="ru-RU" i="1" dirty="0"/>
              <a:t>: с одной стороны – звезда, свет, тепло; с другой – лед, холод, </a:t>
            </a:r>
            <a:r>
              <a:rPr lang="ru-RU" i="1" dirty="0" smtClean="0"/>
              <a:t>темень.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i="1" dirty="0" smtClean="0"/>
              <a:t>Повторы</a:t>
            </a:r>
            <a:r>
              <a:rPr lang="ru-RU" i="1" dirty="0"/>
              <a:t>: «Горит, горит звезда моих полей</a:t>
            </a:r>
            <a:r>
              <a:rPr lang="ru-RU" i="1" dirty="0" smtClean="0"/>
              <a:t>…»,</a:t>
            </a:r>
          </a:p>
          <a:p>
            <a:pPr marL="0" indent="0">
              <a:buNone/>
            </a:pPr>
            <a:r>
              <a:rPr lang="ru-RU" i="1" dirty="0"/>
              <a:t>	</a:t>
            </a:r>
            <a:r>
              <a:rPr lang="ru-RU" i="1" dirty="0" smtClean="0"/>
              <a:t>	«</a:t>
            </a:r>
            <a:r>
              <a:rPr lang="ru-RU" i="1" dirty="0"/>
              <a:t>Она горит над золотом осенним</a:t>
            </a:r>
            <a:r>
              <a:rPr lang="ru-RU" i="1" dirty="0" smtClean="0"/>
              <a:t>, </a:t>
            </a:r>
            <a:r>
              <a:rPr lang="ru-RU" i="1" dirty="0"/>
              <a:t>Она горит над зимним серебром…».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i="1" dirty="0" smtClean="0"/>
              <a:t>Эпитеты</a:t>
            </a:r>
            <a:r>
              <a:rPr lang="ru-RU" i="1" dirty="0"/>
              <a:t>:  мгла  заледенелая,  тревожные  жители  земли,  приветный луч.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i="1" dirty="0" smtClean="0"/>
              <a:t>Метафоры</a:t>
            </a:r>
            <a:r>
              <a:rPr lang="ru-RU" i="1" dirty="0"/>
              <a:t>: «сон окутал родину мою», осеннее золото.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i="1" dirty="0" smtClean="0"/>
              <a:t>Восклицательная </a:t>
            </a:r>
            <a:r>
              <a:rPr lang="ru-RU" i="1" dirty="0"/>
              <a:t>интонация в трех четверостишиях.)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65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600" dirty="0" smtClean="0"/>
              <a:t>Сделать конспект статьи о Василии Шукшине </a:t>
            </a:r>
          </a:p>
          <a:p>
            <a:pPr marL="0" indent="0">
              <a:buNone/>
            </a:pPr>
            <a:r>
              <a:rPr lang="ru-RU" sz="3600" dirty="0" smtClean="0"/>
              <a:t>Прочитать рассказ «</a:t>
            </a:r>
            <a:r>
              <a:rPr lang="ru-RU" sz="3600" dirty="0"/>
              <a:t>Срезал</a:t>
            </a:r>
            <a:r>
              <a:rPr lang="ru-RU" sz="3600" dirty="0" smtClean="0"/>
              <a:t>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46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TC103090434[[fn=Тип дерева]]</Template>
  <TotalTime>45</TotalTime>
  <Words>109</Words>
  <Application>Microsoft Office PowerPoint</Application>
  <PresentationFormat>Произвольный</PresentationFormat>
  <Paragraphs>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Дерево</vt:lpstr>
      <vt:lpstr>НИКОЛАЙ РУБЦОВ</vt:lpstr>
      <vt:lpstr>Мать умерла, отец ушел на фронт.  Соседка злая не дает проходу. Я смутно помню утро похорон И за окошком скудную природу.     («Детство».) </vt:lpstr>
      <vt:lpstr>Основные мотивы творчества:  родина, природа, русская душа.  </vt:lpstr>
      <vt:lpstr>Слайд 4</vt:lpstr>
      <vt:lpstr>Слайд 5</vt:lpstr>
      <vt:lpstr>Аллитерация — </vt:lpstr>
      <vt:lpstr>Слайд 7</vt:lpstr>
      <vt:lpstr>художественные приёмы: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НИКОЛАЙ РУБЦОВ</dc:title>
  <dc:creator>Мария Смирнова</dc:creator>
  <cp:lastModifiedBy>554</cp:lastModifiedBy>
  <cp:revision>6</cp:revision>
  <dcterms:created xsi:type="dcterms:W3CDTF">2014-04-16T15:56:17Z</dcterms:created>
  <dcterms:modified xsi:type="dcterms:W3CDTF">2014-12-01T16:13:03Z</dcterms:modified>
</cp:coreProperties>
</file>