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66" r:id="rId4"/>
    <p:sldId id="267" r:id="rId5"/>
    <p:sldId id="268" r:id="rId6"/>
    <p:sldId id="259" r:id="rId7"/>
    <p:sldId id="258" r:id="rId8"/>
    <p:sldId id="260" r:id="rId9"/>
    <p:sldId id="261" r:id="rId10"/>
    <p:sldId id="269" r:id="rId11"/>
    <p:sldId id="270" r:id="rId12"/>
    <p:sldId id="271" r:id="rId13"/>
    <p:sldId id="262" r:id="rId14"/>
    <p:sldId id="265" r:id="rId15"/>
    <p:sldId id="263" r:id="rId16"/>
    <p:sldId id="264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</c:v>
                </c:pt>
              </c:strCache>
            </c:strRef>
          </c:tx>
          <c:spPr>
            <a:solidFill>
              <a:srgbClr val="FF0000"/>
            </a:solidFill>
            <a:ln w="12000" cap="flat" cmpd="sng" algn="ctr">
              <a:solidFill>
                <a:schemeClr val="accent5"/>
              </a:solidFill>
              <a:prstDash val="solid"/>
            </a:ln>
            <a:effectLst>
              <a:glow rad="63500">
                <a:schemeClr val="accent5">
                  <a:alpha val="45000"/>
                  <a:satMod val="120000"/>
                </a:schemeClr>
              </a:glo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8700000"/>
              </a:lightRig>
            </a:scene3d>
            <a:sp3d>
              <a:bevelT w="0" h="0"/>
              <a:contourClr>
                <a:schemeClr val="accent5">
                  <a:tint val="70000"/>
                </a:schemeClr>
              </a:contourClr>
            </a:sp3d>
          </c:spPr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класс 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5</c:v>
                </c:pt>
                <c:pt idx="1">
                  <c:v>10</c:v>
                </c:pt>
                <c:pt idx="2">
                  <c:v>1</c:v>
                </c:pt>
              </c:numCache>
            </c:numRef>
          </c:val>
        </c:ser>
        <c:axId val="95283072"/>
        <c:axId val="95284608"/>
      </c:barChart>
      <c:catAx>
        <c:axId val="95283072"/>
        <c:scaling>
          <c:orientation val="minMax"/>
        </c:scaling>
        <c:axPos val="b"/>
        <c:tickLblPos val="nextTo"/>
        <c:crossAx val="95284608"/>
        <c:crosses val="autoZero"/>
        <c:auto val="1"/>
        <c:lblAlgn val="ctr"/>
        <c:lblOffset val="100"/>
      </c:catAx>
      <c:valAx>
        <c:axId val="95284608"/>
        <c:scaling>
          <c:orientation val="minMax"/>
        </c:scaling>
        <c:axPos val="l"/>
        <c:majorGridlines/>
        <c:numFmt formatCode="General" sourceLinked="1"/>
        <c:tickLblPos val="nextTo"/>
        <c:crossAx val="95283072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класс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4.5</c:v>
                </c:pt>
                <c:pt idx="2">
                  <c:v>2</c:v>
                </c:pt>
              </c:numCache>
            </c:numRef>
          </c:val>
        </c:ser>
        <c:axId val="95595904"/>
        <c:axId val="95425664"/>
      </c:barChart>
      <c:catAx>
        <c:axId val="95595904"/>
        <c:scaling>
          <c:orientation val="minMax"/>
        </c:scaling>
        <c:axPos val="b"/>
        <c:tickLblPos val="nextTo"/>
        <c:crossAx val="95425664"/>
        <c:crosses val="autoZero"/>
        <c:auto val="1"/>
        <c:lblAlgn val="ctr"/>
        <c:lblOffset val="100"/>
      </c:catAx>
      <c:valAx>
        <c:axId val="95425664"/>
        <c:scaling>
          <c:orientation val="minMax"/>
        </c:scaling>
        <c:axPos val="l"/>
        <c:majorGridlines/>
        <c:numFmt formatCode="General" sourceLinked="1"/>
        <c:tickLblPos val="nextTo"/>
        <c:crossAx val="95595904"/>
        <c:crosses val="autoZero"/>
        <c:crossBetween val="between"/>
      </c:valAx>
      <c:spPr>
        <a:solidFill>
          <a:schemeClr val="bg2"/>
        </a:solidFill>
        <a:ln w="12000" cap="flat" cmpd="sng" algn="ctr">
          <a:solidFill>
            <a:schemeClr val="accent5"/>
          </a:solidFill>
          <a:prstDash val="solid"/>
        </a:ln>
        <a:effectLst>
          <a:glow rad="63500">
            <a:schemeClr val="accent5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</c:v>
                </c:pt>
                <c:pt idx="1">
                  <c:v>9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</c:v>
                </c:pt>
              </c:strCache>
            </c:strRef>
          </c:tx>
          <c:spPr>
            <a:solidFill>
              <a:srgbClr val="FF0000"/>
            </a:solidFill>
            <a:ln w="12000" cap="flat" cmpd="sng" algn="ctr">
              <a:solidFill>
                <a:schemeClr val="accent5"/>
              </a:solidFill>
              <a:prstDash val="solid"/>
            </a:ln>
            <a:effectLst>
              <a:glow rad="63500">
                <a:schemeClr val="accent5">
                  <a:alpha val="45000"/>
                  <a:satMod val="120000"/>
                </a:schemeClr>
              </a:glow>
            </a:effectLst>
            <a:scene3d>
              <a:camera prst="orthographicFront" fov="0">
                <a:rot lat="0" lon="0" rev="0"/>
              </a:camera>
              <a:lightRig rig="brightRoom" dir="tl">
                <a:rot lat="0" lon="0" rev="8700000"/>
              </a:lightRig>
            </a:scene3d>
            <a:sp3d>
              <a:bevelT w="0" h="0"/>
              <a:contourClr>
                <a:schemeClr val="accent5">
                  <a:tint val="70000"/>
                </a:schemeClr>
              </a:contourClr>
            </a:sp3d>
          </c:spPr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</c:v>
                </c:pt>
                <c:pt idx="1">
                  <c:v>11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класс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Лист1!$A$2:$A$4</c:f>
              <c:strCache>
                <c:ptCount val="3"/>
                <c:pt idx="0">
                  <c:v>высокий 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4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</c:ser>
        <c:axId val="96726400"/>
        <c:axId val="97797248"/>
      </c:barChart>
      <c:catAx>
        <c:axId val="96726400"/>
        <c:scaling>
          <c:orientation val="minMax"/>
        </c:scaling>
        <c:axPos val="b"/>
        <c:tickLblPos val="nextTo"/>
        <c:crossAx val="97797248"/>
        <c:crosses val="autoZero"/>
        <c:auto val="1"/>
        <c:lblAlgn val="ctr"/>
        <c:lblOffset val="100"/>
      </c:catAx>
      <c:valAx>
        <c:axId val="97797248"/>
        <c:scaling>
          <c:orientation val="minMax"/>
        </c:scaling>
        <c:axPos val="l"/>
        <c:majorGridlines/>
        <c:numFmt formatCode="General" sourceLinked="1"/>
        <c:tickLblPos val="nextTo"/>
        <c:crossAx val="96726400"/>
        <c:crosses val="autoZero"/>
        <c:crossBetween val="between"/>
      </c:valAx>
      <c:spPr>
        <a:solidFill>
          <a:schemeClr val="accent4">
            <a:lumMod val="20000"/>
            <a:lumOff val="80000"/>
          </a:schemeClr>
        </a:solidFill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4 класс</c:v>
                </c:pt>
              </c:strCache>
            </c:strRef>
          </c:tx>
          <c:spPr>
            <a:solidFill>
              <a:srgbClr val="00B0F0"/>
            </a:solidFill>
          </c:spPr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</c:v>
                </c:pt>
                <c:pt idx="1">
                  <c:v>2.5</c:v>
                </c:pt>
                <c:pt idx="2">
                  <c:v>3.5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5 класс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</c:v>
                </c:pt>
                <c:pt idx="1">
                  <c:v>4.4000000000000004</c:v>
                </c:pt>
                <c:pt idx="2">
                  <c:v>1.8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6 класс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2.5</c:v>
                </c:pt>
                <c:pt idx="1">
                  <c:v>4</c:v>
                </c:pt>
                <c:pt idx="2">
                  <c:v>5</c:v>
                </c:pt>
              </c:numCache>
            </c:numRef>
          </c:val>
        </c:ser>
        <c:axId val="97859840"/>
        <c:axId val="97861632"/>
      </c:barChart>
      <c:catAx>
        <c:axId val="97859840"/>
        <c:scaling>
          <c:orientation val="minMax"/>
        </c:scaling>
        <c:axPos val="b"/>
        <c:tickLblPos val="nextTo"/>
        <c:crossAx val="97861632"/>
        <c:crosses val="autoZero"/>
        <c:auto val="1"/>
        <c:lblAlgn val="ctr"/>
        <c:lblOffset val="100"/>
      </c:catAx>
      <c:valAx>
        <c:axId val="97861632"/>
        <c:scaling>
          <c:orientation val="minMax"/>
        </c:scaling>
        <c:axPos val="l"/>
        <c:majorGridlines/>
        <c:numFmt formatCode="General" sourceLinked="1"/>
        <c:tickLblPos val="nextTo"/>
        <c:crossAx val="97859840"/>
        <c:crosses val="autoZero"/>
        <c:crossBetween val="between"/>
      </c:valAx>
      <c:spPr>
        <a:solidFill>
          <a:schemeClr val="bg2"/>
        </a:solidFill>
        <a:ln w="12000" cap="flat" cmpd="sng" algn="ctr">
          <a:solidFill>
            <a:schemeClr val="accent5"/>
          </a:solidFill>
          <a:prstDash val="solid"/>
        </a:ln>
        <a:effectLst>
          <a:glow rad="63500">
            <a:schemeClr val="accent5">
              <a:alpha val="45000"/>
              <a:satMod val="120000"/>
            </a:schemeClr>
          </a:glo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>
          <a:bevelT w="0" h="0"/>
          <a:contourClr>
            <a:schemeClr val="accent5">
              <a:tint val="70000"/>
            </a:schemeClr>
          </a:contourClr>
        </a:sp3d>
      </c:spPr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8BBD1-A597-49B4-B89C-C117DB3B3B16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D77A9-B062-4E84-BA1D-CA43844DE9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EA0B95-FE7F-4DE4-BFB2-01996261D189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03FEE-7A06-4059-91CB-52430DC3F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8CA1AD-01EB-4D13-A496-09E3FE6289BD}" type="datetimeFigureOut">
              <a:rPr lang="ru-RU" smtClean="0"/>
              <a:pPr/>
              <a:t>04.04.2012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2647FC-35CF-43A6-96AB-EB342F19686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4293097"/>
            <a:ext cx="3672408" cy="206182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400" dirty="0" err="1" smtClean="0">
                <a:solidFill>
                  <a:srgbClr val="002060"/>
                </a:solidFill>
              </a:rPr>
              <a:t>Рогалёва</a:t>
            </a:r>
            <a:r>
              <a:rPr lang="ru-RU" sz="2400" dirty="0" smtClean="0">
                <a:solidFill>
                  <a:srgbClr val="002060"/>
                </a:solidFill>
              </a:rPr>
              <a:t> Светлана Александровна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МООУ СТ-ТСШИ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г. Томмот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2012г.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Михаил\Desktop\Педчтения\l 058.jpg"/>
          <p:cNvPicPr>
            <a:picLocks noChangeAspect="1" noChangeArrowheads="1"/>
          </p:cNvPicPr>
          <p:nvPr/>
        </p:nvPicPr>
        <p:blipFill>
          <a:blip r:embed="rId2" cstate="print"/>
          <a:srcRect b="14103"/>
          <a:stretch>
            <a:fillRect/>
          </a:stretch>
        </p:blipFill>
        <p:spPr bwMode="auto">
          <a:xfrm>
            <a:off x="5004048" y="4077072"/>
            <a:ext cx="3912096" cy="2520280"/>
          </a:xfrm>
          <a:prstGeom prst="rect">
            <a:avLst/>
          </a:prstGeom>
          <a:noFill/>
        </p:spPr>
      </p:pic>
      <p:pic>
        <p:nvPicPr>
          <p:cNvPr id="3" name="Picture 2" descr="D:\Фотки\Новая папка (6)\Поход 017.jpg"/>
          <p:cNvPicPr>
            <a:picLocks noChangeAspect="1" noChangeArrowheads="1"/>
          </p:cNvPicPr>
          <p:nvPr/>
        </p:nvPicPr>
        <p:blipFill>
          <a:blip r:embed="rId3" cstate="print"/>
          <a:srcRect l="13019" r="11138" b="4687"/>
          <a:stretch>
            <a:fillRect/>
          </a:stretch>
        </p:blipFill>
        <p:spPr bwMode="auto">
          <a:xfrm>
            <a:off x="179512" y="188640"/>
            <a:ext cx="2304256" cy="3861048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627784" y="704088"/>
            <a:ext cx="6264696" cy="3156960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Доклад на тему:</a:t>
            </a:r>
            <a:br>
              <a:rPr lang="ru-RU" sz="4400" dirty="0" smtClean="0">
                <a:solidFill>
                  <a:srgbClr val="FFFF00"/>
                </a:solidFill>
              </a:rPr>
            </a:br>
            <a:r>
              <a:rPr lang="ru-RU" sz="4400" dirty="0" smtClean="0">
                <a:solidFill>
                  <a:srgbClr val="FFFF00"/>
                </a:solidFill>
              </a:rPr>
              <a:t>Нравственное воспитание подрастающего поколения  через раздел «Этическая грамматика»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Untitled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227762" y="4797152"/>
            <a:ext cx="2916238" cy="2060848"/>
          </a:xfrm>
          <a:prstGeom prst="ellipse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5400" dirty="0" smtClean="0"/>
              <a:t> </a:t>
            </a:r>
            <a:r>
              <a:rPr lang="ru-RU" altLang="zh-CN" sz="3600" dirty="0" smtClean="0">
                <a:solidFill>
                  <a:srgbClr val="FF0000"/>
                </a:solidFill>
              </a:rPr>
              <a:t>В чём же воспитательный                                      потенциал уроков этики?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3826768" cy="443484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altLang="zh-CN" sz="1800" dirty="0" smtClean="0"/>
              <a:t>В стимулировании альтернативной мысли и снятии страха её несоответствия принятой норме или образцу. </a:t>
            </a: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altLang="zh-CN" sz="1800" dirty="0" smtClean="0"/>
              <a:t>В раскрытии резервов индивидуальности и особенности личности в мышлении и мироосознании. </a:t>
            </a: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altLang="zh-CN" sz="1800" dirty="0" smtClean="0"/>
              <a:t>В развитии гибкости мышления и стремления к самостоятельному анализу жизненных явлений, способствующих актуализации адаптационных функций личности.</a:t>
            </a: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920085"/>
            <a:ext cx="4536504" cy="443484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altLang="zh-CN" sz="2000" dirty="0" smtClean="0"/>
              <a:t>В преодолении одномерности представлений школьников о жизни и человеке, стимулировании процесса обновления нравственных устоев в жизнедеятельности детей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altLang="zh-CN" sz="2000" dirty="0" smtClean="0"/>
              <a:t>В создании оптимальных условий для развития коммуникативных функций личности. </a:t>
            </a: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344816" cy="93610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sz="4800" i="1" dirty="0" smtClean="0">
                <a:solidFill>
                  <a:srgbClr val="FF0000"/>
                </a:solidFill>
              </a:rPr>
              <a:t>Ожидаемый результат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8435975" cy="443388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/>
              <a:t>Приобщение подрастающего поколения к гуманистическим ценностям.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Достижение приоритетности морали и культуры в ценностных ориентациях и опыте поведения растущей личности.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Ориентация развивающейся личности на восприятие жизни и человека как наивысшей ценности, самоценности собственной личности.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Самоопределение и самосовершенствование личности как основа её нравственного развития.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Актуализация нравственного потенциала личности. </a:t>
            </a:r>
          </a:p>
          <a:p>
            <a:pPr>
              <a:buFont typeface="Wingdings" pitchFamily="2" charset="2"/>
              <a:buChar char="Ø"/>
            </a:pPr>
            <a:endParaRPr lang="ru-RU" sz="2400" dirty="0" smtClean="0"/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04664"/>
            <a:ext cx="7272808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/>
            <a:r>
              <a:rPr lang="ru-RU" sz="2400" b="1" dirty="0" smtClean="0">
                <a:solidFill>
                  <a:srgbClr val="FF0000"/>
                </a:solidFill>
              </a:rPr>
              <a:t>Диагностика эффективности формирования нравственной культуры школьников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755650" y="1412875"/>
            <a:ext cx="7704138" cy="431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 dirty="0">
                <a:solidFill>
                  <a:schemeClr val="tx1"/>
                </a:solidFill>
              </a:rPr>
              <a:t>Личность школьника в образовательном пространстве школы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179388" y="2205038"/>
            <a:ext cx="2844800" cy="431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</a:rPr>
              <a:t>Мотивационная сфера</a:t>
            </a:r>
          </a:p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43022" name="Text Box 14"/>
          <p:cNvSpPr txBox="1">
            <a:spLocks noChangeArrowheads="1"/>
          </p:cNvSpPr>
          <p:nvPr/>
        </p:nvSpPr>
        <p:spPr bwMode="auto">
          <a:xfrm>
            <a:off x="3203575" y="2205038"/>
            <a:ext cx="2806700" cy="431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</a:rPr>
              <a:t>Эмоциональная сфера</a:t>
            </a:r>
          </a:p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43023" name="Text Box 15"/>
          <p:cNvSpPr txBox="1">
            <a:spLocks noChangeArrowheads="1"/>
          </p:cNvSpPr>
          <p:nvPr/>
        </p:nvSpPr>
        <p:spPr bwMode="auto">
          <a:xfrm>
            <a:off x="6156325" y="2205038"/>
            <a:ext cx="2808288" cy="431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>
                <a:solidFill>
                  <a:schemeClr val="tx1"/>
                </a:solidFill>
              </a:rPr>
              <a:t>Познавательная сфера</a:t>
            </a:r>
          </a:p>
          <a:p>
            <a:endParaRPr lang="ru-RU">
              <a:solidFill>
                <a:schemeClr val="tx1"/>
              </a:solidFill>
            </a:endParaRPr>
          </a:p>
        </p:txBody>
      </p:sp>
      <p:sp>
        <p:nvSpPr>
          <p:cNvPr id="13319" name="Line 16"/>
          <p:cNvSpPr>
            <a:spLocks noChangeShapeType="1"/>
          </p:cNvSpPr>
          <p:nvPr/>
        </p:nvSpPr>
        <p:spPr bwMode="auto">
          <a:xfrm flipH="1">
            <a:off x="1763713" y="1916113"/>
            <a:ext cx="288925" cy="2174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Line 17"/>
          <p:cNvSpPr>
            <a:spLocks noChangeShapeType="1"/>
          </p:cNvSpPr>
          <p:nvPr/>
        </p:nvSpPr>
        <p:spPr bwMode="auto">
          <a:xfrm>
            <a:off x="7019925" y="1916113"/>
            <a:ext cx="360363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Line 18"/>
          <p:cNvSpPr>
            <a:spLocks noChangeShapeType="1"/>
          </p:cNvSpPr>
          <p:nvPr/>
        </p:nvSpPr>
        <p:spPr bwMode="auto">
          <a:xfrm>
            <a:off x="4643438" y="1916113"/>
            <a:ext cx="0" cy="2174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Line 19"/>
          <p:cNvSpPr>
            <a:spLocks noChangeShapeType="1"/>
          </p:cNvSpPr>
          <p:nvPr/>
        </p:nvSpPr>
        <p:spPr bwMode="auto">
          <a:xfrm>
            <a:off x="1403350" y="2708275"/>
            <a:ext cx="28892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Line 20"/>
          <p:cNvSpPr>
            <a:spLocks noChangeShapeType="1"/>
          </p:cNvSpPr>
          <p:nvPr/>
        </p:nvSpPr>
        <p:spPr bwMode="auto">
          <a:xfrm>
            <a:off x="4643438" y="27082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Line 21"/>
          <p:cNvSpPr>
            <a:spLocks noChangeShapeType="1"/>
          </p:cNvSpPr>
          <p:nvPr/>
        </p:nvSpPr>
        <p:spPr bwMode="auto">
          <a:xfrm flipH="1">
            <a:off x="7092950" y="2708275"/>
            <a:ext cx="358775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468313" y="3141663"/>
            <a:ext cx="7704137" cy="431800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000">
                <a:solidFill>
                  <a:schemeClr val="tx1"/>
                </a:solidFill>
              </a:rPr>
              <a:t>Диагностические методики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179388" y="4076700"/>
            <a:ext cx="3168650" cy="8651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600">
                <a:solidFill>
                  <a:srgbClr val="000000"/>
                </a:solidFill>
              </a:rPr>
              <a:t>Непосредственно в процессе уроков: проблемные ситуации, игры, творческие задания.</a:t>
            </a:r>
            <a:endParaRPr lang="ru-RU" sz="1600">
              <a:solidFill>
                <a:schemeClr val="tx1"/>
              </a:solidFill>
            </a:endParaRPr>
          </a:p>
          <a:p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3492500" y="4076700"/>
            <a:ext cx="2881313" cy="8651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600" dirty="0">
                <a:solidFill>
                  <a:srgbClr val="000000"/>
                </a:solidFill>
              </a:rPr>
              <a:t>Проективные методики, опросники, анкетирование, </a:t>
            </a:r>
            <a:r>
              <a:rPr lang="ru-RU" sz="1600" dirty="0" smtClean="0">
                <a:solidFill>
                  <a:srgbClr val="000000"/>
                </a:solidFill>
              </a:rPr>
              <a:t>тесты</a:t>
            </a:r>
            <a:r>
              <a:rPr lang="ru-RU" sz="1600" dirty="0">
                <a:solidFill>
                  <a:srgbClr val="000000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478588" y="4076700"/>
            <a:ext cx="2414587" cy="865188"/>
          </a:xfrm>
          <a:prstGeom prst="rect">
            <a:avLst/>
          </a:prstGeom>
          <a:solidFill>
            <a:srgbClr val="CC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ru-RU" sz="1600">
                <a:solidFill>
                  <a:srgbClr val="000000"/>
                </a:solidFill>
              </a:rPr>
              <a:t>Социометрические ме-тодики (структура от-ношений в коллективе)</a:t>
            </a:r>
            <a:endParaRPr lang="ru-RU" sz="1600">
              <a:solidFill>
                <a:schemeClr val="tx1"/>
              </a:solidFill>
            </a:endParaRPr>
          </a:p>
          <a:p>
            <a:endParaRPr lang="ru-RU" sz="1600">
              <a:solidFill>
                <a:schemeClr val="tx1"/>
              </a:solidFill>
            </a:endParaRPr>
          </a:p>
        </p:txBody>
      </p:sp>
      <p:sp>
        <p:nvSpPr>
          <p:cNvPr id="13329" name="Line 26"/>
          <p:cNvSpPr>
            <a:spLocks noChangeShapeType="1"/>
          </p:cNvSpPr>
          <p:nvPr/>
        </p:nvSpPr>
        <p:spPr bwMode="auto">
          <a:xfrm>
            <a:off x="4643438" y="36449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0" name="Line 27"/>
          <p:cNvSpPr>
            <a:spLocks noChangeShapeType="1"/>
          </p:cNvSpPr>
          <p:nvPr/>
        </p:nvSpPr>
        <p:spPr bwMode="auto">
          <a:xfrm>
            <a:off x="1835150" y="36449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Line 28"/>
          <p:cNvSpPr>
            <a:spLocks noChangeShapeType="1"/>
          </p:cNvSpPr>
          <p:nvPr/>
        </p:nvSpPr>
        <p:spPr bwMode="auto">
          <a:xfrm>
            <a:off x="7524750" y="3644900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Line 29"/>
          <p:cNvSpPr>
            <a:spLocks noChangeShapeType="1"/>
          </p:cNvSpPr>
          <p:nvPr/>
        </p:nvSpPr>
        <p:spPr bwMode="auto">
          <a:xfrm>
            <a:off x="1619250" y="5013325"/>
            <a:ext cx="5048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Line 30"/>
          <p:cNvSpPr>
            <a:spLocks noChangeShapeType="1"/>
          </p:cNvSpPr>
          <p:nvPr/>
        </p:nvSpPr>
        <p:spPr bwMode="auto">
          <a:xfrm flipH="1">
            <a:off x="7092950" y="5013325"/>
            <a:ext cx="503238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4" name="Line 31"/>
          <p:cNvSpPr>
            <a:spLocks noChangeShapeType="1"/>
          </p:cNvSpPr>
          <p:nvPr/>
        </p:nvSpPr>
        <p:spPr bwMode="auto">
          <a:xfrm>
            <a:off x="4643438" y="501332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3336" name="Line 33"/>
          <p:cNvSpPr>
            <a:spLocks noChangeShapeType="1"/>
          </p:cNvSpPr>
          <p:nvPr/>
        </p:nvSpPr>
        <p:spPr bwMode="auto">
          <a:xfrm>
            <a:off x="4643438" y="5876925"/>
            <a:ext cx="1587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43042" name="Text Box 34"/>
          <p:cNvSpPr txBox="1">
            <a:spLocks noChangeArrowheads="1"/>
          </p:cNvSpPr>
          <p:nvPr/>
        </p:nvSpPr>
        <p:spPr bwMode="auto">
          <a:xfrm>
            <a:off x="1187450" y="6165850"/>
            <a:ext cx="7273925" cy="431800"/>
          </a:xfrm>
          <a:prstGeom prst="rect">
            <a:avLst/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>
                <a:solidFill>
                  <a:srgbClr val="000000"/>
                </a:solidFill>
              </a:rPr>
              <a:t>Определение эффективности нравственного воспитания</a:t>
            </a:r>
            <a:endParaRPr lang="ru-RU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6500"/>
                            </p:stCondLst>
                            <p:childTnLst>
                              <p:par>
                                <p:cTn id="27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6" presetClass="entr" presetSubtype="37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43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2000"/>
                            </p:stCondLst>
                            <p:childTnLst>
                              <p:par>
                                <p:cTn id="45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4000"/>
                            </p:stCondLst>
                            <p:childTnLst>
                              <p:par>
                                <p:cTn id="52" presetID="15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6000"/>
                            </p:stCondLst>
                            <p:childTnLst>
                              <p:par>
                                <p:cTn id="5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1" dur="500"/>
                                        <p:tgtEl>
                                          <p:spTgt spid="43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nimBg="1"/>
      <p:bldP spid="43020" grpId="0" animBg="1" autoUpdateAnimBg="0"/>
      <p:bldP spid="43021" grpId="0" animBg="1" autoUpdateAnimBg="0"/>
      <p:bldP spid="43022" grpId="0" animBg="1" autoUpdateAnimBg="0"/>
      <p:bldP spid="43023" grpId="0" animBg="1" autoUpdateAnimBg="0"/>
      <p:bldP spid="43030" grpId="0" animBg="1" autoUpdateAnimBg="0"/>
      <p:bldP spid="43031" grpId="0" animBg="1" autoUpdateAnimBg="0"/>
      <p:bldP spid="43032" grpId="0" animBg="1" autoUpdateAnimBg="0"/>
      <p:bldP spid="43033" grpId="0" animBg="1" autoUpdateAnimBg="0"/>
      <p:bldP spid="43042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714356"/>
            <a:ext cx="5643602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i="1" u="sng" dirty="0" smtClean="0">
                <a:solidFill>
                  <a:srgbClr val="FF00FF"/>
                </a:solidFill>
              </a:rPr>
              <a:t>Диагностика нравственной самооценки</a:t>
            </a:r>
            <a:endParaRPr lang="ru-RU" sz="2000" i="1" u="sng" dirty="0">
              <a:solidFill>
                <a:srgbClr val="FF00FF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357298"/>
          <a:ext cx="704852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928662" y="1397000"/>
          <a:ext cx="7286676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500166" y="714356"/>
            <a:ext cx="5429288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i="1" u="sng" dirty="0" smtClean="0">
                <a:solidFill>
                  <a:srgbClr val="FF00FF"/>
                </a:solidFill>
              </a:rPr>
              <a:t>Диагностика этики поведения</a:t>
            </a:r>
            <a:endParaRPr lang="ru-RU" sz="2000" i="1" u="sng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642918"/>
            <a:ext cx="5337975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i="1" u="sng" dirty="0" smtClean="0">
                <a:solidFill>
                  <a:srgbClr val="FF00FF"/>
                </a:solidFill>
              </a:rPr>
              <a:t>Диагностика нравственной самооценки</a:t>
            </a:r>
            <a:endParaRPr lang="ru-RU" sz="2000" i="1" u="sng" dirty="0">
              <a:solidFill>
                <a:srgbClr val="FF00FF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1000100" y="1357298"/>
          <a:ext cx="7048528" cy="485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28" y="428605"/>
            <a:ext cx="5500726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i="1" u="sng" dirty="0" smtClean="0">
                <a:solidFill>
                  <a:srgbClr val="FF00FF"/>
                </a:solidFill>
              </a:rPr>
              <a:t>Диагностика </a:t>
            </a:r>
            <a:r>
              <a:rPr lang="ru-RU" sz="2000" i="1" u="sng" smtClean="0">
                <a:solidFill>
                  <a:srgbClr val="FF00FF"/>
                </a:solidFill>
              </a:rPr>
              <a:t>отношения                                    </a:t>
            </a:r>
          </a:p>
          <a:p>
            <a:pPr algn="ctr"/>
            <a:r>
              <a:rPr lang="ru-RU" sz="2000" i="1" u="sng" smtClean="0">
                <a:solidFill>
                  <a:srgbClr val="FF00FF"/>
                </a:solidFill>
              </a:rPr>
              <a:t>к </a:t>
            </a:r>
            <a:r>
              <a:rPr lang="ru-RU" sz="2000" i="1" u="sng" dirty="0" smtClean="0">
                <a:solidFill>
                  <a:srgbClr val="FF00FF"/>
                </a:solidFill>
              </a:rPr>
              <a:t>жизненным ценностям</a:t>
            </a:r>
            <a:endParaRPr lang="ru-RU" sz="2000" i="1" u="sng" dirty="0">
              <a:solidFill>
                <a:srgbClr val="FF00FF"/>
              </a:solidFill>
            </a:endParaRPr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928662" y="1397000"/>
          <a:ext cx="7286676" cy="4960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620688"/>
            <a:ext cx="7128792" cy="57606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Формы и методы работы.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6958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Структурными компонентами занятий являются разнообразные формы нравственного просвещения в естественном сочетании и взаимосвязи с игровой деятельностью, творчеством,                           психологическими экспериментами, тестами и другими формами включения учащихся в сферу анализа и осмысления нравственных норм человеческой жизни. Такое сочетание предполагает объединение знаний, чувств и поведения ребёнка в единый процесс его приобщения к этической культуре.</a:t>
            </a:r>
          </a:p>
          <a:p>
            <a:endParaRPr lang="ru-RU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28662" y="332657"/>
            <a:ext cx="7215238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 дружбе сила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Михаил\Рабочий стол\картинки дружба\4876727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780928"/>
            <a:ext cx="5472608" cy="38585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71480"/>
            <a:ext cx="8715436" cy="72943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«Друг»</a:t>
            </a:r>
          </a:p>
          <a:p>
            <a:pPr algn="ctr"/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«Приятель»</a:t>
            </a:r>
          </a:p>
          <a:p>
            <a:pPr algn="ctr"/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«Товарищ»</a:t>
            </a:r>
          </a:p>
          <a:p>
            <a:pPr algn="ctr"/>
            <a:endParaRPr lang="ru-RU" sz="40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Настоящий друг –                                                                                          это тот , кто . . . . .</a:t>
            </a:r>
          </a:p>
          <a:p>
            <a:pPr algn="ctr"/>
            <a:r>
              <a:rPr lang="ru-RU" sz="4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ru-RU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 </a:t>
            </a: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071546"/>
            <a:ext cx="7956452" cy="5572164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>
                <a:solidFill>
                  <a:srgbClr val="FFFF00"/>
                </a:solidFill>
              </a:rPr>
              <a:t>В проекте Государственной программы «Развитие и воспитание детей в Российской Федерации» определён стратегический смысл воспитания школьников. Он «заключается в обеспечении позитивной социализации подрастающего поколения, его духовно-нравственного становления, воспитания детей гражданами российского общества, способными реализовать свой личностный потенциал в интересах общественного и личного прогресса, осуществлять самостоятельный выбор в пользу гуманистических общечеловеческих и национальных ценностей». Там же сформулирован и главный результат воспитания, которого должна достигнуть школа. Это: «развитие нравственной и гражданской ответственности личности, сознательное предпочтение добра как принципа взаимоотношений между людьми, готовность к саморазвитию и нравственному самосовершенствованию».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86182" y="1000108"/>
            <a:ext cx="5072098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Из словаря </a:t>
            </a:r>
          </a:p>
          <a:p>
            <a:pPr algn="ctr"/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С.И Ожегова.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2" descr="листающая  книг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203575" cy="320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2780929"/>
            <a:ext cx="8572560" cy="387798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Дружба – </a:t>
            </a:r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близкие отношения, основанные на взаимном доверии, привязанности, общности интересов. 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листающая  книга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"/>
            <a:ext cx="2786050" cy="24850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14744" y="571480"/>
            <a:ext cx="5143536" cy="160043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Из словаря</a:t>
            </a:r>
          </a:p>
          <a:p>
            <a:pPr algn="ctr"/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С.И. Ожегова 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060849"/>
            <a:ext cx="8572560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Друг –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тот, кто связан с кем – нибудь дружбой</a:t>
            </a:r>
            <a:endParaRPr lang="ru-RU" sz="5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Приятель –</a:t>
            </a:r>
            <a:r>
              <a:rPr lang="ru-RU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близкий знакомый, с которым состоят  в дружеских отношениях</a:t>
            </a:r>
            <a:endParaRPr lang="ru-RU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Товарищ </a:t>
            </a: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-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человек, близкий кому нибудь по общности взглядов, деятельности, условий жизни.</a:t>
            </a:r>
            <a:endParaRPr lang="ru-RU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 </a:t>
            </a:r>
            <a:r>
              <a:rPr lang="ru-RU" sz="9600" dirty="0" smtClean="0">
                <a:solidFill>
                  <a:srgbClr val="FFFF00"/>
                </a:solidFill>
              </a:rPr>
              <a:t>ТВОЕ МНЕНИЕ</a:t>
            </a:r>
            <a:r>
              <a:rPr lang="ru-RU" i="1" dirty="0" smtClean="0">
                <a:solidFill>
                  <a:srgbClr val="FFFF00"/>
                </a:solidFill>
              </a:rPr>
              <a:t> </a:t>
            </a:r>
            <a:endParaRPr lang="ru-R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1. </a:t>
            </a:r>
            <a:r>
              <a:rPr lang="ru-RU" sz="9600" dirty="0" smtClean="0">
                <a:solidFill>
                  <a:srgbClr val="FF0000"/>
                </a:solidFill>
              </a:rPr>
              <a:t>Настоящий друг </a:t>
            </a:r>
            <a:r>
              <a:rPr lang="ru-RU" sz="9600" dirty="0" smtClean="0">
                <a:solidFill>
                  <a:srgbClr val="002060"/>
                </a:solidFill>
              </a:rPr>
              <a:t>– это тот, кто никогда не обманывает своего друга.</a:t>
            </a:r>
          </a:p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2</a:t>
            </a:r>
            <a:r>
              <a:rPr lang="ru-RU" sz="9600" dirty="0" smtClean="0">
                <a:solidFill>
                  <a:srgbClr val="FF0000"/>
                </a:solidFill>
              </a:rPr>
              <a:t>. Настоящий друг </a:t>
            </a:r>
            <a:r>
              <a:rPr lang="ru-RU" sz="9600" dirty="0" smtClean="0">
                <a:solidFill>
                  <a:srgbClr val="002060"/>
                </a:solidFill>
              </a:rPr>
              <a:t>– это тот, кто не пожалеет поделиться со своим другом всем, что сам имеет.</a:t>
            </a:r>
          </a:p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3</a:t>
            </a:r>
            <a:r>
              <a:rPr lang="ru-RU" sz="9600" dirty="0" smtClean="0">
                <a:solidFill>
                  <a:srgbClr val="FF0000"/>
                </a:solidFill>
              </a:rPr>
              <a:t>. Настоящий друг </a:t>
            </a:r>
            <a:r>
              <a:rPr lang="ru-RU" sz="9600" dirty="0" smtClean="0">
                <a:solidFill>
                  <a:srgbClr val="002060"/>
                </a:solidFill>
              </a:rPr>
              <a:t>– это тот, кто никому не выдаст секреты своего друга.</a:t>
            </a:r>
          </a:p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4. </a:t>
            </a:r>
            <a:r>
              <a:rPr lang="ru-RU" sz="9600" dirty="0" smtClean="0">
                <a:solidFill>
                  <a:srgbClr val="FF0000"/>
                </a:solidFill>
              </a:rPr>
              <a:t>Настоящий друг – </a:t>
            </a:r>
            <a:r>
              <a:rPr lang="ru-RU" sz="9600" dirty="0" smtClean="0">
                <a:solidFill>
                  <a:srgbClr val="002060"/>
                </a:solidFill>
              </a:rPr>
              <a:t>это тот, кто не станет смеяться над бедой или неудачей своего друга.</a:t>
            </a:r>
          </a:p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5. </a:t>
            </a:r>
            <a:r>
              <a:rPr lang="ru-RU" sz="9600" dirty="0" smtClean="0">
                <a:solidFill>
                  <a:srgbClr val="FF0000"/>
                </a:solidFill>
              </a:rPr>
              <a:t>Настоящий друг </a:t>
            </a:r>
            <a:r>
              <a:rPr lang="ru-RU" sz="9600" dirty="0" smtClean="0">
                <a:solidFill>
                  <a:srgbClr val="002060"/>
                </a:solidFill>
              </a:rPr>
              <a:t>– это тот, с кем всегда интересно и никогда не скучно.</a:t>
            </a:r>
          </a:p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6</a:t>
            </a:r>
            <a:r>
              <a:rPr lang="ru-RU" sz="9600" dirty="0" smtClean="0">
                <a:solidFill>
                  <a:srgbClr val="FF0000"/>
                </a:solidFill>
              </a:rPr>
              <a:t>. Настоящий друг </a:t>
            </a:r>
            <a:r>
              <a:rPr lang="ru-RU" sz="9600" dirty="0" smtClean="0">
                <a:solidFill>
                  <a:srgbClr val="002060"/>
                </a:solidFill>
              </a:rPr>
              <a:t>– это тот, кто постарается защитить от обидчика.</a:t>
            </a:r>
          </a:p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>7. </a:t>
            </a:r>
            <a:r>
              <a:rPr lang="ru-RU" sz="9600" dirty="0" smtClean="0">
                <a:solidFill>
                  <a:srgbClr val="FF0000"/>
                </a:solidFill>
              </a:rPr>
              <a:t>Настоящий друг </a:t>
            </a:r>
            <a:r>
              <a:rPr lang="ru-RU" sz="9600" dirty="0" smtClean="0">
                <a:solidFill>
                  <a:srgbClr val="002060"/>
                </a:solidFill>
              </a:rPr>
              <a:t>– это тот, кто помогает бескорыстно.</a:t>
            </a:r>
          </a:p>
          <a:p>
            <a:pPr>
              <a:buNone/>
            </a:pPr>
            <a:r>
              <a:rPr lang="ru-RU" sz="9600" dirty="0" smtClean="0">
                <a:solidFill>
                  <a:srgbClr val="002060"/>
                </a:solidFill>
              </a:rPr>
              <a:t/>
            </a:r>
            <a:br>
              <a:rPr lang="ru-RU" sz="9600" dirty="0" smtClean="0">
                <a:solidFill>
                  <a:srgbClr val="002060"/>
                </a:solidFill>
              </a:rPr>
            </a:br>
            <a:r>
              <a:rPr lang="ru-RU" sz="9600" dirty="0" smtClean="0"/>
              <a:t> </a:t>
            </a:r>
          </a:p>
          <a:p>
            <a:endParaRPr lang="ru-RU" sz="9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00100" y="428604"/>
            <a:ext cx="721523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НАСТОЯЩИЙ ДРУГ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124744"/>
            <a:ext cx="8643998" cy="563231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 группа: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Твой друг употребляет плохие слова и выражения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Твои действия.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 группа: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Твой друг стал получать плохие отметки, и родители запрещают тебе с ним дружить.               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Твои действия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</a:p>
          <a:p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 группа: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Твой друг сделал что-то плохое, а наказывают тебя.             </a:t>
            </a:r>
            <a:r>
              <a:rPr lang="ru-RU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Твои действия.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214290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Ситуации .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 descr="C:\Documents and Settings\Михаил\Рабочий стол\картинки дружба\4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0"/>
            <a:ext cx="1766000" cy="1283209"/>
          </a:xfrm>
          <a:prstGeom prst="cloudCallout">
            <a:avLst/>
          </a:prstGeom>
          <a:noFill/>
          <a:ln>
            <a:solidFill>
              <a:srgbClr val="00206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8" name="Picture 4" descr="DSC008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1412875"/>
            <a:ext cx="7981950" cy="4498975"/>
          </a:xfrm>
          <a:prstGeom prst="rect">
            <a:avLst/>
          </a:prstGeom>
          <a:noFill/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1600" y="260648"/>
            <a:ext cx="7777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 dirty="0">
                <a:solidFill>
                  <a:srgbClr val="FFFF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56784" cy="8640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/>
            </a:r>
            <a:br>
              <a:rPr lang="ru-RU" sz="5400" dirty="0" smtClean="0">
                <a:solidFill>
                  <a:srgbClr val="FF0000"/>
                </a:solidFill>
              </a:rPr>
            </a:b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ru-RU" sz="6700" dirty="0" smtClean="0">
                <a:solidFill>
                  <a:srgbClr val="FF0000"/>
                </a:solidFill>
              </a:rPr>
              <a:t>Актуальность:</a:t>
            </a:r>
            <a:endParaRPr lang="ru-RU" sz="6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263752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/>
              <a:t>Известно, что воспитанность – качество личности, определяющее, прежде всего, в повседневном поведении человека его отношение к другим людям.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Начинать формировать воспитанность нужно с раннего возраста.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548680"/>
            <a:ext cx="5760640" cy="792088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FF0000"/>
                </a:solidFill>
              </a:rPr>
              <a:t>Цели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i="1" dirty="0" smtClean="0"/>
              <a:t>Привитие хороших манер воспитанникам и умения вести себя в обществе;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Выработка уважения мальчиков к девочкам;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Формирование умения определять характер, поведение и социальный статус человека по его внешнему виду;</a:t>
            </a:r>
          </a:p>
          <a:p>
            <a:pPr>
              <a:buFont typeface="Wingdings" pitchFamily="2" charset="2"/>
              <a:buChar char="Ø"/>
            </a:pPr>
            <a:r>
              <a:rPr lang="ru-RU" b="1" i="1" dirty="0" smtClean="0"/>
              <a:t>Применение полученных знаний в повседневной жизни.</a:t>
            </a:r>
          </a:p>
          <a:p>
            <a:pPr>
              <a:buNone/>
            </a:pPr>
            <a:endParaRPr lang="ru-RU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128792" cy="8640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Ведущие принципы</a:t>
            </a:r>
            <a:br>
              <a:rPr lang="ru-RU" sz="32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rgbClr val="FF0000"/>
                </a:solidFill>
              </a:rPr>
              <a:t> нравственного воспитания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FFFF00"/>
                </a:solidFill>
              </a:rPr>
              <a:t>Гуманизм</a:t>
            </a:r>
            <a:r>
              <a:rPr lang="ru-RU" sz="1800" b="1" dirty="0" smtClean="0"/>
              <a:t>, </a:t>
            </a:r>
            <a:r>
              <a:rPr lang="ru-RU" sz="1800" dirty="0" smtClean="0"/>
              <a:t> </a:t>
            </a:r>
            <a:r>
              <a:rPr lang="ru-RU" sz="1800" i="1" dirty="0" smtClean="0"/>
              <a:t>в основе которого заложено уважение и доброжелательность по отношению к другому человеку, доброта как источник чувства, действия и отношения к окружающему миру;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FFFF00"/>
                </a:solidFill>
              </a:rPr>
              <a:t>Ответственность</a:t>
            </a:r>
            <a:r>
              <a:rPr lang="ru-RU" sz="1800" b="1" dirty="0" smtClean="0"/>
              <a:t> </a:t>
            </a:r>
            <a:r>
              <a:rPr lang="ru-RU" sz="1800" dirty="0" smtClean="0"/>
              <a:t>–</a:t>
            </a:r>
            <a:r>
              <a:rPr lang="ru-RU" sz="1800" i="1" dirty="0" smtClean="0"/>
              <a:t>моральная готовность держать ответ за свои мысли и действия, соотносить их с возможными последствиями;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FFFF00"/>
                </a:solidFill>
              </a:rPr>
              <a:t>Долг </a:t>
            </a:r>
            <a:r>
              <a:rPr lang="ru-RU" sz="1800" i="1" dirty="0" smtClean="0"/>
              <a:t>–осознание и готовность к проявлению своих обязанностей перед государством, обществом, людьми и самим собой;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FFFF00"/>
                </a:solidFill>
              </a:rPr>
              <a:t>Совестливость</a:t>
            </a:r>
            <a:r>
              <a:rPr lang="ru-RU" sz="1800" b="1" dirty="0" smtClean="0"/>
              <a:t> </a:t>
            </a:r>
            <a:r>
              <a:rPr lang="ru-RU" sz="1800" i="1" dirty="0" smtClean="0"/>
              <a:t>–регулятивная основа всей жизнедеятельности человека;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FFFF00"/>
                </a:solidFill>
              </a:rPr>
              <a:t>Чувство собственного достоинства </a:t>
            </a:r>
            <a:r>
              <a:rPr lang="ru-RU" sz="1800" i="1" dirty="0" smtClean="0"/>
              <a:t>–нравственное самоутверждение на основе эмоционально – рефлексивной и позитивно окрашенной установки на самоуважение и уважение к другому человеку.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>
                <a:solidFill>
                  <a:srgbClr val="FFFF00"/>
                </a:solidFill>
              </a:rPr>
              <a:t>Гражданственность</a:t>
            </a:r>
            <a:r>
              <a:rPr lang="ru-RU" sz="1800" i="1" dirty="0" smtClean="0"/>
              <a:t> –чувство Родины, неразрывной связи с отечеством, причастности к его судьбе.</a:t>
            </a:r>
          </a:p>
          <a:p>
            <a:endParaRPr lang="ru-RU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548680"/>
            <a:ext cx="7200800" cy="72008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FF0000"/>
                </a:solidFill>
              </a:rPr>
              <a:t>Что такое этический урок</a:t>
            </a: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04056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ru-RU" sz="2000" dirty="0" smtClean="0"/>
              <a:t>Этический урок осуществляется как занятие с сюжетно-игровой канвой и инновационной технологией, </a:t>
            </a:r>
            <a:r>
              <a:rPr lang="ru-RU" sz="2000" dirty="0" smtClean="0">
                <a:solidFill>
                  <a:srgbClr val="FFFF66"/>
                </a:solidFill>
              </a:rPr>
              <a:t>обеспечивающей построение ЭТИЧЕСКОГО ДИАЛОГА</a:t>
            </a:r>
            <a:r>
              <a:rPr lang="ru-RU" sz="2000" dirty="0" smtClean="0"/>
              <a:t> с детьми в соответствии с их возрастными особенностями. Содержание этического урока (занятия) обращено к сути общечеловеческих ценностей, а его психолого-педагогическое моделирование строится на разнообразии механизмов включения воспитанников в процесс познания этических норм поведения, эмоционального сосредоточения на них, этической рефлексии и гуманистически направленного действия ребёнка в сфере его жизнедеятельности.</a:t>
            </a:r>
          </a:p>
          <a:p>
            <a:pPr algn="just">
              <a:lnSpc>
                <a:spcPct val="90000"/>
              </a:lnSpc>
            </a:pPr>
            <a:endParaRPr lang="ru-RU" sz="2000" dirty="0" smtClean="0"/>
          </a:p>
          <a:p>
            <a:pPr algn="just">
              <a:lnSpc>
                <a:spcPct val="90000"/>
              </a:lnSpc>
            </a:pPr>
            <a:r>
              <a:rPr lang="ru-RU" sz="2000" dirty="0" smtClean="0">
                <a:solidFill>
                  <a:srgbClr val="FFFF66"/>
                </a:solidFill>
              </a:rPr>
              <a:t>Целью этического урока является формирование нравственной культуры личности</a:t>
            </a:r>
            <a:r>
              <a:rPr lang="ru-RU" sz="2000" dirty="0" smtClean="0"/>
              <a:t>, которой целесообразно придавать значение глубокого осмысления жизнедеятельности человека, ориентированной на общечеловеческие ценности в моральных принципах поведения и сфере нравственных отношений к окружающему миру. </a:t>
            </a:r>
          </a:p>
          <a:p>
            <a:endParaRPr lang="ru-RU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571480"/>
            <a:ext cx="4038600" cy="578344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Следовательно, процессу формирования нравственной культуры личности могут служить </a:t>
            </a:r>
            <a:r>
              <a:rPr lang="ru-RU" b="1" i="1" dirty="0" smtClean="0">
                <a:solidFill>
                  <a:srgbClr val="FFFF00"/>
                </a:solidFill>
              </a:rPr>
              <a:t>специальные этические уроки</a:t>
            </a:r>
            <a:r>
              <a:rPr lang="ru-RU" dirty="0" smtClean="0"/>
              <a:t> в школе, сочетающиеся с различными формами актуализации нравственного образа жизни, способами и методами организации опыта нравственного поведения, стимулирования гуманистических отношений детей в образовательном учреждении, создания эмоционального благополучия в детской среде. </a:t>
            </a:r>
          </a:p>
          <a:p>
            <a:endParaRPr lang="ru-RU" dirty="0"/>
          </a:p>
        </p:txBody>
      </p:sp>
      <p:sp>
        <p:nvSpPr>
          <p:cNvPr id="8" name="Заголовок 3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506890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dirty="0" smtClean="0"/>
              <a:t>    В современной школе мы часто наблюдаем нравственное воспитание в форме дидактической беседы об этике и контроля полученных знаний о нравственности. </a:t>
            </a:r>
            <a:r>
              <a:rPr lang="ru-RU" sz="2800" b="1" dirty="0" smtClean="0">
                <a:solidFill>
                  <a:srgbClr val="FFFF00"/>
                </a:solidFill>
              </a:rPr>
              <a:t>Но этическое  воспитание реализуется на основе диалогического </a:t>
            </a:r>
            <a:r>
              <a:rPr lang="ru-RU" sz="2800" b="1" dirty="0" err="1" smtClean="0">
                <a:solidFill>
                  <a:srgbClr val="FFFF00"/>
                </a:solidFill>
              </a:rPr>
              <a:t>субъект-субъектного</a:t>
            </a:r>
            <a:r>
              <a:rPr lang="ru-RU" sz="2800" b="1" dirty="0" smtClean="0">
                <a:solidFill>
                  <a:srgbClr val="FFFF00"/>
                </a:solidFill>
              </a:rPr>
              <a:t> взаимодействия учителя и ученика,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800" dirty="0" smtClean="0"/>
              <a:t>которое является средством формирования нравственной культуры личности.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9" name="Picture 6" descr="GOLU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-285784" y="0"/>
            <a:ext cx="2087563" cy="1541462"/>
          </a:xfrm>
          <a:prstGeom prst="rect">
            <a:avLst/>
          </a:prstGeom>
          <a:noFill/>
        </p:spPr>
      </p:pic>
      <p:pic>
        <p:nvPicPr>
          <p:cNvPr id="10" name="Picture 6" descr="GOLUB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786314" y="4929198"/>
            <a:ext cx="2087563" cy="15414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548680"/>
            <a:ext cx="771530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FF0000"/>
                </a:solidFill>
              </a:rPr>
              <a:t>Содержание этических занятий</a:t>
            </a:r>
            <a:r>
              <a:rPr lang="ru-RU" sz="3600" i="1" dirty="0" smtClean="0">
                <a:solidFill>
                  <a:srgbClr val="FF0000"/>
                </a:solidFill>
              </a:rPr>
              <a:t> 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428736"/>
            <a:ext cx="8643998" cy="2970044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lnSpc>
                <a:spcPct val="80000"/>
              </a:lnSpc>
              <a:buFont typeface="Wingdings" pitchFamily="2" charset="2"/>
              <a:buChar char="ü"/>
            </a:pPr>
            <a:r>
              <a:rPr lang="ru-RU" sz="2000" dirty="0">
                <a:solidFill>
                  <a:srgbClr val="FFFF66"/>
                </a:solidFill>
              </a:rPr>
              <a:t>Этическая грамматика 1-7 классы.</a:t>
            </a:r>
          </a:p>
          <a:p>
            <a:pPr algn="just">
              <a:lnSpc>
                <a:spcPct val="95000"/>
              </a:lnSpc>
            </a:pPr>
            <a:r>
              <a:rPr lang="ru-RU" altLang="zh-CN" sz="2000" dirty="0"/>
              <a:t>Как и любая грамматика, она предполагает первоначальное ознакомление детей и подростков с этическими знаниями, понятиями, их последовательное освоение, усвоение и осознание через эмоциональное и интеллектуальное  погружение в мир этических норм бытия, постепенное накопление опыта нравственных отношений с окружающими.  И как  любой предмет, этическая грамматика  рассчитана на длительный период осмысления, связанного с  построением личностного опыта этически выверенного поведения  по мере взросления детей.</a:t>
            </a:r>
            <a:endParaRPr lang="ru-RU" sz="2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4500570"/>
            <a:ext cx="8606760" cy="210826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FFFF66"/>
                </a:solidFill>
              </a:rPr>
              <a:t>Этика 8-9 классы.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</a:pPr>
            <a:r>
              <a:rPr lang="ru-RU" altLang="zh-CN" sz="2000" dirty="0" smtClean="0">
                <a:solidFill>
                  <a:schemeClr val="tx1"/>
                </a:solidFill>
              </a:rPr>
              <a:t>Он позволяет повзрослевшим и приобщившимся к основам этической 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</a:pPr>
            <a:r>
              <a:rPr lang="ru-RU" altLang="zh-CN" sz="2000" dirty="0" smtClean="0">
                <a:solidFill>
                  <a:schemeClr val="tx1"/>
                </a:solidFill>
              </a:rPr>
              <a:t>культуры подросткам на основе их  подготовленности в соответствии с 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</a:pPr>
            <a:r>
              <a:rPr lang="ru-RU" altLang="zh-CN" sz="2000" dirty="0" smtClean="0">
                <a:solidFill>
                  <a:schemeClr val="tx1"/>
                </a:solidFill>
              </a:rPr>
              <a:t>предшествующим курсом   углубиться в изучение этики как науки с 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</a:pPr>
            <a:r>
              <a:rPr lang="ru-RU" altLang="zh-CN" sz="2000" dirty="0" smtClean="0">
                <a:solidFill>
                  <a:schemeClr val="tx1"/>
                </a:solidFill>
              </a:rPr>
              <a:t>соответствующим ей миром категорий и понятий о ценностях и </a:t>
            </a:r>
          </a:p>
          <a:p>
            <a:pPr marL="342900" indent="-342900">
              <a:lnSpc>
                <a:spcPct val="95000"/>
              </a:lnSpc>
              <a:spcBef>
                <a:spcPct val="20000"/>
              </a:spcBef>
            </a:pPr>
            <a:r>
              <a:rPr lang="ru-RU" altLang="zh-CN" sz="2000" dirty="0" smtClean="0">
                <a:solidFill>
                  <a:schemeClr val="tx1"/>
                </a:solidFill>
              </a:rPr>
              <a:t>нравственной жизни человека. 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357297"/>
            <a:ext cx="8643998" cy="507831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FF00"/>
                </a:solidFill>
              </a:rPr>
              <a:t>1-й раздел посвящён этике общения. </a:t>
            </a:r>
            <a:r>
              <a:rPr lang="ru-RU" i="1" dirty="0"/>
              <a:t>Он раскрывает взаимосвязь внутреннего и внешнего в этикете, рассматривает поведение людей  по отношению к окружающим, приобщает учащихся к нормам воспитанности.</a:t>
            </a:r>
            <a:r>
              <a:rPr lang="en-US" i="1" dirty="0"/>
              <a:t>(</a:t>
            </a:r>
            <a:r>
              <a:rPr lang="ru-RU" i="1" dirty="0"/>
              <a:t>диагностика нравственной самооценки</a:t>
            </a:r>
            <a:r>
              <a:rPr lang="en-US" i="1" dirty="0"/>
              <a:t>)</a:t>
            </a:r>
            <a:endParaRPr lang="ru-RU" i="1" dirty="0"/>
          </a:p>
          <a:p>
            <a:r>
              <a:rPr lang="ru-RU" b="1" dirty="0">
                <a:solidFill>
                  <a:srgbClr val="FFFF00"/>
                </a:solidFill>
              </a:rPr>
              <a:t>2-й раздел посвящён нормам воспитанности</a:t>
            </a:r>
            <a:r>
              <a:rPr lang="ru-RU" dirty="0">
                <a:solidFill>
                  <a:srgbClr val="FFFF00"/>
                </a:solidFill>
              </a:rPr>
              <a:t>. </a:t>
            </a:r>
            <a:r>
              <a:rPr lang="ru-RU" i="1" dirty="0"/>
              <a:t>Его цель – приобщение учащихся к нормам регламентированного поведения среди людей. </a:t>
            </a:r>
            <a:r>
              <a:rPr lang="ru-RU" i="1" dirty="0" smtClean="0"/>
              <a:t>К  этикету </a:t>
            </a:r>
            <a:r>
              <a:rPr lang="ru-RU" i="1" dirty="0"/>
              <a:t>правомерно отнести так называемые правила </a:t>
            </a:r>
            <a:r>
              <a:rPr lang="ru-RU" i="1" dirty="0" smtClean="0"/>
              <a:t> </a:t>
            </a:r>
            <a:r>
              <a:rPr lang="ru-RU" i="1" dirty="0"/>
              <a:t>« Хорошего тона », (навыки поведения в гостях, за столом, в театре, специфические знаки внимания младших к старшим, мужчины к женщине.(диагностика этики поведения)</a:t>
            </a:r>
          </a:p>
          <a:p>
            <a:r>
              <a:rPr lang="ru-RU" b="1" dirty="0">
                <a:solidFill>
                  <a:srgbClr val="FFFF00"/>
                </a:solidFill>
              </a:rPr>
              <a:t>3-й раздел посвящён нормам этики, регулирующим отношения к окружающим. </a:t>
            </a:r>
            <a:r>
              <a:rPr lang="ru-RU" i="1" dirty="0"/>
              <a:t>Он призван способствовать развитию эмоциональной отзывчивости на переживания другого человека, созданию условий для воспитания самоуважения, чувства собственного достоинства, проявлению </a:t>
            </a:r>
            <a:r>
              <a:rPr lang="ru-RU" i="1" dirty="0" err="1"/>
              <a:t>эмпатии</a:t>
            </a:r>
            <a:r>
              <a:rPr lang="ru-RU" i="1" dirty="0"/>
              <a:t>, сопереживания  (диагностика отношения к жизненным ценностям)</a:t>
            </a:r>
          </a:p>
          <a:p>
            <a:r>
              <a:rPr lang="ru-RU" b="1" dirty="0">
                <a:solidFill>
                  <a:srgbClr val="FFFF00"/>
                </a:solidFill>
              </a:rPr>
              <a:t>4-й раздел рассматривает этику отношений в коллективе</a:t>
            </a:r>
            <a:r>
              <a:rPr lang="ru-RU" i="1" dirty="0">
                <a:solidFill>
                  <a:srgbClr val="FFFF00"/>
                </a:solidFill>
              </a:rPr>
              <a:t>. </a:t>
            </a:r>
            <a:r>
              <a:rPr lang="ru-RU" i="1" dirty="0"/>
              <a:t>Дети с помощью педагога анализируют различные жизненные ситуации, проблемы многообразной деятельности коллектива, собственные поступки.                  (диагностика нравственной мотивации)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548680"/>
            <a:ext cx="7128792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4000" i="1" dirty="0" smtClean="0">
                <a:solidFill>
                  <a:srgbClr val="FF0000"/>
                </a:solidFill>
              </a:rPr>
              <a:t>Содержание программы</a:t>
            </a:r>
            <a:endParaRPr lang="ru-RU" sz="40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</TotalTime>
  <Words>1189</Words>
  <Application>Microsoft Office PowerPoint</Application>
  <PresentationFormat>Экран (4:3)</PresentationFormat>
  <Paragraphs>105</Paragraphs>
  <Slides>24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Доклад на тему: Нравственное воспитание подрастающего поколения  через раздел «Этическая грамматика»</vt:lpstr>
      <vt:lpstr>В проекте Государственной программы «Развитие и воспитание детей в Российской Федерации» определён стратегический смысл воспитания школьников. Он «заключается в обеспечении позитивной социализации подрастающего поколения, его духовно-нравственного становления, воспитания детей гражданами российского общества, способными реализовать свой личностный потенциал в интересах общественного и личного прогресса, осуществлять самостоятельный выбор в пользу гуманистических общечеловеческих и национальных ценностей». Там же сформулирован и главный результат воспитания, которого должна достигнуть школа. Это: «развитие нравственной и гражданской ответственности личности, сознательное предпочтение добра как принципа взаимоотношений между людьми, готовность к саморазвитию и нравственному самосовершенствованию».</vt:lpstr>
      <vt:lpstr>  Актуальность:</vt:lpstr>
      <vt:lpstr>Цели</vt:lpstr>
      <vt:lpstr>Ведущие принципы  нравственного воспитания</vt:lpstr>
      <vt:lpstr>Что такое этический урок</vt:lpstr>
      <vt:lpstr>Слайд 7</vt:lpstr>
      <vt:lpstr>Слайд 8</vt:lpstr>
      <vt:lpstr>Слайд 9</vt:lpstr>
      <vt:lpstr>  В чём же воспитательный                                      потенциал уроков этики? </vt:lpstr>
      <vt:lpstr>Ожидаемый результат </vt:lpstr>
      <vt:lpstr>Диагностика эффективности формирования нравственной культуры школьников </vt:lpstr>
      <vt:lpstr>Слайд 13</vt:lpstr>
      <vt:lpstr>Слайд 14</vt:lpstr>
      <vt:lpstr>Слайд 15</vt:lpstr>
      <vt:lpstr>Слайд 16</vt:lpstr>
      <vt:lpstr>Формы и методы работы.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нравственной культуры подрастающего поколения через раздел «этической грамматики» по программе Шемшуриной А. И.</dc:title>
  <dc:creator>Михаил</dc:creator>
  <cp:lastModifiedBy>Михаил</cp:lastModifiedBy>
  <cp:revision>48</cp:revision>
  <dcterms:created xsi:type="dcterms:W3CDTF">2012-03-25T11:44:22Z</dcterms:created>
  <dcterms:modified xsi:type="dcterms:W3CDTF">2012-04-04T00:32:36Z</dcterms:modified>
</cp:coreProperties>
</file>