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58" r:id="rId7"/>
    <p:sldId id="262" r:id="rId8"/>
    <p:sldId id="267"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2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94D0DA6-0C81-4E99-9600-C2850935854B}" type="datetimeFigureOut">
              <a:rPr lang="ru-RU"/>
              <a:pPr>
                <a:defRPr/>
              </a:pPr>
              <a:t>26.11.2014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491D5EA-F169-44C6-AA3A-D944DD070AC5}" type="slidenum">
              <a:rPr lang="ru-RU"/>
              <a:pPr>
                <a:defRPr/>
              </a:pPr>
              <a:t>‹#›</a:t>
            </a:fld>
            <a:endParaRPr lang="ru-RU"/>
          </a:p>
        </p:txBody>
      </p:sp>
    </p:spTree>
    <p:extLst>
      <p:ext uri="{BB962C8B-B14F-4D97-AF65-F5344CB8AC3E}">
        <p14:creationId xmlns:p14="http://schemas.microsoft.com/office/powerpoint/2010/main" val="326458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DB4F3C1-466B-43A6-9C38-73C1A5B20AB3}" type="datetimeFigureOut">
              <a:rPr lang="ru-RU"/>
              <a:pPr>
                <a:defRPr/>
              </a:pPr>
              <a:t>26.11.2014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B66D44D-0E87-4FD4-85AB-AD24FD801A56}" type="slidenum">
              <a:rPr lang="ru-RU"/>
              <a:pPr>
                <a:defRPr/>
              </a:pPr>
              <a:t>‹#›</a:t>
            </a:fld>
            <a:endParaRPr lang="ru-RU"/>
          </a:p>
        </p:txBody>
      </p:sp>
    </p:spTree>
    <p:extLst>
      <p:ext uri="{BB962C8B-B14F-4D97-AF65-F5344CB8AC3E}">
        <p14:creationId xmlns:p14="http://schemas.microsoft.com/office/powerpoint/2010/main" val="238188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3AD6F02-D6F0-48AD-BB81-109D4C94850C}" type="datetimeFigureOut">
              <a:rPr lang="ru-RU"/>
              <a:pPr>
                <a:defRPr/>
              </a:pPr>
              <a:t>26.11.2014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7C632D0-150E-476F-BB7E-339B3ADA00E1}" type="slidenum">
              <a:rPr lang="ru-RU"/>
              <a:pPr>
                <a:defRPr/>
              </a:pPr>
              <a:t>‹#›</a:t>
            </a:fld>
            <a:endParaRPr lang="ru-RU"/>
          </a:p>
        </p:txBody>
      </p:sp>
    </p:spTree>
    <p:extLst>
      <p:ext uri="{BB962C8B-B14F-4D97-AF65-F5344CB8AC3E}">
        <p14:creationId xmlns:p14="http://schemas.microsoft.com/office/powerpoint/2010/main" val="1856128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09B3B67-837D-4C1E-BA80-5E478C6979CD}" type="datetimeFigureOut">
              <a:rPr lang="ru-RU"/>
              <a:pPr>
                <a:defRPr/>
              </a:pPr>
              <a:t>26.11.2014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1A3DFC-8C42-40DC-973F-5ED79D212C26}" type="slidenum">
              <a:rPr lang="ru-RU"/>
              <a:pPr>
                <a:defRPr/>
              </a:pPr>
              <a:t>‹#›</a:t>
            </a:fld>
            <a:endParaRPr lang="ru-RU"/>
          </a:p>
        </p:txBody>
      </p:sp>
    </p:spTree>
    <p:extLst>
      <p:ext uri="{BB962C8B-B14F-4D97-AF65-F5344CB8AC3E}">
        <p14:creationId xmlns:p14="http://schemas.microsoft.com/office/powerpoint/2010/main" val="4237758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8E77D4E-46E1-4CBB-BF67-0E19912C1EE6}" type="datetimeFigureOut">
              <a:rPr lang="ru-RU"/>
              <a:pPr>
                <a:defRPr/>
              </a:pPr>
              <a:t>26.11.2014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2B0C5BF-11A8-4AE7-86C8-1969AE872003}" type="slidenum">
              <a:rPr lang="ru-RU"/>
              <a:pPr>
                <a:defRPr/>
              </a:pPr>
              <a:t>‹#›</a:t>
            </a:fld>
            <a:endParaRPr lang="ru-RU"/>
          </a:p>
        </p:txBody>
      </p:sp>
    </p:spTree>
    <p:extLst>
      <p:ext uri="{BB962C8B-B14F-4D97-AF65-F5344CB8AC3E}">
        <p14:creationId xmlns:p14="http://schemas.microsoft.com/office/powerpoint/2010/main" val="377682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2943CA0-9CD4-441A-B276-A42C497454E8}" type="datetimeFigureOut">
              <a:rPr lang="ru-RU"/>
              <a:pPr>
                <a:defRPr/>
              </a:pPr>
              <a:t>26.11.2014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02EBDB2-1186-4327-BC3B-46B3DDB96812}" type="slidenum">
              <a:rPr lang="ru-RU"/>
              <a:pPr>
                <a:defRPr/>
              </a:pPr>
              <a:t>‹#›</a:t>
            </a:fld>
            <a:endParaRPr lang="ru-RU"/>
          </a:p>
        </p:txBody>
      </p:sp>
    </p:spTree>
    <p:extLst>
      <p:ext uri="{BB962C8B-B14F-4D97-AF65-F5344CB8AC3E}">
        <p14:creationId xmlns:p14="http://schemas.microsoft.com/office/powerpoint/2010/main" val="6202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275C8752-942D-4A91-805E-5AE24154BA3B}" type="datetimeFigureOut">
              <a:rPr lang="ru-RU"/>
              <a:pPr>
                <a:defRPr/>
              </a:pPr>
              <a:t>26.11.2014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77FACC1-62FF-484A-A9BB-93E3073BE903}" type="slidenum">
              <a:rPr lang="ru-RU"/>
              <a:pPr>
                <a:defRPr/>
              </a:pPr>
              <a:t>‹#›</a:t>
            </a:fld>
            <a:endParaRPr lang="ru-RU"/>
          </a:p>
        </p:txBody>
      </p:sp>
    </p:spTree>
    <p:extLst>
      <p:ext uri="{BB962C8B-B14F-4D97-AF65-F5344CB8AC3E}">
        <p14:creationId xmlns:p14="http://schemas.microsoft.com/office/powerpoint/2010/main" val="153875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3ED2ADA-F75B-40FD-B398-0ECF436534C8}" type="datetimeFigureOut">
              <a:rPr lang="ru-RU"/>
              <a:pPr>
                <a:defRPr/>
              </a:pPr>
              <a:t>26.11.2014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82F47AAD-5127-4759-9A07-1AC1B70B150D}" type="slidenum">
              <a:rPr lang="ru-RU"/>
              <a:pPr>
                <a:defRPr/>
              </a:pPr>
              <a:t>‹#›</a:t>
            </a:fld>
            <a:endParaRPr lang="ru-RU"/>
          </a:p>
        </p:txBody>
      </p:sp>
    </p:spTree>
    <p:extLst>
      <p:ext uri="{BB962C8B-B14F-4D97-AF65-F5344CB8AC3E}">
        <p14:creationId xmlns:p14="http://schemas.microsoft.com/office/powerpoint/2010/main" val="222991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B319823-141B-4403-BF29-A1B8D8E6279B}" type="datetimeFigureOut">
              <a:rPr lang="ru-RU"/>
              <a:pPr>
                <a:defRPr/>
              </a:pPr>
              <a:t>26.11.2014</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D21BCAC-35FB-4FBC-9B71-F60729189E59}" type="slidenum">
              <a:rPr lang="ru-RU"/>
              <a:pPr>
                <a:defRPr/>
              </a:pPr>
              <a:t>‹#›</a:t>
            </a:fld>
            <a:endParaRPr lang="ru-RU"/>
          </a:p>
        </p:txBody>
      </p:sp>
    </p:spTree>
    <p:extLst>
      <p:ext uri="{BB962C8B-B14F-4D97-AF65-F5344CB8AC3E}">
        <p14:creationId xmlns:p14="http://schemas.microsoft.com/office/powerpoint/2010/main" val="261157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38ECD7A-CE6A-41BD-B9A0-1503195309B4}" type="datetimeFigureOut">
              <a:rPr lang="ru-RU"/>
              <a:pPr>
                <a:defRPr/>
              </a:pPr>
              <a:t>26.11.2014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A0CBF58-4B6F-4F25-99D7-5387C486E4EB}" type="slidenum">
              <a:rPr lang="ru-RU"/>
              <a:pPr>
                <a:defRPr/>
              </a:pPr>
              <a:t>‹#›</a:t>
            </a:fld>
            <a:endParaRPr lang="ru-RU"/>
          </a:p>
        </p:txBody>
      </p:sp>
    </p:spTree>
    <p:extLst>
      <p:ext uri="{BB962C8B-B14F-4D97-AF65-F5344CB8AC3E}">
        <p14:creationId xmlns:p14="http://schemas.microsoft.com/office/powerpoint/2010/main" val="263791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3DAC5B7-FBF6-46D9-8F22-3EF24FE623FC}" type="datetimeFigureOut">
              <a:rPr lang="ru-RU"/>
              <a:pPr>
                <a:defRPr/>
              </a:pPr>
              <a:t>26.11.2014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AAEDF4B-FB37-4A4B-8E00-92C93E248AC7}" type="slidenum">
              <a:rPr lang="ru-RU"/>
              <a:pPr>
                <a:defRPr/>
              </a:pPr>
              <a:t>‹#›</a:t>
            </a:fld>
            <a:endParaRPr lang="ru-RU"/>
          </a:p>
        </p:txBody>
      </p:sp>
    </p:spTree>
    <p:extLst>
      <p:ext uri="{BB962C8B-B14F-4D97-AF65-F5344CB8AC3E}">
        <p14:creationId xmlns:p14="http://schemas.microsoft.com/office/powerpoint/2010/main" val="271827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A120A3F-4F94-45BC-835C-7C200837801E}" type="datetimeFigureOut">
              <a:rPr lang="ru-RU"/>
              <a:pPr>
                <a:defRPr/>
              </a:pPr>
              <a:t>26.11.2014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18F8BF62-9CEE-458E-A92D-B51E62E9D3D9}"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http://www.youtube.com/watch?v=Xr3g7dNyaSo" TargetMode="Externa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457200" y="0"/>
            <a:ext cx="3008313" cy="476250"/>
          </a:xfrm>
        </p:spPr>
        <p:txBody>
          <a:bodyPr/>
          <a:lstStyle/>
          <a:p>
            <a:pPr eaLnBrk="1" hangingPunct="1"/>
            <a:r>
              <a:rPr lang="ru-RU" altLang="ru-RU" smtClean="0"/>
              <a:t>символизм</a:t>
            </a:r>
          </a:p>
        </p:txBody>
      </p:sp>
      <p:pic>
        <p:nvPicPr>
          <p:cNvPr id="2051" name="Содержимое 4" descr="боисов-мусатов призраки.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779838" y="0"/>
            <a:ext cx="5364162" cy="6742113"/>
          </a:xfrm>
        </p:spPr>
      </p:pic>
      <p:sp>
        <p:nvSpPr>
          <p:cNvPr id="4" name="Текст 3"/>
          <p:cNvSpPr>
            <a:spLocks noGrp="1"/>
          </p:cNvSpPr>
          <p:nvPr>
            <p:ph type="body" sz="half" idx="2"/>
          </p:nvPr>
        </p:nvSpPr>
        <p:spPr>
          <a:xfrm>
            <a:off x="0" y="549275"/>
            <a:ext cx="3924300" cy="6308725"/>
          </a:xfrm>
        </p:spPr>
        <p:txBody>
          <a:bodyPr rtlCol="0">
            <a:normAutofit lnSpcReduction="10000"/>
          </a:bodyPr>
          <a:lstStyle/>
          <a:p>
            <a:pPr eaLnBrk="1" fontAlgn="auto" hangingPunct="1">
              <a:spcAft>
                <a:spcPts val="0"/>
              </a:spcAft>
              <a:buFont typeface="Arial" pitchFamily="34" charset="0"/>
              <a:buNone/>
              <a:defRPr/>
            </a:pPr>
            <a:r>
              <a:rPr lang="ru-RU" sz="1800" b="1" dirty="0" err="1" smtClean="0">
                <a:latin typeface="Comic Sans MS" pitchFamily="66" charset="0"/>
              </a:rPr>
              <a:t>Символи́зм</a:t>
            </a:r>
            <a:r>
              <a:rPr lang="ru-RU" sz="1800" dirty="0" smtClean="0">
                <a:latin typeface="Comic Sans MS" pitchFamily="66" charset="0"/>
              </a:rPr>
              <a:t> (фр. </a:t>
            </a:r>
            <a:r>
              <a:rPr lang="ru-RU" sz="1800" i="1" dirty="0" err="1" smtClean="0">
                <a:latin typeface="Comic Sans MS" pitchFamily="66" charset="0"/>
              </a:rPr>
              <a:t>Symbolisme</a:t>
            </a:r>
            <a:r>
              <a:rPr lang="ru-RU" sz="1800" dirty="0" smtClean="0">
                <a:latin typeface="Comic Sans MS" pitchFamily="66" charset="0"/>
              </a:rPr>
              <a:t>) — одно из крупнейших направлений в </a:t>
            </a:r>
            <a:r>
              <a:rPr lang="ru-RU" sz="1800" dirty="0" err="1" smtClean="0">
                <a:latin typeface="Comic Sans MS" pitchFamily="66" charset="0"/>
              </a:rPr>
              <a:t>искусствеСимволисты</a:t>
            </a:r>
            <a:r>
              <a:rPr lang="ru-RU" sz="1800" dirty="0" smtClean="0">
                <a:latin typeface="Comic Sans MS" pitchFamily="66" charset="0"/>
              </a:rPr>
              <a:t> радикально изменили не только различные виды искусства, но и само отношение к нему. Их экспериментаторский характер, стремление к новаторству, космополитизм и обширный диапазон влияний стали образцом для большинства современных направлений искусства. Символисты использовали символики, недосказанность, намеки, таинственность, загадочность. Основным настроением, улавливаемым символистами, являлся пессимизм, доходящий до отчаянья. Всё «природное» представало лишь «видимостью», не имеющей самостоятельного художественного значения.</a:t>
            </a:r>
          </a:p>
        </p:txBody>
      </p:sp>
      <p:sp>
        <p:nvSpPr>
          <p:cNvPr id="2053" name="TextBox 5"/>
          <p:cNvSpPr txBox="1">
            <a:spLocks noChangeArrowheads="1"/>
          </p:cNvSpPr>
          <p:nvPr/>
        </p:nvSpPr>
        <p:spPr bwMode="auto">
          <a:xfrm>
            <a:off x="4643438" y="0"/>
            <a:ext cx="314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chemeClr val="bg1"/>
                </a:solidFill>
              </a:rPr>
              <a:t>Борисов-Мусатов «Призраки»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8775" y="0"/>
            <a:ext cx="8785225" cy="1123950"/>
          </a:xfrm>
        </p:spPr>
        <p:txBody>
          <a:bodyPr rtlCol="0">
            <a:normAutofit fontScale="90000"/>
          </a:bodyPr>
          <a:lstStyle/>
          <a:p>
            <a:pPr eaLnBrk="1" fontAlgn="auto" hangingPunct="1">
              <a:spcAft>
                <a:spcPts val="0"/>
              </a:spcAft>
              <a:defRPr/>
            </a:pPr>
            <a:r>
              <a:rPr lang="ru-RU" dirty="0" smtClean="0"/>
              <a:t>Серебряный век русской литературы</a:t>
            </a:r>
          </a:p>
        </p:txBody>
      </p:sp>
      <p:sp>
        <p:nvSpPr>
          <p:cNvPr id="3" name="Подзаголовок 2"/>
          <p:cNvSpPr>
            <a:spLocks noGrp="1"/>
          </p:cNvSpPr>
          <p:nvPr>
            <p:ph type="subTitle" idx="1"/>
          </p:nvPr>
        </p:nvSpPr>
        <p:spPr>
          <a:xfrm>
            <a:off x="0" y="1268413"/>
            <a:ext cx="3708400" cy="5589587"/>
          </a:xfrm>
        </p:spPr>
        <p:txBody>
          <a:bodyPr rtlCol="0">
            <a:normAutofit/>
          </a:bodyPr>
          <a:lstStyle/>
          <a:p>
            <a:pPr eaLnBrk="1" fontAlgn="auto" hangingPunct="1">
              <a:spcAft>
                <a:spcPts val="0"/>
              </a:spcAft>
              <a:buFont typeface="Arial" pitchFamily="34" charset="0"/>
              <a:buNone/>
              <a:defRPr/>
            </a:pPr>
            <a:r>
              <a:rPr lang="ru-RU" sz="2400" b="1" dirty="0" smtClean="0"/>
              <a:t>Акмеизм</a:t>
            </a:r>
            <a:r>
              <a:rPr lang="ru-RU" sz="2400" dirty="0" smtClean="0"/>
              <a:t> — (от греч. </a:t>
            </a:r>
            <a:r>
              <a:rPr lang="ru-RU" sz="2400" dirty="0" err="1" smtClean="0"/>
              <a:t>άκμη </a:t>
            </a:r>
            <a:r>
              <a:rPr lang="ru-RU" sz="2400" dirty="0" smtClean="0"/>
              <a:t>«высшая степень, вершина, цветение, цветущая пора») литературное течение, противостоящее символизму и возникшее в начале XX века в России. Акмеисты провозглашали материальность, предметность тематики и образов, точность слова.… </a:t>
            </a:r>
          </a:p>
        </p:txBody>
      </p:sp>
      <p:pic>
        <p:nvPicPr>
          <p:cNvPr id="3076" name="Рисунок 4" descr="кустодиев выходной.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1247775"/>
            <a:ext cx="5715000" cy="561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5"/>
          <p:cNvSpPr txBox="1">
            <a:spLocks noChangeArrowheads="1"/>
          </p:cNvSpPr>
          <p:nvPr/>
        </p:nvSpPr>
        <p:spPr bwMode="auto">
          <a:xfrm>
            <a:off x="6516688" y="1484313"/>
            <a:ext cx="2627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chemeClr val="bg1"/>
                </a:solidFill>
              </a:rPr>
              <a:t>Б.кустодиев «Выходной»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3050"/>
            <a:ext cx="3008313" cy="563563"/>
          </a:xfrm>
        </p:spPr>
        <p:txBody>
          <a:bodyPr/>
          <a:lstStyle/>
          <a:p>
            <a:pPr eaLnBrk="1" hangingPunct="1"/>
            <a:r>
              <a:rPr lang="ru-RU" altLang="ru-RU" smtClean="0"/>
              <a:t>футуризм</a:t>
            </a:r>
          </a:p>
        </p:txBody>
      </p:sp>
      <p:pic>
        <p:nvPicPr>
          <p:cNvPr id="4099" name="Содержимое 4" descr="image001.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575050" y="115888"/>
            <a:ext cx="5568950" cy="6742112"/>
          </a:xfrm>
        </p:spPr>
      </p:pic>
      <p:sp>
        <p:nvSpPr>
          <p:cNvPr id="4100" name="Текст 3"/>
          <p:cNvSpPr>
            <a:spLocks noGrp="1"/>
          </p:cNvSpPr>
          <p:nvPr>
            <p:ph type="body" sz="half" idx="2"/>
          </p:nvPr>
        </p:nvSpPr>
        <p:spPr>
          <a:xfrm>
            <a:off x="179388" y="836613"/>
            <a:ext cx="3286125" cy="6021387"/>
          </a:xfrm>
        </p:spPr>
        <p:txBody>
          <a:bodyPr/>
          <a:lstStyle/>
          <a:p>
            <a:pPr eaLnBrk="1" hangingPunct="1"/>
            <a:r>
              <a:rPr lang="ru-RU" altLang="ru-RU" b="1" smtClean="0"/>
              <a:t>Футури́зм</a:t>
            </a:r>
            <a:r>
              <a:rPr lang="ru-RU" altLang="ru-RU" smtClean="0"/>
              <a:t> </a:t>
            </a:r>
            <a:r>
              <a:rPr lang="ru-RU" altLang="ru-RU" sz="2400" smtClean="0"/>
              <a:t>(лат. </a:t>
            </a:r>
            <a:r>
              <a:rPr lang="ru-RU" altLang="ru-RU" sz="2400" i="1" smtClean="0"/>
              <a:t>futurum — будущее</a:t>
            </a:r>
            <a:r>
              <a:rPr lang="ru-RU" altLang="ru-RU" sz="2400" smtClean="0"/>
              <a:t>) — общее название художественных авангардистских движений 1910-х — начала 1920-х годов, прежде всего в Италии и России.</a:t>
            </a:r>
          </a:p>
        </p:txBody>
      </p:sp>
      <p:sp>
        <p:nvSpPr>
          <p:cNvPr id="4101" name="TextBox 5"/>
          <p:cNvSpPr txBox="1">
            <a:spLocks noChangeArrowheads="1"/>
          </p:cNvSpPr>
          <p:nvPr/>
        </p:nvSpPr>
        <p:spPr bwMode="auto">
          <a:xfrm>
            <a:off x="4427538" y="188913"/>
            <a:ext cx="386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000">
                <a:solidFill>
                  <a:schemeClr val="bg1"/>
                </a:solidFill>
              </a:rPr>
              <a:t>Д.Бурлюк «Встреча весны и лета»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1"/>
          <p:cNvSpPr>
            <a:spLocks noChangeArrowheads="1"/>
          </p:cNvSpPr>
          <p:nvPr/>
        </p:nvSpPr>
        <p:spPr bwMode="auto">
          <a:xfrm>
            <a:off x="0" y="0"/>
            <a:ext cx="8893175"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800"/>
              <a:t>Футуризм — одно из течений авангардизма, породившего множество иных направлений и школ. </a:t>
            </a:r>
            <a:r>
              <a:rPr lang="ru-RU" altLang="ru-RU" sz="2800">
                <a:solidFill>
                  <a:srgbClr val="FFFF00"/>
                </a:solidFill>
              </a:rPr>
              <a:t>Имажинизм</a:t>
            </a:r>
            <a:r>
              <a:rPr lang="ru-RU" altLang="ru-RU" sz="2800"/>
              <a:t> Есенина и Мариенгофа</a:t>
            </a:r>
            <a:r>
              <a:rPr lang="ru-RU" altLang="ru-RU" sz="2800">
                <a:solidFill>
                  <a:srgbClr val="FFFF00"/>
                </a:solidFill>
              </a:rPr>
              <a:t>. Конструктивизм </a:t>
            </a:r>
            <a:r>
              <a:rPr lang="ru-RU" altLang="ru-RU" sz="2800"/>
              <a:t>Сельвинского, Луговского</a:t>
            </a:r>
            <a:r>
              <a:rPr lang="ru-RU" altLang="ru-RU" sz="2800">
                <a:solidFill>
                  <a:srgbClr val="FFFF00"/>
                </a:solidFill>
              </a:rPr>
              <a:t>. Эгофутуризм </a:t>
            </a:r>
            <a:r>
              <a:rPr lang="ru-RU" altLang="ru-RU" sz="2800"/>
              <a:t>Северянина. </a:t>
            </a:r>
            <a:r>
              <a:rPr lang="ru-RU" altLang="ru-RU" sz="2800">
                <a:solidFill>
                  <a:srgbClr val="FFFF00"/>
                </a:solidFill>
              </a:rPr>
              <a:t>Будетлянство</a:t>
            </a:r>
            <a:r>
              <a:rPr lang="ru-RU" altLang="ru-RU" sz="2800"/>
              <a:t> Хлебникова. </a:t>
            </a:r>
            <a:r>
              <a:rPr lang="ru-RU" altLang="ru-RU" sz="2800">
                <a:solidFill>
                  <a:srgbClr val="FFFF00"/>
                </a:solidFill>
              </a:rPr>
              <a:t>ОБЭРИУ</a:t>
            </a:r>
            <a:r>
              <a:rPr lang="ru-RU" altLang="ru-RU" sz="2800"/>
              <a:t> Хармса, Введенского, Заболоцкого, Олейникова. И, наконец</a:t>
            </a:r>
            <a:r>
              <a:rPr lang="ru-RU" altLang="ru-RU" sz="2800">
                <a:solidFill>
                  <a:srgbClr val="FFFF00"/>
                </a:solidFill>
              </a:rPr>
              <a:t>, «ничевоков». </a:t>
            </a:r>
          </a:p>
          <a:p>
            <a:pPr eaLnBrk="1" hangingPunct="1">
              <a:spcBef>
                <a:spcPct val="0"/>
              </a:spcBef>
              <a:buFontTx/>
              <a:buNone/>
            </a:pPr>
            <a:r>
              <a:rPr lang="ru-RU" altLang="ru-RU" sz="2800"/>
              <a:t>К неофутуристам критика причисляет метаметафористов А. Парщикова и К. Кедрова, а также Г. Айги, В. Соснору, Горнона, С. Бирюкова, Е. Кацюбу, А. Альчук, Н. Искренко. В изобразительном искусстве следует отметить кубофутуризм— направление, в котором в разное время работали такие художники, как Малевич, Бурлюк, Гончарова, Розанова, Попова, Удальцова, Экстер, Богомазов, и др.</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
          <p:cNvSpPr>
            <a:spLocks noChangeArrowheads="1"/>
          </p:cNvSpPr>
          <p:nvPr/>
        </p:nvSpPr>
        <p:spPr bwMode="auto">
          <a:xfrm>
            <a:off x="0" y="58738"/>
            <a:ext cx="5616575" cy="686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000">
                <a:latin typeface="Arial" charset="0"/>
              </a:rPr>
              <a:t>ОБЭРИУ (Объединение Реального Искусства[1]) — группа писателей и деятелей культуры, существовавшая в 1927 — начале 1930-е-х гг. в Ленинграде.</a:t>
            </a:r>
          </a:p>
          <a:p>
            <a:pPr eaLnBrk="1" hangingPunct="1">
              <a:spcBef>
                <a:spcPct val="0"/>
              </a:spcBef>
              <a:buFontTx/>
              <a:buNone/>
            </a:pPr>
            <a:endParaRPr lang="ru-RU" altLang="ru-RU" sz="2000">
              <a:latin typeface="Arial" charset="0"/>
            </a:endParaRPr>
          </a:p>
          <a:p>
            <a:pPr eaLnBrk="1" hangingPunct="1">
              <a:spcBef>
                <a:spcPct val="0"/>
              </a:spcBef>
              <a:buFontTx/>
              <a:buNone/>
            </a:pPr>
            <a:r>
              <a:rPr lang="ru-RU" altLang="ru-RU" sz="2000">
                <a:latin typeface="Arial" charset="0"/>
              </a:rPr>
              <a:t>В группу входили Даниил Хармс, Александр Введенский, Николай Заболоцкий, </a:t>
            </a:r>
          </a:p>
          <a:p>
            <a:pPr eaLnBrk="1" hangingPunct="1">
              <a:spcBef>
                <a:spcPct val="0"/>
              </a:spcBef>
              <a:buFontTx/>
              <a:buNone/>
            </a:pPr>
            <a:r>
              <a:rPr lang="ru-RU" altLang="ru-RU" sz="2000">
                <a:latin typeface="Arial" charset="0"/>
              </a:rPr>
              <a:t>Константин Вагинов, Юрий Владимиров, </a:t>
            </a:r>
          </a:p>
          <a:p>
            <a:pPr eaLnBrk="1" hangingPunct="1">
              <a:spcBef>
                <a:spcPct val="0"/>
              </a:spcBef>
              <a:buFontTx/>
              <a:buNone/>
            </a:pPr>
            <a:r>
              <a:rPr lang="ru-RU" altLang="ru-RU" sz="2000">
                <a:latin typeface="Arial" charset="0"/>
              </a:rPr>
              <a:t>Игорь Бахтерев, Дойвбер (Борис Михайлович) Левин и др., к обэриутам были близки Николай</a:t>
            </a:r>
          </a:p>
          <a:p>
            <a:pPr eaLnBrk="1" hangingPunct="1">
              <a:spcBef>
                <a:spcPct val="0"/>
              </a:spcBef>
              <a:buFontTx/>
              <a:buNone/>
            </a:pPr>
            <a:r>
              <a:rPr lang="ru-RU" altLang="ru-RU" sz="2000">
                <a:latin typeface="Arial" charset="0"/>
              </a:rPr>
              <a:t> Олейников, Евгений Шварц, философы Яков Друскин и Леонид Липавский, а также Казимир Малевич, Павел Филонов и ученицы Филонова Татьяна Глебова и Алиса Порет.</a:t>
            </a:r>
          </a:p>
          <a:p>
            <a:pPr eaLnBrk="1" hangingPunct="1">
              <a:spcBef>
                <a:spcPct val="0"/>
              </a:spcBef>
              <a:buFontTx/>
              <a:buNone/>
            </a:pPr>
            <a:endParaRPr lang="ru-RU" altLang="ru-RU" sz="2000">
              <a:latin typeface="Arial" charset="0"/>
            </a:endParaRPr>
          </a:p>
          <a:p>
            <a:pPr eaLnBrk="1" hangingPunct="1">
              <a:spcBef>
                <a:spcPct val="0"/>
              </a:spcBef>
              <a:buFontTx/>
              <a:buNone/>
            </a:pPr>
            <a:r>
              <a:rPr lang="ru-RU" altLang="ru-RU" sz="2000">
                <a:latin typeface="Arial" charset="0"/>
              </a:rPr>
              <a:t>ОБЭРИУты декларировали отказ от традиционных форм искусства, необходимость обновления методов изображения действительности, культивировали гротеск, алогизм, поэтику абсурда.</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6773" y="0"/>
            <a:ext cx="3527227" cy="6858000"/>
          </a:xfrm>
          <a:prstGeom prst="rect">
            <a:avLst/>
          </a:prstGeom>
          <a:effectLst>
            <a:softEdge rad="1270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7200" y="273050"/>
            <a:ext cx="3008313" cy="635000"/>
          </a:xfrm>
        </p:spPr>
        <p:txBody>
          <a:bodyPr/>
          <a:lstStyle/>
          <a:p>
            <a:pPr eaLnBrk="1" hangingPunct="1"/>
            <a:r>
              <a:rPr lang="ru-RU" altLang="ru-RU" smtClean="0"/>
              <a:t>имажинизм</a:t>
            </a:r>
          </a:p>
        </p:txBody>
      </p:sp>
      <p:pic>
        <p:nvPicPr>
          <p:cNvPr id="7171" name="Содержимое 4" descr="Жорж якулов.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419475" y="0"/>
            <a:ext cx="5724525" cy="6858000"/>
          </a:xfrm>
        </p:spPr>
      </p:pic>
      <p:sp>
        <p:nvSpPr>
          <p:cNvPr id="7172" name="Текст 3"/>
          <p:cNvSpPr>
            <a:spLocks noGrp="1"/>
          </p:cNvSpPr>
          <p:nvPr>
            <p:ph type="body" sz="half" idx="2"/>
          </p:nvPr>
        </p:nvSpPr>
        <p:spPr>
          <a:xfrm>
            <a:off x="0" y="836613"/>
            <a:ext cx="3465513" cy="5289550"/>
          </a:xfrm>
        </p:spPr>
        <p:txBody>
          <a:bodyPr/>
          <a:lstStyle/>
          <a:p>
            <a:pPr eaLnBrk="1" hangingPunct="1"/>
            <a:r>
              <a:rPr lang="ru-RU" altLang="ru-RU" sz="2000" b="1" smtClean="0"/>
              <a:t>Имажини́зм</a:t>
            </a:r>
            <a:r>
              <a:rPr lang="ru-RU" altLang="ru-RU" sz="2000" smtClean="0"/>
              <a:t> (от лат. </a:t>
            </a:r>
            <a:r>
              <a:rPr lang="ru-RU" altLang="ru-RU" sz="2000" i="1" smtClean="0"/>
              <a:t>imagо</a:t>
            </a:r>
            <a:r>
              <a:rPr lang="ru-RU" altLang="ru-RU" sz="2000" smtClean="0"/>
              <a:t> — образ) — литературное направление в русской поэзии XX века, представители которого заявляли, что цель творчества состоит в создании образа. Основное выразительное средство имажинистов —метафора, часто метафорические цепи, сопоставляющие различные элементы двух образов — прямого и переносного. Для творческой практики имажинистов характерен эпатаж, анархические мотивы.</a:t>
            </a:r>
          </a:p>
        </p:txBody>
      </p:sp>
      <p:sp>
        <p:nvSpPr>
          <p:cNvPr id="7173" name="TextBox 5"/>
          <p:cNvSpPr txBox="1">
            <a:spLocks noChangeArrowheads="1"/>
          </p:cNvSpPr>
          <p:nvPr/>
        </p:nvSpPr>
        <p:spPr bwMode="auto">
          <a:xfrm>
            <a:off x="4211638" y="476250"/>
            <a:ext cx="2719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1800">
                <a:solidFill>
                  <a:schemeClr val="bg1"/>
                </a:solidFill>
              </a:rPr>
              <a:t>Жорж Якулов «Фантазия»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0" y="-14288"/>
            <a:ext cx="5795963" cy="6740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ru-RU" altLang="ru-RU" sz="2400">
                <a:latin typeface="Arial" charset="0"/>
              </a:rPr>
              <a:t>Будетля́не — группа писателей, </a:t>
            </a:r>
          </a:p>
          <a:p>
            <a:pPr eaLnBrk="1" hangingPunct="1">
              <a:spcBef>
                <a:spcPct val="0"/>
              </a:spcBef>
              <a:buFontTx/>
              <a:buNone/>
            </a:pPr>
            <a:r>
              <a:rPr lang="ru-RU" altLang="ru-RU" sz="2400">
                <a:latin typeface="Arial" charset="0"/>
              </a:rPr>
              <a:t>первая русская футуристическая группа, </a:t>
            </a:r>
          </a:p>
          <a:p>
            <a:pPr eaLnBrk="1" hangingPunct="1">
              <a:spcBef>
                <a:spcPct val="0"/>
              </a:spcBef>
              <a:buFontTx/>
              <a:buNone/>
            </a:pPr>
            <a:r>
              <a:rPr lang="ru-RU" altLang="ru-RU" sz="2400">
                <a:latin typeface="Arial" charset="0"/>
              </a:rPr>
              <a:t>позднее превратившаяся в движение кубофутуристов. Некоторые ее члены называли этим словом течение, направление, а не только творческое объединение.</a:t>
            </a:r>
          </a:p>
          <a:p>
            <a:pPr eaLnBrk="1" hangingPunct="1">
              <a:spcBef>
                <a:spcPct val="0"/>
              </a:spcBef>
              <a:buFontTx/>
              <a:buNone/>
            </a:pPr>
            <a:endParaRPr lang="ru-RU" altLang="ru-RU" sz="2400">
              <a:latin typeface="Arial" charset="0"/>
            </a:endParaRPr>
          </a:p>
          <a:p>
            <a:pPr eaLnBrk="1" hangingPunct="1">
              <a:spcBef>
                <a:spcPct val="0"/>
              </a:spcBef>
              <a:buFontTx/>
              <a:buNone/>
            </a:pPr>
            <a:r>
              <a:rPr lang="ru-RU" altLang="ru-RU" sz="2400">
                <a:latin typeface="Arial" charset="0"/>
              </a:rPr>
              <a:t>Термин был изобретён (образован от словоформы будет) Велимиром Хлебниковым для обозначения</a:t>
            </a:r>
          </a:p>
          <a:p>
            <a:pPr eaLnBrk="1" hangingPunct="1">
              <a:spcBef>
                <a:spcPct val="0"/>
              </a:spcBef>
              <a:buFontTx/>
              <a:buNone/>
            </a:pPr>
            <a:r>
              <a:rPr lang="ru-RU" altLang="ru-RU" sz="2400">
                <a:latin typeface="Arial" charset="0"/>
              </a:rPr>
              <a:t> деятелей искусства футуристического толка. Изначально он подчёркивал самобытность русского футуризма(В.Хлебников, В.Маяковский, А.Кручёных, художники Д.Бурлюк, Н.Кульбин)</a:t>
            </a: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20072" y="260648"/>
            <a:ext cx="3923928" cy="5688632"/>
          </a:xfrm>
          <a:prstGeom prst="rect">
            <a:avLst/>
          </a:prstGeom>
          <a:effectLst>
            <a:softEdge rad="317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3"/>
          <p:cNvSpPr>
            <a:spLocks noChangeArrowheads="1"/>
          </p:cNvSpPr>
          <p:nvPr/>
        </p:nvSpPr>
        <p:spPr bwMode="auto">
          <a:xfrm>
            <a:off x="1692275" y="2014538"/>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ru-RU">
                <a:hlinkClick r:id="rId2"/>
              </a:rPr>
              <a:t>http://www.youtube.com/watch?v=Xr3g7dNyaSo</a:t>
            </a:r>
            <a:endParaRPr lang="ru-RU" altLang="ru-RU"/>
          </a:p>
          <a:p>
            <a:pPr eaLnBrk="1" hangingPunct="1"/>
            <a:endParaRPr lang="ru-RU" altLang="ru-RU"/>
          </a:p>
        </p:txBody>
      </p:sp>
      <p:sp>
        <p:nvSpPr>
          <p:cNvPr id="5" name="Прямоугольник 4"/>
          <p:cNvSpPr/>
          <p:nvPr/>
        </p:nvSpPr>
        <p:spPr>
          <a:xfrm>
            <a:off x="107504" y="260648"/>
            <a:ext cx="8856984" cy="1754326"/>
          </a:xfrm>
          <a:prstGeom prst="rect">
            <a:avLst/>
          </a:prstGeom>
          <a:noFill/>
        </p:spPr>
        <p:txBody>
          <a:bodyPr>
            <a:spAutoFit/>
          </a:bodyPr>
          <a:lstStyle/>
          <a:p>
            <a:pPr algn="ctr">
              <a:defRPr/>
            </a:pPr>
            <a:r>
              <a:rPr lang="ru-RU"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Декаданс или ренессанс?</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2" y="116632"/>
            <a:ext cx="1400416" cy="1573907"/>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135" y="0"/>
            <a:ext cx="2041326" cy="2041326"/>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2" y="3861048"/>
            <a:ext cx="5072824" cy="2996952"/>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504" y="1828850"/>
            <a:ext cx="1296144" cy="1869438"/>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8"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20073" y="3861048"/>
            <a:ext cx="3879570" cy="2996951"/>
          </a:xfrm>
          <a:prstGeom prst="rect">
            <a:avLst/>
          </a:prstGeom>
          <a:noFill/>
          <a:ln>
            <a:noFill/>
          </a:ln>
          <a:effectLst>
            <a:softEdge rad="317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5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86142" y="2014974"/>
            <a:ext cx="1728192" cy="2073830"/>
          </a:xfrm>
          <a:prstGeom prst="rect">
            <a:avLst/>
          </a:prstGeom>
          <a:noFill/>
          <a:ln>
            <a:noFill/>
          </a:ln>
          <a:effectLst>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символизм">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символизм</Template>
  <TotalTime>0</TotalTime>
  <Words>557</Words>
  <Application>Microsoft Office PowerPoint</Application>
  <PresentationFormat>Экран (4:3)</PresentationFormat>
  <Paragraphs>30</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символизм</vt:lpstr>
      <vt:lpstr>символизм</vt:lpstr>
      <vt:lpstr>Серебряный век русской литературы</vt:lpstr>
      <vt:lpstr>футуризм</vt:lpstr>
      <vt:lpstr>Презентация PowerPoint</vt:lpstr>
      <vt:lpstr>Презентация PowerPoint</vt:lpstr>
      <vt:lpstr>имажинизм</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символизм</dc:title>
  <dc:creator>user</dc:creator>
  <cp:lastModifiedBy>user</cp:lastModifiedBy>
  <cp:revision>1</cp:revision>
  <dcterms:created xsi:type="dcterms:W3CDTF">2014-11-26T14:23:54Z</dcterms:created>
  <dcterms:modified xsi:type="dcterms:W3CDTF">2014-11-26T14:24:42Z</dcterms:modified>
</cp:coreProperties>
</file>