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9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62602666758307"/>
          <c:y val="4.3588675332370479E-2"/>
          <c:w val="0.72637401574803151"/>
          <c:h val="0.632970472440944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 </c:v>
                </c:pt>
                <c:pt idx="5">
                  <c:v>Химия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%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 </c:v>
                </c:pt>
                <c:pt idx="5">
                  <c:v>Химия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1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 </c:v>
                </c:pt>
                <c:pt idx="5">
                  <c:v>Химия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0%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 </c:v>
                </c:pt>
                <c:pt idx="5">
                  <c:v>Химия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 formatCode="0%">
                  <c:v>0.31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 </c:v>
                </c:pt>
                <c:pt idx="5">
                  <c:v>Химия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4" formatCode="0%">
                  <c:v>0.09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 </c:v>
                </c:pt>
                <c:pt idx="5">
                  <c:v>Химия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5" formatCode="0%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122560"/>
        <c:axId val="139124096"/>
        <c:axId val="0"/>
      </c:bar3DChart>
      <c:catAx>
        <c:axId val="13912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9124096"/>
        <c:crosses val="autoZero"/>
        <c:auto val="1"/>
        <c:lblAlgn val="ctr"/>
        <c:lblOffset val="100"/>
        <c:noMultiLvlLbl val="0"/>
      </c:catAx>
      <c:valAx>
        <c:axId val="139124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912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85998013103216E-2"/>
          <c:y val="6.197922453060771E-2"/>
          <c:w val="0.53384367548904821"/>
          <c:h val="0.85776669975737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 </c:v>
                </c:pt>
                <c:pt idx="5">
                  <c:v>Химия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48</c:v>
                </c:pt>
                <c:pt idx="2">
                  <c:v>56</c:v>
                </c:pt>
                <c:pt idx="3">
                  <c:v>110</c:v>
                </c:pt>
                <c:pt idx="4">
                  <c:v>34</c:v>
                </c:pt>
                <c:pt idx="5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06287385137556"/>
          <c:y val="6.1681488252147067E-2"/>
          <c:w val="0.36404389045339569"/>
          <c:h val="0.826346104641571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257406658120316E-2"/>
          <c:y val="6.0625620035381036E-2"/>
          <c:w val="0.84211766502103858"/>
          <c:h val="0.557547747060251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25</c:v>
                </c:pt>
                <c:pt idx="2">
                  <c:v>40</c:v>
                </c:pt>
                <c:pt idx="3">
                  <c:v>60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30</c:v>
                </c:pt>
                <c:pt idx="3">
                  <c:v>60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66240"/>
        <c:axId val="141067776"/>
      </c:lineChart>
      <c:catAx>
        <c:axId val="14106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1067776"/>
        <c:crosses val="autoZero"/>
        <c:auto val="1"/>
        <c:lblAlgn val="ctr"/>
        <c:lblOffset val="100"/>
        <c:noMultiLvlLbl val="0"/>
      </c:catAx>
      <c:valAx>
        <c:axId val="14106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6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39B491-08C5-4408-AFC1-465376A70A10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6AB91E-854D-4584-85C9-81E6134FF5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048668"/>
            <a:ext cx="7056784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Проектная работа по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Статистике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Руководитель проекта: Макевит Ирина Владимировна</a:t>
            </a:r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985" y="4293096"/>
            <a:ext cx="715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Тема опроса: «Сколько времени у тебя уходит на выполнение домашних заданий по основным предметам?»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935" y="607843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63040" y="1988840"/>
            <a:ext cx="6196405" cy="36038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ru-RU" smtClean="0"/>
              <a:t>(120+60+60+…+30+30):50=80 - среднее арифметическое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Б)210 - 5 = 205- размах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В)60- мода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Г)5,15,20,30,30,30,30,30,30,30,30,30,40,60,60,60,60,60,60,60,60,60,60,60,60,60,60,60,60,60,60,60,60,80,90,120,120,120,120,120,120,120,150,150,150,180,180,180,180,210                60 - медиана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6648" y="535003"/>
            <a:ext cx="4292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74609" y="1985594"/>
            <a:ext cx="6196405" cy="360381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(30+20+0+…+60+20 ) : 50=25 - среднее арифметическое</a:t>
            </a:r>
          </a:p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  60 – 5 = 55- размах</a:t>
            </a:r>
          </a:p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 30 - мода</a:t>
            </a:r>
          </a:p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0,0,0,0,0,0,0,0,5,5,5,10,10,10,10,15,15,15,15,15,15,15,15,15,20,20,20,20,20,20,20,20,30,30,30,30,30,30,30,30,30,30,40,40,45,60,60,60,60,60                               20 - медиана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620688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63040" y="1700808"/>
            <a:ext cx="6196405" cy="360381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ru-RU" smtClean="0"/>
              <a:t>(20+45+10+…+120+20) : 50=37 - среднее арифметическое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 150 – 5 = 145- размах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 30- мода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0,0,0,0,0,5,10,10,10,15,15,15,15,15,20,20,20,20,20,20,25,30,30,30,30,30,30,30,30,30,30,30,40,40,40,40,45,45,55,60,60,60,60,60,60,60,60,60,120,150                          30 - медиана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619" y="572318"/>
            <a:ext cx="71011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СВОДНАЯ ТАБЛИЦА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600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0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3024336" cy="33843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1200" b="1" dirty="0" smtClean="0"/>
              <a:t>Вычисления долей: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200" dirty="0" smtClean="0"/>
              <a:t> 1)44 </a:t>
            </a:r>
            <a:r>
              <a:rPr lang="ru-RU" sz="1200" dirty="0"/>
              <a:t>: 262 * 100% = 17%   -  математика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2</a:t>
            </a:r>
            <a:r>
              <a:rPr lang="ru-RU" sz="1200" dirty="0"/>
              <a:t>) 35 : 262 * 100% = 13%  -  русский язык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3</a:t>
            </a:r>
            <a:r>
              <a:rPr lang="ru-RU" sz="1200" dirty="0"/>
              <a:t>) 41 : 262 * 100% = 16%  -  физика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4</a:t>
            </a:r>
            <a:r>
              <a:rPr lang="ru-RU" sz="1200" dirty="0"/>
              <a:t>) 80 : 262 * 100% = 31%  - история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5</a:t>
            </a:r>
            <a:r>
              <a:rPr lang="ru-RU" sz="1200" dirty="0"/>
              <a:t>) 25 : 262 * 100% = 9%  -  биология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6</a:t>
            </a:r>
            <a:r>
              <a:rPr lang="ru-RU" sz="1200" dirty="0"/>
              <a:t>) 37 : 262 * 100% = 14%  - химия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755412"/>
            <a:ext cx="4932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Столбчатая </a:t>
            </a:r>
            <a:r>
              <a:rPr lang="ru-RU" sz="2800" b="1" dirty="0" smtClean="0">
                <a:solidFill>
                  <a:srgbClr val="FF0000"/>
                </a:solidFill>
              </a:rPr>
              <a:t>диаграмма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3957718"/>
              </p:ext>
            </p:extLst>
          </p:nvPr>
        </p:nvGraphicFramePr>
        <p:xfrm>
          <a:off x="3059832" y="1916832"/>
          <a:ext cx="5256584" cy="355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66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51868941"/>
              </p:ext>
            </p:extLst>
          </p:nvPr>
        </p:nvGraphicFramePr>
        <p:xfrm>
          <a:off x="3347864" y="1124744"/>
          <a:ext cx="49685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899592" y="1412776"/>
            <a:ext cx="2964944" cy="360381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Tx/>
              <a:buFont typeface="Brush Script MT" pitchFamily="66" charset="0"/>
              <a:buNone/>
            </a:pPr>
            <a:r>
              <a:rPr lang="ru-RU" sz="1200" dirty="0" smtClean="0"/>
              <a:t>      Вычисление углов в градусах</a:t>
            </a:r>
          </a:p>
          <a:p>
            <a:pPr>
              <a:lnSpc>
                <a:spcPct val="150000"/>
              </a:lnSpc>
              <a:buClrTx/>
              <a:buFont typeface="+mj-lt"/>
              <a:buAutoNum type="arabicParenR"/>
            </a:pPr>
            <a:r>
              <a:rPr lang="ru-RU" sz="1200" dirty="0" smtClean="0"/>
              <a:t>360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: 262 * 44 =  60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- «угол математики»</a:t>
            </a:r>
          </a:p>
          <a:p>
            <a:pPr>
              <a:lnSpc>
                <a:spcPct val="150000"/>
              </a:lnSpc>
              <a:buClrTx/>
              <a:buFont typeface="+mj-lt"/>
              <a:buAutoNum type="arabicParenR"/>
            </a:pPr>
            <a:r>
              <a:rPr lang="ru-RU" sz="1200" dirty="0" smtClean="0"/>
              <a:t>360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: 262 * 35 = 48 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- «угол русского языка»</a:t>
            </a:r>
          </a:p>
          <a:p>
            <a:pPr>
              <a:lnSpc>
                <a:spcPct val="150000"/>
              </a:lnSpc>
              <a:buClrTx/>
              <a:buFont typeface="+mj-lt"/>
              <a:buAutoNum type="arabicParenR"/>
            </a:pPr>
            <a:r>
              <a:rPr lang="ru-RU" sz="1200" dirty="0" smtClean="0"/>
              <a:t>360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: 262 * 41 = 56 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- «угол физики»</a:t>
            </a:r>
          </a:p>
          <a:p>
            <a:pPr>
              <a:lnSpc>
                <a:spcPct val="150000"/>
              </a:lnSpc>
              <a:buClrTx/>
              <a:buFont typeface="+mj-lt"/>
              <a:buAutoNum type="arabicParenR"/>
            </a:pPr>
            <a:r>
              <a:rPr lang="ru-RU" sz="1200" dirty="0" smtClean="0"/>
              <a:t>360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: 262 *80  =  110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- «угол истории»</a:t>
            </a:r>
          </a:p>
          <a:p>
            <a:pPr>
              <a:lnSpc>
                <a:spcPct val="150000"/>
              </a:lnSpc>
              <a:buClrTx/>
              <a:buFont typeface="+mj-lt"/>
              <a:buAutoNum type="arabicParenR"/>
            </a:pPr>
            <a:r>
              <a:rPr lang="ru-RU" sz="1200" dirty="0" smtClean="0"/>
              <a:t>360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: 262 *25  = 34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- «угол биологии»</a:t>
            </a:r>
          </a:p>
          <a:p>
            <a:pPr>
              <a:lnSpc>
                <a:spcPct val="150000"/>
              </a:lnSpc>
              <a:buClrTx/>
              <a:buFont typeface="+mj-lt"/>
              <a:buAutoNum type="arabicParenR"/>
            </a:pPr>
            <a:r>
              <a:rPr lang="ru-RU" sz="1200" dirty="0" smtClean="0"/>
              <a:t>360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: 262 *  37=  52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- «угол химии»</a:t>
            </a:r>
          </a:p>
          <a:p>
            <a:pPr>
              <a:lnSpc>
                <a:spcPct val="150000"/>
              </a:lnSpc>
            </a:pP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755412"/>
            <a:ext cx="4932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Круговая диаграмма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мод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C00000"/>
                </a:solidFill>
              </a:rPr>
              <a:t>медиан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39999"/>
              </p:ext>
            </p:extLst>
          </p:nvPr>
        </p:nvGraphicFramePr>
        <p:xfrm>
          <a:off x="1475656" y="2132856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8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98" y="1988840"/>
            <a:ext cx="2193772" cy="32148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9965" y="732590"/>
            <a:ext cx="3585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ВЫВОДЫ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5526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Учитывая, что в 9-11 классах нашей школы предметы в основном проходят парами, что в целом уменьшает число домашних заданий до 3-4 подготовок в день, то по данным исследования самая длительная подготовка занимает 80 + 44 + 41+ 37 = 202 минуты = 3 часа 22 минуты, то есть соответствует государственному регламенту СанПиНа. </a:t>
            </a:r>
          </a:p>
          <a:p>
            <a:r>
              <a:rPr lang="ru-RU" dirty="0"/>
              <a:t>2. Сами учащиеся могут рационально распределить недельную нагрузку по домашним заданиям, ликвидировав возможные перегрузки в отдельно взятый день.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9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1475656" y="1268760"/>
            <a:ext cx="619640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Статистика</a:t>
            </a:r>
            <a:r>
              <a:rPr lang="ru-RU" dirty="0"/>
              <a:t> – наука, которая занимается получением, обработкой и анализом количественных данных о разнообразных массовых явлениях, происходящих в природе и обществе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58326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096" y="-99392"/>
            <a:ext cx="7627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Актуальность  темы 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338683"/>
            <a:ext cx="3483925" cy="3499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08494"/>
            <a:ext cx="74168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     </a:t>
            </a:r>
            <a:r>
              <a:rPr lang="ru-RU" sz="1500" b="1" dirty="0" smtClean="0">
                <a:solidFill>
                  <a:srgbClr val="00B0F0"/>
                </a:solidFill>
              </a:rPr>
              <a:t>Ни для кого не секрет, что учение – тяжелый труд. Поэтому важно  научиться правильно распределять усилия по его организации. Одним из сложных моментов в жизни  любого ученика является выполнение домашних </a:t>
            </a:r>
            <a:r>
              <a:rPr lang="ru-RU" sz="1500" b="1" dirty="0" smtClean="0">
                <a:solidFill>
                  <a:srgbClr val="00B0F0"/>
                </a:solidFill>
                <a:latin typeface="Franklin Gothic Book" pitchFamily="34" charset="0"/>
              </a:rPr>
              <a:t>заданий</a:t>
            </a:r>
            <a:r>
              <a:rPr lang="ru-RU" sz="1500" b="1" dirty="0" smtClean="0">
                <a:solidFill>
                  <a:srgbClr val="00B0F0"/>
                </a:solidFill>
              </a:rPr>
              <a:t>. Каждый человек индивидуален , и на выполнение домашних заданий по разным предметам у него уходит различное время. </a:t>
            </a:r>
          </a:p>
          <a:p>
            <a:pPr algn="ctr"/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147377"/>
            <a:ext cx="381357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C00000"/>
                </a:solidFill>
                <a:latin typeface="Franklin Gothic Demi Cond" pitchFamily="34" charset="0"/>
              </a:rPr>
              <a:t>        Вопрос о учебной нагрузке при выполнении домашних  заданий стоит  на контроле нашего государства. В «Санитарно-эпидемиологических требованиях к условиям и организации обучения в общеобразовательных учреждениях», действующих с 29.01.10 г. </a:t>
            </a:r>
          </a:p>
          <a:p>
            <a:r>
              <a:rPr lang="ru-RU" sz="1500" dirty="0" smtClean="0">
                <a:solidFill>
                  <a:srgbClr val="C00000"/>
                </a:solidFill>
                <a:latin typeface="Franklin Gothic Demi Cond" pitchFamily="34" charset="0"/>
              </a:rPr>
              <a:t>рекомендован  регламент объёма домашних заданий по всем параллелям</a:t>
            </a:r>
          </a:p>
          <a:p>
            <a:r>
              <a:rPr lang="ru-RU" sz="1500" dirty="0" smtClean="0">
                <a:solidFill>
                  <a:srgbClr val="C00000"/>
                </a:solidFill>
                <a:latin typeface="Franklin Gothic Demi Cond" pitchFamily="34" charset="0"/>
              </a:rPr>
              <a:t>классов. (В частности, на выполнение домашних заданий в 9-11 классах  в день учащийся не должен тратить более  3,5 астрономических часов.). </a:t>
            </a:r>
          </a:p>
          <a:p>
            <a:r>
              <a:rPr lang="ru-RU" sz="1500" dirty="0" smtClean="0">
                <a:solidFill>
                  <a:srgbClr val="C00000"/>
                </a:solidFill>
                <a:latin typeface="Franklin Gothic Demi Cond" pitchFamily="34" charset="0"/>
              </a:rPr>
              <a:t>       Таким образом, актуальность выбранной темы очевидна и затрагивает интересы многих людей: учащихся, их родителей учителей.</a:t>
            </a:r>
          </a:p>
        </p:txBody>
      </p:sp>
    </p:spTree>
    <p:extLst>
      <p:ext uri="{BB962C8B-B14F-4D97-AF65-F5344CB8AC3E}">
        <p14:creationId xmlns:p14="http://schemas.microsoft.com/office/powerpoint/2010/main" val="38432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-173973"/>
            <a:ext cx="648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Цели: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1667" y="2132856"/>
            <a:ext cx="6752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Задачи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710171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1) Проверить соответствие затраченного времени(по средним статистическим показателям) с регламентом объёма домашних заданий по действующему СанПиНу.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2) Выявить возможные перегрузки учащихся старших классов при выполнении домашних заданий.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2903177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000" dirty="0" smtClean="0">
                <a:solidFill>
                  <a:srgbClr val="7030A0"/>
                </a:solidFill>
              </a:rPr>
              <a:t>1)Сбор информации путем выборочного опроса	2)Составление статистических характеристик 	              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3)Наглядная статистика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980394"/>
            <a:ext cx="5184576" cy="22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2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6" y="1340768"/>
            <a:ext cx="2548486" cy="36574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8265" y="332656"/>
            <a:ext cx="744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Стартовые данные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6336" y="1111970"/>
            <a:ext cx="48965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Опрашиваемые: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учащиеся 9-11 классов МБОУ СОШ имени </a:t>
            </a:r>
            <a:r>
              <a:rPr lang="ru-RU" sz="2800" dirty="0" err="1" smtClean="0">
                <a:solidFill>
                  <a:srgbClr val="FF0000"/>
                </a:solidFill>
              </a:rPr>
              <a:t>А.М.Горького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Число опрошенных: 50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Группа статистиков: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Куликова Ольга, Тишина Валерия, Макевит Ирина, Киселева Анастасия, Железнова Виктория, Филиппова </a:t>
            </a:r>
            <a:r>
              <a:rPr lang="ru-RU" sz="2400" b="1" dirty="0">
                <a:solidFill>
                  <a:srgbClr val="7030A0"/>
                </a:solidFill>
              </a:rPr>
              <a:t>О</a:t>
            </a:r>
            <a:r>
              <a:rPr lang="ru-RU" sz="2400" b="1" dirty="0" smtClean="0">
                <a:solidFill>
                  <a:srgbClr val="7030A0"/>
                </a:solidFill>
              </a:rPr>
              <a:t>льга.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6047" y="476672"/>
            <a:ext cx="47323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Статистические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характеристики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 rot="2524308">
            <a:off x="1137497" y="1019917"/>
            <a:ext cx="1165934" cy="1492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2356701"/>
            <a:ext cx="1293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6">
                    <a:lumMod val="50000"/>
                  </a:schemeClr>
                </a:solidFill>
              </a:rPr>
              <a:t>Средним арифметическим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ряда чисел называется частное от деления суммы этих чисел на их количество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1168">
            <a:off x="2691618" y="1695292"/>
            <a:ext cx="8969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6047" y="2792501"/>
            <a:ext cx="18887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C00000"/>
                </a:solidFill>
              </a:rPr>
              <a:t>Модой</a:t>
            </a:r>
            <a:r>
              <a:rPr lang="ru-RU" sz="1600" dirty="0" smtClean="0">
                <a:solidFill>
                  <a:srgbClr val="C00000"/>
                </a:solidFill>
              </a:rPr>
              <a:t> называют число ряда, которое встречается в этом ряду наиболее часто. Можно сказать, что данное число самое «модное» в этом ряду.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0460" y="2977166"/>
            <a:ext cx="15503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Размах</a:t>
            </a:r>
            <a:r>
              <a:rPr lang="ru-RU" sz="1600" dirty="0" smtClean="0"/>
              <a:t> — это разность между наибольшим и наименьшим значениями ряда данных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19" y="1491651"/>
            <a:ext cx="129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4576">
            <a:off x="6544623" y="1444959"/>
            <a:ext cx="8969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2492781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</a:rPr>
              <a:t>Медианой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ряда, состоящего из нечетного количества чисел, называется число данного ряда, которое окажется посередине, если этот ряд упорядочить. </a:t>
            </a:r>
          </a:p>
          <a:p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</a:rPr>
              <a:t>Медианой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ряда, состоящего из четного количества чисел, называется среднее арифметическое двух стоящих посередине чисел этого ряда.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92696"/>
            <a:ext cx="5161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63040" y="1844824"/>
            <a:ext cx="6196405" cy="409426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ru-RU" sz="2000" dirty="0" smtClean="0"/>
              <a:t>(30+40+30+30+…+30+60+40):50 = 44 – среднее арифметическое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000" dirty="0" smtClean="0"/>
              <a:t>180-15=165 - размах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000" dirty="0" smtClean="0"/>
              <a:t>40 - мода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000" dirty="0" smtClean="0"/>
              <a:t>0,15,15,20,20,20,20,20,25,25,30,30,30,30,30,30,30,30,30,30,30,30,30,30,40,40,40,40,40,40,40,40,40,40,40,40,40,40,40,60,60,60,60,60,60,60,90,120,120,180.            30 - медиана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8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620688"/>
            <a:ext cx="5845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63040" y="1844824"/>
            <a:ext cx="6196405" cy="36038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ru-RU" smtClean="0"/>
              <a:t> (15+40+30+…+60+40) : 50 = 35 - среднее арифметическое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90 - 10 = 80 - размах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15 – мода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10,10,15,15,15,15,15,15,15,15,15,15,15,20,20,20,20,20,20,20,25,25,25,30,30,30,30,30,30,30,30,30,30,35,40,40,40,40,40,50,60,60,60,60,60,60,60,60,90,90                                  30 - медиана</a:t>
            </a:r>
          </a:p>
          <a:p>
            <a:pPr marL="0" indent="0">
              <a:buFont typeface="Brush Script MT" pitchFamily="66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4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995" y="548680"/>
            <a:ext cx="324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ru-RU" smtClean="0"/>
              <a:t>(15+30+…+30+20) : 50=41 - среднее арифметическое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180 – 10 = 170- размах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30- мода</a:t>
            </a:r>
          </a:p>
          <a:p>
            <a:pPr marL="514350" indent="-514350">
              <a:buFont typeface="+mj-lt"/>
              <a:buAutoNum type="romanUcPeriod"/>
            </a:pPr>
            <a:r>
              <a:rPr lang="ru-RU" smtClean="0"/>
              <a:t>10,15,15,15,15,15,15,20,20,20,20,20,20,25,25,25,25,25,30,30,30,30,30,30,30,30,30,30,30,30,30,30,30,40,40,40,40,40,45,50,60,60,60,60,60,70,90,120,150,180                        30 – медиана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3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190</TotalTime>
  <Words>764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Кнопка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Графики мод и медиан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Ирина</cp:lastModifiedBy>
  <cp:revision>20</cp:revision>
  <dcterms:created xsi:type="dcterms:W3CDTF">2013-03-27T16:58:42Z</dcterms:created>
  <dcterms:modified xsi:type="dcterms:W3CDTF">2013-08-14T04:12:27Z</dcterms:modified>
</cp:coreProperties>
</file>