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2" r:id="rId2"/>
    <p:sldId id="283" r:id="rId3"/>
    <p:sldId id="284" r:id="rId4"/>
    <p:sldId id="285" r:id="rId5"/>
    <p:sldId id="286" r:id="rId6"/>
    <p:sldId id="287" r:id="rId7"/>
    <p:sldId id="276" r:id="rId8"/>
    <p:sldId id="277" r:id="rId9"/>
    <p:sldId id="258" r:id="rId10"/>
    <p:sldId id="259" r:id="rId11"/>
    <p:sldId id="260" r:id="rId12"/>
    <p:sldId id="274" r:id="rId13"/>
    <p:sldId id="280" r:id="rId14"/>
    <p:sldId id="275" r:id="rId15"/>
    <p:sldId id="281" r:id="rId16"/>
    <p:sldId id="278" r:id="rId17"/>
    <p:sldId id="261" r:id="rId18"/>
    <p:sldId id="262" r:id="rId19"/>
    <p:sldId id="279" r:id="rId20"/>
    <p:sldId id="263" r:id="rId21"/>
    <p:sldId id="264" r:id="rId22"/>
    <p:sldId id="265" r:id="rId23"/>
    <p:sldId id="266" r:id="rId24"/>
    <p:sldId id="269" r:id="rId25"/>
    <p:sldId id="267" r:id="rId26"/>
    <p:sldId id="268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C0934-EB2F-4B86-A8C8-B72386C22B20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FF5B9-EDF8-4CCD-B146-07BFB8B5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F5B9-EDF8-4CCD-B146-07BFB8B53BE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F5B9-EDF8-4CCD-B146-07BFB8B53BE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9D9-4D16-4936-B68B-A2C5D51605E4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8FE-DD83-49A7-8BF2-C7F6C850E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9D9-4D16-4936-B68B-A2C5D51605E4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8FE-DD83-49A7-8BF2-C7F6C850E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9D9-4D16-4936-B68B-A2C5D51605E4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8FE-DD83-49A7-8BF2-C7F6C850E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9D9-4D16-4936-B68B-A2C5D51605E4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8FE-DD83-49A7-8BF2-C7F6C850E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9D9-4D16-4936-B68B-A2C5D51605E4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A368FE-DD83-49A7-8BF2-C7F6C850E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9D9-4D16-4936-B68B-A2C5D51605E4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8FE-DD83-49A7-8BF2-C7F6C850E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9D9-4D16-4936-B68B-A2C5D51605E4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8FE-DD83-49A7-8BF2-C7F6C850E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9D9-4D16-4936-B68B-A2C5D51605E4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8FE-DD83-49A7-8BF2-C7F6C850E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9D9-4D16-4936-B68B-A2C5D51605E4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8FE-DD83-49A7-8BF2-C7F6C850E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9D9-4D16-4936-B68B-A2C5D51605E4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8FE-DD83-49A7-8BF2-C7F6C850E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9D9-4D16-4936-B68B-A2C5D51605E4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8FE-DD83-49A7-8BF2-C7F6C850E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9EC9D9-4D16-4936-B68B-A2C5D51605E4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A368FE-DD83-49A7-8BF2-C7F6C850E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40;%20&#1055;&#1045;&#1044;%20&#1089;&#1086;&#1074;&#1077;&#1090;%20&#1052;&#1099;%20&#1074;&#1089;&#1077;%20&#1090;&#1072;&#1082;&#1080;&#1077;%20&#1088;&#1072;&#1079;&#1085;&#1099;&#1077;\roman_razum_-_beslan_1-e_sentyabrya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9147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Эффективные формы и методы формирования нравственных качеств учащихся в системе работы классного руководителя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Фото Кл.час о ТОлерант\20-03-10_1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4190993" cy="5429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7143768" cy="3786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« Стараясь о счастье других, мы находим собственное счастье.»</a:t>
            </a:r>
            <a:br>
              <a:rPr lang="ru-RU" dirty="0" smtClean="0"/>
            </a:br>
            <a:r>
              <a:rPr lang="ru-RU" dirty="0" smtClean="0"/>
              <a:t>  1 век до н.э. </a:t>
            </a:r>
            <a:br>
              <a:rPr lang="ru-RU" dirty="0" smtClean="0"/>
            </a:br>
            <a:r>
              <a:rPr lang="ru-RU" dirty="0" smtClean="0"/>
              <a:t>Платон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dmin\Рабочий стол\Фото Кл.час о ТОлерант\20-03-10_1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786182" cy="4976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век наше эры римский философ</a:t>
            </a:r>
            <a:br>
              <a:rPr lang="ru-RU" dirty="0" smtClean="0"/>
            </a:br>
            <a:r>
              <a:rPr lang="ru-RU" dirty="0" smtClean="0"/>
              <a:t>Сенека: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504349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 Человек , который думает только о себе,</a:t>
            </a:r>
          </a:p>
          <a:p>
            <a:pPr>
              <a:buNone/>
            </a:pPr>
            <a:r>
              <a:rPr lang="ru-RU" dirty="0" smtClean="0"/>
              <a:t>   Ищет во всем своей выгоды,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не может быть счастлив .</a:t>
            </a:r>
          </a:p>
          <a:p>
            <a:pPr>
              <a:buNone/>
            </a:pPr>
            <a:r>
              <a:rPr lang="ru-RU" dirty="0" smtClean="0"/>
              <a:t>   Хочешь жить для себя,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живи для других.»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«Волшебная лавка.»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Терпение.</a:t>
            </a:r>
          </a:p>
          <a:p>
            <a:r>
              <a:rPr lang="ru-RU" dirty="0" smtClean="0"/>
              <a:t>Чуткость.</a:t>
            </a:r>
          </a:p>
          <a:p>
            <a:r>
              <a:rPr lang="ru-RU" dirty="0" smtClean="0"/>
              <a:t>Доброта.</a:t>
            </a:r>
          </a:p>
          <a:p>
            <a:r>
              <a:rPr lang="ru-RU" dirty="0" smtClean="0"/>
              <a:t>Уважение.</a:t>
            </a:r>
          </a:p>
          <a:p>
            <a:r>
              <a:rPr lang="ru-RU" dirty="0" smtClean="0"/>
              <a:t>Доброжелательность.</a:t>
            </a:r>
          </a:p>
          <a:p>
            <a:r>
              <a:rPr lang="ru-RU" dirty="0" smtClean="0"/>
              <a:t>Понимание</a:t>
            </a:r>
          </a:p>
          <a:p>
            <a:r>
              <a:rPr lang="ru-RU" dirty="0" smtClean="0"/>
              <a:t>Сострадание.</a:t>
            </a:r>
          </a:p>
          <a:p>
            <a:r>
              <a:rPr lang="ru-RU" dirty="0" smtClean="0"/>
              <a:t>Прощение.</a:t>
            </a:r>
            <a:endParaRPr lang="ru-RU" dirty="0"/>
          </a:p>
        </p:txBody>
      </p:sp>
      <p:pic>
        <p:nvPicPr>
          <p:cNvPr id="5122" name="Picture 2" descr="C:\Documents and Settings\Admin\Рабочий стол\Фото Кл.час о ТОлерант\20-03-10_1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414340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Фото Кл.час о ТОлерант\20-03-10_14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3531394" cy="4708525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Рабочий стол\Фото Кл.час о ТОлерант\20-03-10_14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18919"/>
            <a:ext cx="3857652" cy="5153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Фото Кл.час о ТОлерант\20-03-10_1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000108"/>
            <a:ext cx="4643470" cy="5643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Сказка: «Любовь и доброта.»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2043098" cy="2757494"/>
          </a:xfrm>
        </p:spPr>
        <p:txBody>
          <a:bodyPr>
            <a:noAutofit/>
          </a:bodyPr>
          <a:lstStyle/>
          <a:p>
            <a:r>
              <a:rPr lang="ru-RU" dirty="0" smtClean="0"/>
              <a:t>Радость.</a:t>
            </a:r>
          </a:p>
          <a:p>
            <a:r>
              <a:rPr lang="ru-RU" dirty="0" smtClean="0"/>
              <a:t>Удача.                               </a:t>
            </a:r>
          </a:p>
          <a:p>
            <a:r>
              <a:rPr lang="ru-RU" dirty="0" smtClean="0"/>
              <a:t>Красота. </a:t>
            </a:r>
          </a:p>
          <a:p>
            <a:r>
              <a:rPr lang="ru-RU" dirty="0" smtClean="0"/>
              <a:t>Печаль.</a:t>
            </a:r>
          </a:p>
          <a:p>
            <a:r>
              <a:rPr lang="ru-RU" dirty="0" smtClean="0"/>
              <a:t>Доброта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Фото Кл.час о ТОлерант\20-03-10_14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857"/>
          <a:stretch>
            <a:fillRect/>
          </a:stretch>
        </p:blipFill>
        <p:spPr bwMode="auto">
          <a:xfrm>
            <a:off x="4500562" y="0"/>
            <a:ext cx="4643438" cy="6500834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\Рабочий стол\Фото Кл.час о ТОлерант\20-03-10_1425.jpg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285720" y="285728"/>
            <a:ext cx="3643306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Фото Кл.час о ТОлерант\20-03-10_14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571900" cy="5000636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Фото Кл.час о ТОлерант\20-03-10_1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81000"/>
            <a:ext cx="450059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Доброта.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5400" dirty="0" err="1" smtClean="0"/>
              <a:t>Доброжелате</a:t>
            </a: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  </a:t>
            </a:r>
            <a:r>
              <a:rPr lang="ru-RU" sz="5400" dirty="0" err="1" smtClean="0"/>
              <a:t>льность</a:t>
            </a:r>
            <a:r>
              <a:rPr lang="ru-RU" sz="5400" dirty="0" smtClean="0"/>
              <a:t>.</a:t>
            </a:r>
          </a:p>
          <a:p>
            <a:r>
              <a:rPr lang="ru-RU" sz="5400" dirty="0" smtClean="0"/>
              <a:t>Внимание друг к другу.</a:t>
            </a:r>
          </a:p>
          <a:p>
            <a:r>
              <a:rPr lang="ru-RU" sz="5400" dirty="0" smtClean="0"/>
              <a:t>Милосердие.</a:t>
            </a:r>
          </a:p>
          <a:p>
            <a:r>
              <a:rPr lang="ru-RU" sz="5400" dirty="0" smtClean="0"/>
              <a:t>Толерантность.</a:t>
            </a:r>
            <a:endParaRPr lang="ru-RU" sz="5400" dirty="0"/>
          </a:p>
        </p:txBody>
      </p:sp>
      <p:pic>
        <p:nvPicPr>
          <p:cNvPr id="8194" name="Picture 2" descr="C:\Documents and Settings\Admin\Рабочий стол\Фото Кл.час о ТОлерант\20-03-10_1431.jpg"/>
          <p:cNvPicPr>
            <a:picLocks noChangeAspect="1" noChangeArrowheads="1"/>
          </p:cNvPicPr>
          <p:nvPr/>
        </p:nvPicPr>
        <p:blipFill>
          <a:blip r:embed="rId2"/>
          <a:srcRect r="7407"/>
          <a:stretch>
            <a:fillRect/>
          </a:stretch>
        </p:blipFill>
        <p:spPr bwMode="auto">
          <a:xfrm>
            <a:off x="5143504" y="1214422"/>
            <a:ext cx="3571900" cy="526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Толерантность-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dirty="0" smtClean="0"/>
              <a:t>это признание прав других людей на их жизнь и существование, терпимое отношение к ним , к их взглядам, даже если они не совпадают с вашими.</a:t>
            </a:r>
            <a:endParaRPr lang="ru-RU" sz="4400" dirty="0"/>
          </a:p>
        </p:txBody>
      </p:sp>
      <p:pic>
        <p:nvPicPr>
          <p:cNvPr id="13314" name="Picture 2" descr="C:\Documents and Settings\Admin\Рабочий стол\Фото Кл.час о ТОлерант\20-03-10_1424.jpg"/>
          <p:cNvPicPr>
            <a:picLocks noChangeAspect="1" noChangeArrowheads="1"/>
          </p:cNvPicPr>
          <p:nvPr/>
        </p:nvPicPr>
        <p:blipFill>
          <a:blip r:embed="rId2"/>
          <a:srcRect l="13462"/>
          <a:stretch>
            <a:fillRect/>
          </a:stretch>
        </p:blipFill>
        <p:spPr bwMode="auto">
          <a:xfrm>
            <a:off x="5357818" y="1357298"/>
            <a:ext cx="3786182" cy="5119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Рабочий стол\Фото Кл.час о ТОлерант\20-03-10_14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783"/>
          <a:stretch>
            <a:fillRect/>
          </a:stretch>
        </p:blipFill>
        <p:spPr bwMode="auto">
          <a:xfrm>
            <a:off x="5643570" y="1214422"/>
            <a:ext cx="2571768" cy="5286388"/>
          </a:xfrm>
          <a:prstGeom prst="rect">
            <a:avLst/>
          </a:prstGeom>
          <a:noFill/>
        </p:spPr>
      </p:pic>
      <p:pic>
        <p:nvPicPr>
          <p:cNvPr id="15362" name="Picture 2" descr="C:\Documents and Settings\Admin\Рабочий стол\Фото Кл.час о ТОлерант\20-03-10_1431.jpg"/>
          <p:cNvPicPr>
            <a:picLocks noChangeAspect="1" noChangeArrowheads="1"/>
          </p:cNvPicPr>
          <p:nvPr/>
        </p:nvPicPr>
        <p:blipFill>
          <a:blip r:embed="rId3"/>
          <a:srcRect t="8642" r="12308"/>
          <a:stretch>
            <a:fillRect/>
          </a:stretch>
        </p:blipFill>
        <p:spPr bwMode="auto">
          <a:xfrm>
            <a:off x="1571604" y="1214422"/>
            <a:ext cx="4071934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Нравственное воспитание будет осуществлено в том случае, если: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содержание внеклассной работы будут включены компоненты способствующие формированию нравственного сознания, чувств, мышления.</a:t>
            </a:r>
          </a:p>
          <a:p>
            <a:pPr algn="just"/>
            <a:r>
              <a:rPr lang="ru-RU" dirty="0" smtClean="0"/>
              <a:t>Будут использоваться различные виды, формы и методы нравственного воспитания.</a:t>
            </a:r>
          </a:p>
          <a:p>
            <a:pPr algn="just"/>
            <a:r>
              <a:rPr lang="ru-RU" dirty="0" smtClean="0"/>
              <a:t>Учитель личным примером будет способствовать воспитанию нравственности.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Доброта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5400" dirty="0" smtClean="0"/>
              <a:t>это  стремление человека  дать полное счастье всем людям, всему человечеству.</a:t>
            </a:r>
            <a:endParaRPr lang="ru-RU" sz="5400" dirty="0"/>
          </a:p>
        </p:txBody>
      </p:sp>
      <p:pic>
        <p:nvPicPr>
          <p:cNvPr id="10242" name="Picture 2" descr="C:\Documents and Settings\Admin\Рабочий стол\Фото Кл.час о ТОлерант\20-03-10_1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8"/>
            <a:ext cx="385762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5725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Терроризм. Экстремизм</a:t>
            </a:r>
            <a:endParaRPr lang="ru-RU" sz="6000" b="1" dirty="0"/>
          </a:p>
        </p:txBody>
      </p:sp>
      <p:pic>
        <p:nvPicPr>
          <p:cNvPr id="9219" name="Picture 3" descr="C:\Documents and Settings\Admin\Рабочий стол\Фото Кл.час о ТОлерант\20-03-10_1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857620" cy="5072098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Фото Кл.час о ТОлерант\20-03-10_1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786214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11 сентября США</a:t>
            </a:r>
            <a:br>
              <a:rPr lang="ru-RU" dirty="0" smtClean="0"/>
            </a:br>
            <a:r>
              <a:rPr lang="ru-RU" dirty="0" smtClean="0"/>
              <a:t>теракт  в торговом центре.</a:t>
            </a:r>
            <a:endParaRPr lang="ru-RU" dirty="0"/>
          </a:p>
        </p:txBody>
      </p:sp>
      <p:pic>
        <p:nvPicPr>
          <p:cNvPr id="2050" name="Picture 2" descr="C:\Documents and Settings\Admin\Рабочий стол\11 сентября США трагед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92922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 сентября 2004 года</a:t>
            </a:r>
            <a:br>
              <a:rPr lang="ru-RU" b="1" dirty="0" smtClean="0"/>
            </a:br>
            <a:r>
              <a:rPr lang="ru-RU" b="1" dirty="0" smtClean="0"/>
              <a:t>город Беслан  в Северной Осетии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В течении 3 дней террористы удерживали в здании  школы  1128 человек.</a:t>
            </a:r>
          </a:p>
          <a:p>
            <a:r>
              <a:rPr lang="ru-RU" sz="3600" dirty="0" smtClean="0"/>
              <a:t>В результате теракта погибло 350 человек, </a:t>
            </a:r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   из них половина погибших – это дети.</a:t>
            </a:r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 Свыше 500 человек были ранены.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man_razum_-_beslan_1-e_sentyabr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14810" y="3571876"/>
            <a:ext cx="304800" cy="304800"/>
          </a:xfrm>
          <a:prstGeom prst="rect">
            <a:avLst/>
          </a:prstGeom>
        </p:spPr>
      </p:pic>
      <p:pic>
        <p:nvPicPr>
          <p:cNvPr id="4" name="Picture 3" descr="C:\Documents and Settings\Admin\Мои документы\Мои рисунки\беслан\previewм.jpe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83818" y="0"/>
            <a:ext cx="9227818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беслан\187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51"/>
            <a:ext cx="9001156" cy="6632431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Мои рисунки\беслан\n27n-s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14289"/>
            <a:ext cx="8715436" cy="6399713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Мои рисунки\беслан\besla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28604"/>
            <a:ext cx="835824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Ч. Диккенс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5400684" cy="45545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« Человек  не должен никогда сходить с широкой дороги чести , даже  под благовидным предлогом , </a:t>
            </a:r>
          </a:p>
          <a:p>
            <a:pPr>
              <a:buNone/>
            </a:pPr>
            <a:r>
              <a:rPr lang="ru-RU" dirty="0" smtClean="0"/>
              <a:t>    что цель оправдывает средства.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К благородной цели всегда можно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прийти честным путем.</a:t>
            </a:r>
          </a:p>
          <a:p>
            <a:pPr>
              <a:buNone/>
            </a:pPr>
            <a:r>
              <a:rPr lang="ru-RU" dirty="0" smtClean="0"/>
              <a:t>   А если  нельзя , значит , и цель недостойна.» </a:t>
            </a:r>
            <a:endParaRPr lang="ru-RU" dirty="0"/>
          </a:p>
        </p:txBody>
      </p:sp>
      <p:pic>
        <p:nvPicPr>
          <p:cNvPr id="11267" name="Picture 3" descr="C:\Documents and Settings\Admin\Рабочий стол\Фото Кл.час о ТОлерант\20-03-10_1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643050"/>
            <a:ext cx="3428992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3471858" cy="51118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Антуан</a:t>
            </a:r>
            <a:r>
              <a:rPr lang="ru-RU" sz="2800" dirty="0" smtClean="0"/>
              <a:t>  де Сент-Экзюпери 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6472254" cy="2286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i="1" dirty="0" smtClean="0"/>
              <a:t>« Можно делить людей на правых и левых,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на горбатых и не горбатых .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Любое такое деление не опровергнешь.</a:t>
            </a:r>
          </a:p>
          <a:p>
            <a:pPr>
              <a:buNone/>
            </a:pPr>
            <a:r>
              <a:rPr lang="ru-RU" i="1" dirty="0" smtClean="0"/>
              <a:t>    Чего ради нам ненавидеть друг друга?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Мы все за одно, уносимые одной и той же  планетой.»</a:t>
            </a:r>
            <a:endParaRPr lang="ru-RU" i="1" dirty="0"/>
          </a:p>
        </p:txBody>
      </p:sp>
      <p:pic>
        <p:nvPicPr>
          <p:cNvPr id="14338" name="Picture 2" descr="C:\Documents and Settings\Admin\Рабочий стол\Фото Кл.час о ТОлерант\20-03-10_1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786190"/>
            <a:ext cx="2000264" cy="2928958"/>
          </a:xfrm>
          <a:prstGeom prst="rect">
            <a:avLst/>
          </a:prstGeom>
          <a:noFill/>
        </p:spPr>
      </p:pic>
      <p:pic>
        <p:nvPicPr>
          <p:cNvPr id="14342" name="Picture 6" descr="C:\Documents and Settings\Admin\Рабочий стол\Фото Кл.час о ТОлерант\20-03-10_1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496"/>
            <a:ext cx="2928958" cy="4000504"/>
          </a:xfrm>
          <a:prstGeom prst="rect">
            <a:avLst/>
          </a:prstGeom>
          <a:noFill/>
        </p:spPr>
      </p:pic>
      <p:pic>
        <p:nvPicPr>
          <p:cNvPr id="14343" name="Picture 7" descr="C:\Documents and Settings\Admin\Рабочий стол\Фото Кл.час о ТОлерант\20-03-10_14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000372"/>
            <a:ext cx="3000396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Успешному формированию нравственных свойств способствуют: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Личный пример учителя;</a:t>
            </a:r>
          </a:p>
          <a:p>
            <a:pPr algn="just"/>
            <a:r>
              <a:rPr lang="ru-RU" dirty="0" smtClean="0"/>
              <a:t>Полное раскрытие и понимание содержания нравственности, значимости в обществе и самой личности;</a:t>
            </a:r>
          </a:p>
          <a:p>
            <a:pPr algn="just"/>
            <a:r>
              <a:rPr lang="ru-RU" dirty="0" smtClean="0"/>
              <a:t>Использование различных форм, методов и видов нравственного воспитания;</a:t>
            </a:r>
          </a:p>
          <a:p>
            <a:pPr algn="just"/>
            <a:r>
              <a:rPr lang="ru-RU" dirty="0" smtClean="0"/>
              <a:t>Так же компоненты способствующие формированию нравственного сознания, чувств, мышления, включенные в содержание внеклассной работы.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требования к  подросткам: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что,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как,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кого,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с кем,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за что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знать,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уметь, 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любить,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дружить,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трудиться,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бороться,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беречь,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помогать,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творить.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нравственного воспитания: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методы формирования сознания</a:t>
            </a:r>
          </a:p>
          <a:p>
            <a:pPr algn="r">
              <a:buNone/>
            </a:pPr>
            <a:r>
              <a:rPr lang="ru-RU" sz="2400" dirty="0" smtClean="0"/>
              <a:t>(рассказ, объяснение, разъяснение, лекция, этическая беседа, внушение, диспут, доклад, пример); </a:t>
            </a:r>
          </a:p>
          <a:p>
            <a:r>
              <a:rPr lang="ru-RU" sz="3200" dirty="0" smtClean="0"/>
              <a:t>методы организации деятельности информирования опыта поведения </a:t>
            </a:r>
          </a:p>
          <a:p>
            <a:pPr algn="r">
              <a:buNone/>
            </a:pPr>
            <a:r>
              <a:rPr lang="ru-RU" sz="2400" dirty="0" smtClean="0"/>
              <a:t>(упражнение, поручение, воспитывающие ситуации); </a:t>
            </a:r>
          </a:p>
          <a:p>
            <a:r>
              <a:rPr lang="ru-RU" sz="3200" dirty="0" smtClean="0"/>
              <a:t>методы стимулирования </a:t>
            </a:r>
          </a:p>
          <a:p>
            <a:pPr algn="r">
              <a:buNone/>
            </a:pPr>
            <a:r>
              <a:rPr lang="ru-RU" sz="2400" dirty="0" smtClean="0"/>
              <a:t>(соревнование, поощрение, наказание)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 период работы проведены разнообразные классные часы и воспитательные дела: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«Помогай окружающим людям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«Взаимное уважение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«Мы и наши права».</a:t>
            </a:r>
            <a:endParaRPr lang="ru-RU" dirty="0" smtClean="0"/>
          </a:p>
          <a:p>
            <a:r>
              <a:rPr lang="ru-RU" dirty="0" smtClean="0"/>
              <a:t>«Мы все такие разные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«Вавилонская башня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«Не позволяй душе лениться».</a:t>
            </a:r>
            <a:endParaRPr lang="ru-RU" dirty="0" smtClean="0"/>
          </a:p>
          <a:p>
            <a:r>
              <a:rPr lang="ru-RU" dirty="0" smtClean="0"/>
              <a:t>«Толерантность : что это?»</a:t>
            </a:r>
            <a:endParaRPr lang="ru-RU" dirty="0" smtClean="0"/>
          </a:p>
          <a:p>
            <a:r>
              <a:rPr lang="ru-RU" dirty="0" smtClean="0"/>
              <a:t>«Уроки этикета».</a:t>
            </a:r>
            <a:endParaRPr lang="ru-RU" dirty="0" smtClean="0"/>
          </a:p>
          <a:p>
            <a:r>
              <a:rPr lang="ru-RU" dirty="0" smtClean="0"/>
              <a:t>«Турнир вежливости».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«Мы все такие разные»</a:t>
            </a:r>
            <a:br>
              <a:rPr lang="ru-RU" dirty="0" smtClean="0"/>
            </a:br>
            <a:r>
              <a:rPr lang="ru-RU" dirty="0" smtClean="0"/>
              <a:t>Классный час о толерантности.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endParaRPr lang="ru-RU" dirty="0" smtClean="0"/>
          </a:p>
          <a:p>
            <a:pPr lvl="0"/>
            <a:r>
              <a:rPr lang="ru-RU" dirty="0" smtClean="0"/>
              <a:t>Выработать правильное отношение к нравственным ценностям человека.</a:t>
            </a:r>
          </a:p>
          <a:p>
            <a:pPr lvl="0"/>
            <a:r>
              <a:rPr lang="ru-RU" dirty="0" smtClean="0"/>
              <a:t>Учить рассуждать, отстаивать свою точку зрения, задумываться о жизни, ее ценностях, о своем месте, назначении в жизни. Побудить учащихся к непримиримой борьбе с равнодушием.</a:t>
            </a:r>
          </a:p>
          <a:p>
            <a:pPr lvl="0"/>
            <a:r>
              <a:rPr lang="ru-RU" dirty="0" smtClean="0"/>
              <a:t>Воспитывать уважение, терпимость, толерантность. Профилактика экстремизма, терроризма.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«Мы все такие разные.»   6 «В» класс</a:t>
            </a:r>
            <a:endParaRPr lang="ru-RU" sz="3200" b="1" dirty="0"/>
          </a:p>
        </p:txBody>
      </p:sp>
      <p:pic>
        <p:nvPicPr>
          <p:cNvPr id="2050" name="Picture 2" descr="F:\Фото Кл.час о ТОлерант\20-03-10_14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3643338" cy="464347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Фото Кл.час о ТОлерант\20-03-10_1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34439">
            <a:off x="752873" y="1441479"/>
            <a:ext cx="3609388" cy="46552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4643470" cy="30003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i="1" dirty="0" smtClean="0"/>
              <a:t>Эпиграф.</a:t>
            </a:r>
          </a:p>
          <a:p>
            <a:pPr>
              <a:buNone/>
            </a:pPr>
            <a:r>
              <a:rPr lang="ru-RU" sz="2800" dirty="0" smtClean="0"/>
              <a:t>«Быть светлым лучом для других,</a:t>
            </a:r>
          </a:p>
          <a:p>
            <a:pPr>
              <a:buNone/>
            </a:pPr>
            <a:r>
              <a:rPr lang="ru-RU" sz="2800" dirty="0" smtClean="0"/>
              <a:t>Самому излучать свет - вот  высшее счастье </a:t>
            </a:r>
          </a:p>
          <a:p>
            <a:pPr>
              <a:buNone/>
            </a:pPr>
            <a:r>
              <a:rPr lang="ru-RU" sz="2800" dirty="0" smtClean="0"/>
              <a:t>для человека , какого он  только может достигнуть .</a:t>
            </a:r>
          </a:p>
          <a:p>
            <a:pPr>
              <a:buNone/>
            </a:pPr>
            <a:r>
              <a:rPr lang="ru-RU" sz="2800" dirty="0" smtClean="0"/>
              <a:t>Лишь тогда человек будет ощущать радости  и страдания всего человечества </a:t>
            </a:r>
          </a:p>
          <a:p>
            <a:pPr>
              <a:buNone/>
            </a:pPr>
            <a:r>
              <a:rPr lang="ru-RU" sz="2800" dirty="0" smtClean="0"/>
              <a:t>и только тогда </a:t>
            </a:r>
          </a:p>
          <a:p>
            <a:pPr>
              <a:buNone/>
            </a:pPr>
            <a:r>
              <a:rPr lang="ru-RU" sz="2800" dirty="0" smtClean="0"/>
              <a:t>Будет действительно </a:t>
            </a:r>
            <a:r>
              <a:rPr lang="ru-RU" sz="2800" b="1" dirty="0" smtClean="0"/>
              <a:t>ЧЕЛОВЕК.»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Ф. Э. Дзержинский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6386" name="Picture 2" descr="C:\Documents and Settings\Admin\Рабочий стол\Фото Кл.час о ТОлерант\20-03-10_1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9327">
            <a:off x="5929322" y="500042"/>
            <a:ext cx="3071834" cy="4071966"/>
          </a:xfrm>
          <a:prstGeom prst="rect">
            <a:avLst/>
          </a:prstGeom>
          <a:noFill/>
        </p:spPr>
      </p:pic>
      <p:pic>
        <p:nvPicPr>
          <p:cNvPr id="16387" name="Picture 3" descr="C:\Documents and Settings\Admin\Рабочий стол\Фото Кл.час о ТОлерант\20-03-10_1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40499" flipH="1">
            <a:off x="845255" y="2929970"/>
            <a:ext cx="2875814" cy="3726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то Кл.час о ТОлерант\20-03-10_1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3214710" cy="3786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4286232"/>
            <a:ext cx="6286512" cy="25717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Луч, луч золотой,</a:t>
            </a:r>
            <a:br>
              <a:rPr lang="ru-RU" dirty="0" smtClean="0"/>
            </a:br>
            <a:r>
              <a:rPr lang="ru-RU" dirty="0" smtClean="0"/>
              <a:t>Луч,</a:t>
            </a:r>
            <a:r>
              <a:rPr lang="en-US" dirty="0" smtClean="0"/>
              <a:t> </a:t>
            </a:r>
            <a:r>
              <a:rPr lang="ru-RU" dirty="0" smtClean="0"/>
              <a:t>луч, везде со мной.</a:t>
            </a:r>
            <a:br>
              <a:rPr lang="ru-RU" dirty="0" smtClean="0"/>
            </a:br>
            <a:r>
              <a:rPr lang="ru-RU" dirty="0" smtClean="0"/>
              <a:t>Добро в тебе.</a:t>
            </a:r>
            <a:r>
              <a:rPr lang="en-US" dirty="0" smtClean="0"/>
              <a:t> </a:t>
            </a:r>
            <a:r>
              <a:rPr lang="ru-RU" dirty="0" smtClean="0"/>
              <a:t>Добро во мне.</a:t>
            </a:r>
            <a:br>
              <a:rPr lang="ru-RU" dirty="0" smtClean="0"/>
            </a:br>
            <a:r>
              <a:rPr lang="ru-RU" dirty="0" smtClean="0"/>
              <a:t>Добро кругом,</a:t>
            </a:r>
            <a:r>
              <a:rPr lang="en-US" dirty="0" smtClean="0"/>
              <a:t> </a:t>
            </a:r>
            <a:r>
              <a:rPr lang="ru-RU" dirty="0" smtClean="0"/>
              <a:t>добро – везде.</a:t>
            </a:r>
            <a:endParaRPr lang="ru-RU" dirty="0"/>
          </a:p>
        </p:txBody>
      </p:sp>
      <p:pic>
        <p:nvPicPr>
          <p:cNvPr id="1026" name="Picture 2" descr="C:\Documents and Settings\Admin\Рабочий стол\Фото Кл.час о ТОлерант\20-03-10_1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48" y="0"/>
            <a:ext cx="3857652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325</TotalTime>
  <Words>665</Words>
  <Application>Microsoft Office PowerPoint</Application>
  <PresentationFormat>Экран (4:3)</PresentationFormat>
  <Paragraphs>114</Paragraphs>
  <Slides>27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Эффективные формы и методы формирования нравственных качеств учащихся в системе работы классного руководителя</vt:lpstr>
      <vt:lpstr>Нравственное воспитание будет осуществлено в том случае, если: </vt:lpstr>
      <vt:lpstr>Основные требования к  подросткам:</vt:lpstr>
      <vt:lpstr>Методы нравственного воспитания:</vt:lpstr>
      <vt:lpstr>За период работы проведены разнообразные классные часы и воспитательные дела:</vt:lpstr>
      <vt:lpstr>«Мы все такие разные» Классный час о толерантности.</vt:lpstr>
      <vt:lpstr>«Мы все такие разные.»   6 «В» класс</vt:lpstr>
      <vt:lpstr>Слайд 8</vt:lpstr>
      <vt:lpstr>Луч, луч золотой, Луч, луч, везде со мной. Добро в тебе. Добро во мне. Добро кругом, добро – везде.</vt:lpstr>
      <vt:lpstr>     « Стараясь о счастье других, мы находим собственное счастье.»   1 век до н.э.  Платон </vt:lpstr>
      <vt:lpstr>1 век наше эры римский философ Сенека:</vt:lpstr>
      <vt:lpstr>Игра: «Волшебная лавка.»</vt:lpstr>
      <vt:lpstr>Слайд 13</vt:lpstr>
      <vt:lpstr>Сказка: «Любовь и доброта.»</vt:lpstr>
      <vt:lpstr>Слайд 15</vt:lpstr>
      <vt:lpstr>Слайд 16</vt:lpstr>
      <vt:lpstr>Доброта.</vt:lpstr>
      <vt:lpstr>Толерантность-</vt:lpstr>
      <vt:lpstr>Слайд 19</vt:lpstr>
      <vt:lpstr>Доброта</vt:lpstr>
      <vt:lpstr>Терроризм. Экстремизм</vt:lpstr>
      <vt:lpstr>11 сентября США теракт  в торговом центре.</vt:lpstr>
      <vt:lpstr>1 сентября 2004 года город Беслан  в Северной Осетии.</vt:lpstr>
      <vt:lpstr>Слайд 24</vt:lpstr>
      <vt:lpstr>Ч. Диккенс :</vt:lpstr>
      <vt:lpstr>Антуан  де Сент-Экзюпери :</vt:lpstr>
      <vt:lpstr>Успешному формированию нравственных свойств способствуют: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Толерантность-  гарантия прав человека.</dc:title>
  <dc:creator>User</dc:creator>
  <cp:lastModifiedBy>User</cp:lastModifiedBy>
  <cp:revision>38</cp:revision>
  <dcterms:created xsi:type="dcterms:W3CDTF">2010-03-15T14:43:24Z</dcterms:created>
  <dcterms:modified xsi:type="dcterms:W3CDTF">2010-03-29T11:47:15Z</dcterms:modified>
</cp:coreProperties>
</file>