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sldIdLst>
    <p:sldId id="258" r:id="rId3"/>
    <p:sldId id="270" r:id="rId4"/>
    <p:sldId id="262" r:id="rId5"/>
    <p:sldId id="263" r:id="rId6"/>
    <p:sldId id="264" r:id="rId7"/>
    <p:sldId id="311" r:id="rId8"/>
    <p:sldId id="312" r:id="rId9"/>
    <p:sldId id="313" r:id="rId10"/>
    <p:sldId id="314" r:id="rId11"/>
    <p:sldId id="275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5" r:id="rId22"/>
    <p:sldId id="323" r:id="rId23"/>
    <p:sldId id="324" r:id="rId24"/>
    <p:sldId id="32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282" r:id="rId33"/>
    <p:sldId id="283" r:id="rId34"/>
    <p:sldId id="265" r:id="rId35"/>
    <p:sldId id="267" r:id="rId36"/>
    <p:sldId id="268" r:id="rId37"/>
    <p:sldId id="269" r:id="rId38"/>
    <p:sldId id="296" r:id="rId39"/>
    <p:sldId id="295" r:id="rId40"/>
    <p:sldId id="297" r:id="rId41"/>
    <p:sldId id="299" r:id="rId42"/>
    <p:sldId id="300" r:id="rId43"/>
    <p:sldId id="301" r:id="rId44"/>
    <p:sldId id="298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8080"/>
    <a:srgbClr val="660033"/>
    <a:srgbClr val="CCFFCC"/>
    <a:srgbClr val="CCFF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7;&#1074;&#1077;&#1090;&#1072;%20&#1088;&#1072;&#1073;&#1086;&#1090;&#1072;\2013-2014\&#1059;&#1042;&#1055;\&#1082;%20&#1080;&#1090;&#1086;&#1075;&#1072;&#1084;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7;&#1074;&#1077;&#1090;&#1072;%20&#1088;&#1072;&#1073;&#1086;&#1090;&#1072;\2013-2014\&#1059;&#1042;&#1055;\&#1082;%20&#1080;&#1090;&#1086;&#1075;&#1072;&#1084;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57;&#1074;&#1077;&#1090;&#1072;%20&#1088;&#1072;&#1073;&#1086;&#1090;&#1072;\2013-2014\&#1059;&#1042;&#1055;\&#1082;%20&#1080;&#1090;&#1086;&#1075;&#1072;&#1084;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57;&#1074;&#1077;&#1090;&#1072;%20&#1088;&#1072;&#1073;&#1086;&#1090;&#1072;\2013-2014\&#1059;&#1042;&#1055;\&#1082;%20&#1080;&#1090;&#1086;&#1075;&#1072;&#1084;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57;&#1074;&#1077;&#1090;&#1072;%20&#1088;&#1072;&#1073;&#1086;&#1090;&#1072;\2013-2014\&#1059;&#1042;&#1055;\&#1082;%20&#1080;&#1090;&#1086;&#1075;&#1072;&#1084;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57;&#1074;&#1077;&#1090;&#1072;%20&#1088;&#1072;&#1073;&#1086;&#1090;&#1072;\2013-2014\&#1059;&#1042;&#1055;\&#1082;%20&#1080;&#1090;&#1086;&#1075;&#1072;&#1084;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57;&#1074;&#1077;&#1090;&#1072;%20&#1088;&#1072;&#1073;&#1086;&#1090;&#1072;\2013-2014\&#1059;&#1042;&#1055;\&#1082;%20&#1080;&#1090;&#1086;&#1075;&#1072;&#1084;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57;&#1074;&#1077;&#1090;&#1072;%20&#1088;&#1072;&#1073;&#1086;&#1090;&#1072;\2013-2014\&#1059;&#1042;&#1055;\&#1082;%20&#1080;&#1090;&#1086;&#1075;&#1072;&#1084;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57;&#1074;&#1077;&#1090;&#1072;%20&#1088;&#1072;&#1073;&#1086;&#1090;&#1072;\2013-2014\&#1059;&#1042;&#1055;\&#1082;%20&#1080;&#1090;&#1086;&#1075;&#1072;&#1084;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57;&#1074;&#1077;&#1090;&#1072;%20&#1088;&#1072;&#1073;&#1086;&#1090;&#1072;\2013-2014\&#1059;&#1042;&#1055;\&#1082;%20&#1080;&#1090;&#1086;&#1075;&#1072;&#1084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7;&#1074;&#1077;&#1090;&#1072;%20&#1088;&#1072;&#1073;&#1086;&#1090;&#1072;\2013-2014\&#1059;&#1042;&#1055;\&#1082;%20&#1080;&#1090;&#1086;&#1075;&#1072;&#1084;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57;&#1074;&#1077;&#1090;&#1072;%20&#1088;&#1072;&#1073;&#1086;&#1090;&#1072;\2013-2014\&#1059;&#1042;&#1055;\&#1082;%20&#1080;&#1090;&#1086;&#1075;&#1072;&#1084;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57;&#1074;&#1077;&#1090;&#1072;%20&#1088;&#1072;&#1073;&#1086;&#1090;&#1072;\2013-2014\&#1059;&#1042;&#1055;\&#1082;%20&#1080;&#1090;&#1086;&#1075;&#1072;&#1084;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57;&#1074;&#1077;&#1090;&#1072;%20&#1088;&#1072;&#1073;&#1086;&#1090;&#1072;\2013-2014\&#1059;&#1042;&#1055;\&#1082;%20&#1080;&#1090;&#1086;&#1075;&#1072;&#1084;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57;&#1074;&#1077;&#1090;&#1072;%20&#1088;&#1072;&#1073;&#1086;&#1090;&#1072;\2013-2014\&#1059;&#1042;&#1055;\&#1082;%20&#1080;&#1090;&#1086;&#1075;&#1072;&#1084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7;&#1074;&#1077;&#1090;&#1072;%20&#1088;&#1072;&#1073;&#1086;&#1090;&#1072;\2013-2014\&#1059;&#1042;&#1055;\&#1082;%20&#1080;&#1090;&#1086;&#1075;&#1072;&#1084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7;&#1074;&#1077;&#1090;&#1072;%20&#1088;&#1072;&#1073;&#1086;&#1090;&#1072;\2013-2014\&#1059;&#1042;&#1055;\&#1082;%20&#1080;&#1090;&#1086;&#1075;&#1072;&#1084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7;&#1074;&#1077;&#1090;&#1072;%20&#1088;&#1072;&#1073;&#1086;&#1090;&#1072;\2013-2014\&#1059;&#1042;&#1055;\&#1082;%20&#1080;&#1090;&#1086;&#1075;&#1072;&#1084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7;&#1074;&#1077;&#1090;&#1072;%20&#1088;&#1072;&#1073;&#1086;&#1090;&#1072;\2013-2014\&#1059;&#1042;&#1055;\&#1082;%20&#1080;&#1090;&#1086;&#1075;&#1072;&#1084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7;&#1074;&#1077;&#1090;&#1072;%20&#1088;&#1072;&#1073;&#1086;&#1090;&#1072;\2013-2014\&#1059;&#1042;&#1055;\&#1082;%20&#1080;&#1090;&#1086;&#1075;&#1072;&#1084;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7;&#1074;&#1077;&#1090;&#1072;%20&#1088;&#1072;&#1073;&#1086;&#1090;&#1072;\2013-2014\&#1059;&#1042;&#1055;\&#1082;%20&#1080;&#1090;&#1086;&#1075;&#1072;&#1084;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7;&#1074;&#1077;&#1090;&#1072;%20&#1088;&#1072;&#1073;&#1086;&#1090;&#1072;\2013-2014\&#1059;&#1042;&#1055;\&#1082;%20&#1080;&#1090;&#1086;&#1075;&#1072;&#1084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722222222222282E-2"/>
          <c:y val="0.19943387284922731"/>
          <c:w val="0.85416666666666652"/>
          <c:h val="0.7450346310877809"/>
        </c:manualLayout>
      </c:layout>
      <c:pie3DChart>
        <c:varyColors val="1"/>
        <c:ser>
          <c:idx val="0"/>
          <c:order val="0"/>
          <c:explosion val="14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1073861651931545"/>
                  <c:y val="8.9015829516885039E-2"/>
                </c:manualLayout>
              </c:layout>
              <c:tx>
                <c:rich>
                  <a:bodyPr/>
                  <a:lstStyle/>
                  <a:p>
                    <a:r>
                      <a:rPr lang="ru-RU" sz="2400" b="1">
                        <a:solidFill>
                          <a:schemeClr val="bg1"/>
                        </a:solidFill>
                      </a:rPr>
                      <a:t>18</a:t>
                    </a:r>
                    <a:r>
                      <a:rPr lang="en-US" sz="2400" b="1">
                        <a:solidFill>
                          <a:schemeClr val="bg1"/>
                        </a:solidFill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772854049808419"/>
                  <c:y val="-1.4319902524491808E-4"/>
                </c:manualLayout>
              </c:layout>
              <c:tx>
                <c:rich>
                  <a:bodyPr/>
                  <a:lstStyle/>
                  <a:p>
                    <a:r>
                      <a:rPr lang="ru-RU" sz="2400" b="1" dirty="0" smtClean="0">
                        <a:solidFill>
                          <a:schemeClr val="bg1"/>
                        </a:solidFill>
                      </a:rPr>
                      <a:t>9</a:t>
                    </a:r>
                    <a:r>
                      <a:rPr lang="en-US" sz="2400" b="1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8985331077980871"/>
                  <c:y val="-0.26161110699634194"/>
                </c:manualLayout>
              </c:layout>
              <c:tx>
                <c:rich>
                  <a:bodyPr/>
                  <a:lstStyle/>
                  <a:p>
                    <a:r>
                      <a:rPr lang="ru-RU" sz="2400" b="1" dirty="0" smtClean="0">
                        <a:solidFill>
                          <a:schemeClr val="bg1"/>
                        </a:solidFill>
                      </a:rPr>
                      <a:t>73</a:t>
                    </a:r>
                    <a:r>
                      <a:rPr lang="en-US" sz="2400" b="1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%" sourceLinked="0"/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Лист1!$A$1:$A$3</c:f>
              <c:strCache>
                <c:ptCount val="3"/>
                <c:pt idx="0">
                  <c:v>молодые специалисты</c:v>
                </c:pt>
                <c:pt idx="1">
                  <c:v>первая </c:v>
                </c:pt>
                <c:pt idx="2">
                  <c:v>высшая 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"/>
          <c:y val="2.2695523542651591E-3"/>
          <c:w val="0.99109126763692923"/>
          <c:h val="0.18180078756681362"/>
        </c:manualLayout>
      </c:layout>
      <c:overlay val="0"/>
      <c:txPr>
        <a:bodyPr/>
        <a:lstStyle/>
        <a:p>
          <a:pPr>
            <a:defRPr sz="1600" b="0"/>
          </a:pPr>
          <a:endParaRPr lang="ru-RU"/>
        </a:p>
      </c:txPr>
    </c:legend>
    <c:plotVisOnly val="1"/>
    <c:dispBlanksAs val="zero"/>
    <c:showDLblsOverMax val="0"/>
  </c:chart>
  <c:spPr>
    <a:ln cmpd="dbl">
      <a:prstDash val="solid"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ЕГЭ 11 класс (средний балл)</a:t>
            </a:r>
          </a:p>
        </c:rich>
      </c:tx>
      <c:layout>
        <c:manualLayout>
          <c:xMode val="edge"/>
          <c:yMode val="edge"/>
          <c:x val="0.15863047823615131"/>
          <c:y val="2.0592848531934172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95306428732959E-2"/>
          <c:y val="0.11076851908342708"/>
          <c:w val="0.92370468645128778"/>
          <c:h val="0.763738669685767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'9 (2)'!$A$3</c:f>
              <c:strCache>
                <c:ptCount val="1"/>
                <c:pt idx="0">
                  <c:v>Средний балл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8080"/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3.4812880765883705E-3"/>
                  <c:y val="0.213125362491164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223521721637074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 (2)'!$B$1:$C$1</c:f>
              <c:strCache>
                <c:ptCount val="2"/>
                <c:pt idx="0">
                  <c:v>2012-2013</c:v>
                </c:pt>
                <c:pt idx="1">
                  <c:v>2013-2014</c:v>
                </c:pt>
              </c:strCache>
            </c:strRef>
          </c:cat>
          <c:val>
            <c:numRef>
              <c:f>'9 (2)'!$B$3:$C$3</c:f>
              <c:numCache>
                <c:formatCode>General</c:formatCode>
                <c:ptCount val="2"/>
                <c:pt idx="0">
                  <c:v>73.5</c:v>
                </c:pt>
                <c:pt idx="1">
                  <c:v>74.900000000000006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5566592"/>
        <c:axId val="65568128"/>
        <c:axId val="0"/>
      </c:bar3DChart>
      <c:catAx>
        <c:axId val="65566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65568128"/>
        <c:crosses val="autoZero"/>
        <c:auto val="1"/>
        <c:lblAlgn val="ctr"/>
        <c:lblOffset val="100"/>
        <c:noMultiLvlLbl val="0"/>
      </c:catAx>
      <c:valAx>
        <c:axId val="65568128"/>
        <c:scaling>
          <c:orientation val="minMax"/>
          <c:max val="70"/>
          <c:min val="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566592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  <a:ln>
      <a:solidFill>
        <a:srgbClr val="006666"/>
      </a:solidFill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ЕГЭ 11 класс (средний балл)</a:t>
            </a:r>
          </a:p>
        </c:rich>
      </c:tx>
      <c:layout>
        <c:manualLayout>
          <c:xMode val="edge"/>
          <c:yMode val="edge"/>
          <c:x val="0.1369015165532507"/>
          <c:y val="3.6387257010686569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95306428732959E-2"/>
          <c:y val="0.13324244023014434"/>
          <c:w val="0.88541052472879511"/>
          <c:h val="0.726856947326068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'9 (2)'!$A$3</c:f>
              <c:strCache>
                <c:ptCount val="1"/>
                <c:pt idx="0">
                  <c:v>Средний балл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8080"/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3.4812880765883705E-3"/>
                  <c:y val="0.213125362491164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223521721637074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 (2)'!$B$1:$C$1</c:f>
              <c:strCache>
                <c:ptCount val="2"/>
                <c:pt idx="0">
                  <c:v>2012-2013</c:v>
                </c:pt>
                <c:pt idx="1">
                  <c:v>2013-2014</c:v>
                </c:pt>
              </c:strCache>
            </c:strRef>
          </c:cat>
          <c:val>
            <c:numRef>
              <c:f>'9 (2)'!$B$3:$C$3</c:f>
              <c:numCache>
                <c:formatCode>General</c:formatCode>
                <c:ptCount val="2"/>
                <c:pt idx="0">
                  <c:v>73.5</c:v>
                </c:pt>
                <c:pt idx="1">
                  <c:v>74.900000000000006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5102208"/>
        <c:axId val="65103744"/>
        <c:axId val="0"/>
      </c:bar3DChart>
      <c:catAx>
        <c:axId val="65102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65103744"/>
        <c:crosses val="autoZero"/>
        <c:auto val="1"/>
        <c:lblAlgn val="ctr"/>
        <c:lblOffset val="100"/>
        <c:noMultiLvlLbl val="0"/>
      </c:catAx>
      <c:valAx>
        <c:axId val="65103744"/>
        <c:scaling>
          <c:orientation val="minMax"/>
          <c:max val="70"/>
          <c:min val="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10220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rgbClr val="006666"/>
      </a:solidFill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80575414006761"/>
          <c:y val="4.9842961548998352E-2"/>
          <c:w val="0.81568358942344488"/>
          <c:h val="0.700712461447369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'9 (2)'!$B$1</c:f>
              <c:strCache>
                <c:ptCount val="1"/>
                <c:pt idx="0">
                  <c:v>12-13</c:v>
                </c:pt>
              </c:strCache>
            </c:strRef>
          </c:tx>
          <c:spPr>
            <a:solidFill>
              <a:srgbClr val="006666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200" b="1" dirty="0" smtClean="0"/>
                      <a:t>54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 (2)'!$A$2:$A$4</c:f>
              <c:strCache>
                <c:ptCount val="3"/>
                <c:pt idx="0">
                  <c:v>участники</c:v>
                </c:pt>
                <c:pt idx="1">
                  <c:v>призеры</c:v>
                </c:pt>
                <c:pt idx="2">
                  <c:v>победители</c:v>
                </c:pt>
              </c:strCache>
            </c:strRef>
          </c:cat>
          <c:val>
            <c:numRef>
              <c:f>'9 (2)'!$B$2:$B$4</c:f>
              <c:numCache>
                <c:formatCode>General</c:formatCode>
                <c:ptCount val="3"/>
                <c:pt idx="0" formatCode="0">
                  <c:v>54</c:v>
                </c:pt>
                <c:pt idx="1">
                  <c:v>14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'9 (2)'!$C$1</c:f>
              <c:strCache>
                <c:ptCount val="1"/>
                <c:pt idx="0">
                  <c:v>13-14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 (2)'!$A$2:$A$4</c:f>
              <c:strCache>
                <c:ptCount val="3"/>
                <c:pt idx="0">
                  <c:v>участники</c:v>
                </c:pt>
                <c:pt idx="1">
                  <c:v>призеры</c:v>
                </c:pt>
                <c:pt idx="2">
                  <c:v>победители</c:v>
                </c:pt>
              </c:strCache>
            </c:strRef>
          </c:cat>
          <c:val>
            <c:numRef>
              <c:f>'9 (2)'!$C$2:$C$4</c:f>
              <c:numCache>
                <c:formatCode>General</c:formatCode>
                <c:ptCount val="3"/>
                <c:pt idx="0" formatCode="0">
                  <c:v>74</c:v>
                </c:pt>
                <c:pt idx="1">
                  <c:v>23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5199104"/>
        <c:axId val="65209088"/>
        <c:axId val="0"/>
      </c:bar3DChart>
      <c:catAx>
        <c:axId val="65199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65209088"/>
        <c:crosses val="autoZero"/>
        <c:auto val="1"/>
        <c:lblAlgn val="ctr"/>
        <c:lblOffset val="100"/>
        <c:noMultiLvlLbl val="0"/>
      </c:catAx>
      <c:valAx>
        <c:axId val="6520908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6519910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80575414006761"/>
          <c:y val="4.9842961548998352E-2"/>
          <c:w val="0.81568358942344488"/>
          <c:h val="0.700712461447369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'9 (2)'!$B$1</c:f>
              <c:strCache>
                <c:ptCount val="1"/>
                <c:pt idx="0">
                  <c:v>12-13</c:v>
                </c:pt>
              </c:strCache>
            </c:strRef>
          </c:tx>
          <c:spPr>
            <a:solidFill>
              <a:srgbClr val="006666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200" b="1"/>
                      <a:t>5</a:t>
                    </a:r>
                    <a:endParaRPr lang="en-US" sz="1200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 (2)'!$A$2:$A$4</c:f>
              <c:strCache>
                <c:ptCount val="3"/>
                <c:pt idx="0">
                  <c:v>участники</c:v>
                </c:pt>
                <c:pt idx="1">
                  <c:v>призеры</c:v>
                </c:pt>
                <c:pt idx="2">
                  <c:v>победители</c:v>
                </c:pt>
              </c:strCache>
            </c:strRef>
          </c:cat>
          <c:val>
            <c:numRef>
              <c:f>'9 (2)'!$B$2:$B$4</c:f>
              <c:numCache>
                <c:formatCode>General</c:formatCode>
                <c:ptCount val="3"/>
                <c:pt idx="0" formatCode="0">
                  <c:v>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'9 (2)'!$C$1</c:f>
              <c:strCache>
                <c:ptCount val="1"/>
                <c:pt idx="0">
                  <c:v>13-14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 (2)'!$A$2:$A$4</c:f>
              <c:strCache>
                <c:ptCount val="3"/>
                <c:pt idx="0">
                  <c:v>участники</c:v>
                </c:pt>
                <c:pt idx="1">
                  <c:v>призеры</c:v>
                </c:pt>
                <c:pt idx="2">
                  <c:v>победители</c:v>
                </c:pt>
              </c:strCache>
            </c:strRef>
          </c:cat>
          <c:val>
            <c:numRef>
              <c:f>'9 (2)'!$C$2:$C$4</c:f>
              <c:numCache>
                <c:formatCode>General</c:formatCode>
                <c:ptCount val="3"/>
                <c:pt idx="0" formatCode="0">
                  <c:v>5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5235200"/>
        <c:axId val="65249280"/>
        <c:axId val="0"/>
      </c:bar3DChart>
      <c:catAx>
        <c:axId val="65235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65249280"/>
        <c:crosses val="autoZero"/>
        <c:auto val="1"/>
        <c:lblAlgn val="ctr"/>
        <c:lblOffset val="100"/>
        <c:noMultiLvlLbl val="0"/>
      </c:catAx>
      <c:valAx>
        <c:axId val="6524928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6523520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chemeClr val="tx1"/>
      </a:solidFill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80575414006761"/>
          <c:y val="4.9842961548998352E-2"/>
          <c:w val="0.81568358942344488"/>
          <c:h val="0.700712461447369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'9 (2)'!$B$1</c:f>
              <c:strCache>
                <c:ptCount val="1"/>
                <c:pt idx="0">
                  <c:v>12-13</c:v>
                </c:pt>
              </c:strCache>
            </c:strRef>
          </c:tx>
          <c:spPr>
            <a:solidFill>
              <a:srgbClr val="006666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 b="1"/>
                      <a:t>4</a:t>
                    </a:r>
                    <a:endParaRPr lang="en-US" sz="1200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 (2)'!$A$2:$A$4</c:f>
              <c:strCache>
                <c:ptCount val="3"/>
                <c:pt idx="0">
                  <c:v>участники</c:v>
                </c:pt>
                <c:pt idx="1">
                  <c:v>призеры</c:v>
                </c:pt>
                <c:pt idx="2">
                  <c:v>победители</c:v>
                </c:pt>
              </c:strCache>
            </c:strRef>
          </c:cat>
          <c:val>
            <c:numRef>
              <c:f>'9 (2)'!$B$2:$B$4</c:f>
              <c:numCache>
                <c:formatCode>General</c:formatCode>
                <c:ptCount val="3"/>
                <c:pt idx="0" formatCode="0">
                  <c:v>4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'9 (2)'!$C$1</c:f>
              <c:strCache>
                <c:ptCount val="1"/>
                <c:pt idx="0">
                  <c:v>13-14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 (2)'!$A$2:$A$4</c:f>
              <c:strCache>
                <c:ptCount val="3"/>
                <c:pt idx="0">
                  <c:v>участники</c:v>
                </c:pt>
                <c:pt idx="1">
                  <c:v>призеры</c:v>
                </c:pt>
                <c:pt idx="2">
                  <c:v>победители</c:v>
                </c:pt>
              </c:strCache>
            </c:strRef>
          </c:cat>
          <c:val>
            <c:numRef>
              <c:f>'9 (2)'!$C$2:$C$4</c:f>
              <c:numCache>
                <c:formatCode>General</c:formatCode>
                <c:ptCount val="3"/>
                <c:pt idx="0" formatCode="0">
                  <c:v>9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5635456"/>
        <c:axId val="65636992"/>
        <c:axId val="0"/>
      </c:bar3DChart>
      <c:catAx>
        <c:axId val="65635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65636992"/>
        <c:crosses val="autoZero"/>
        <c:auto val="1"/>
        <c:lblAlgn val="ctr"/>
        <c:lblOffset val="100"/>
        <c:noMultiLvlLbl val="0"/>
      </c:catAx>
      <c:valAx>
        <c:axId val="6563699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6563545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chemeClr val="tx1"/>
      </a:solidFill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80575414006761"/>
          <c:y val="4.9842961548998352E-2"/>
          <c:w val="0.81568358942344488"/>
          <c:h val="0.700712461447369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'9 (2)'!$B$7</c:f>
              <c:strCache>
                <c:ptCount val="1"/>
                <c:pt idx="0">
                  <c:v>12-13</c:v>
                </c:pt>
              </c:strCache>
            </c:strRef>
          </c:tx>
          <c:spPr>
            <a:solidFill>
              <a:srgbClr val="006666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 b="1" dirty="0" smtClean="0"/>
                      <a:t>3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 (2)'!$A$8:$A$10</c:f>
              <c:strCache>
                <c:ptCount val="3"/>
                <c:pt idx="0">
                  <c:v>участники</c:v>
                </c:pt>
                <c:pt idx="1">
                  <c:v>призеры</c:v>
                </c:pt>
                <c:pt idx="2">
                  <c:v>победители</c:v>
                </c:pt>
              </c:strCache>
            </c:strRef>
          </c:cat>
          <c:val>
            <c:numRef>
              <c:f>'9 (2)'!$B$8:$B$10</c:f>
              <c:numCache>
                <c:formatCode>General</c:formatCode>
                <c:ptCount val="3"/>
                <c:pt idx="0" formatCode="0">
                  <c:v>3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'9 (2)'!$C$7</c:f>
              <c:strCache>
                <c:ptCount val="1"/>
                <c:pt idx="0">
                  <c:v>13-14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1.7050298380221655E-2"/>
                  <c:y val="-2.9818956336528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46035805626599E-2"/>
                  <c:y val="-1.7039403620873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 (2)'!$A$8:$A$10</c:f>
              <c:strCache>
                <c:ptCount val="3"/>
                <c:pt idx="0">
                  <c:v>участники</c:v>
                </c:pt>
                <c:pt idx="1">
                  <c:v>призеры</c:v>
                </c:pt>
                <c:pt idx="2">
                  <c:v>победители</c:v>
                </c:pt>
              </c:strCache>
            </c:strRef>
          </c:cat>
          <c:val>
            <c:numRef>
              <c:f>'9 (2)'!$C$8:$C$10</c:f>
              <c:numCache>
                <c:formatCode>General</c:formatCode>
                <c:ptCount val="3"/>
                <c:pt idx="0" formatCode="0">
                  <c:v>1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5667456"/>
        <c:axId val="65668992"/>
        <c:axId val="0"/>
      </c:bar3DChart>
      <c:catAx>
        <c:axId val="65667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65668992"/>
        <c:crosses val="autoZero"/>
        <c:auto val="1"/>
        <c:lblAlgn val="ctr"/>
        <c:lblOffset val="100"/>
        <c:noMultiLvlLbl val="0"/>
      </c:catAx>
      <c:valAx>
        <c:axId val="65668992"/>
        <c:scaling>
          <c:orientation val="minMax"/>
          <c:max val="4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65667456"/>
        <c:crosses val="autoZero"/>
        <c:crossBetween val="between"/>
        <c:majorUnit val="1"/>
        <c:minorUnit val="1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chemeClr val="tx1"/>
      </a:solidFill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80575414006761"/>
          <c:y val="0.13494930155007237"/>
          <c:w val="0.81568358942344488"/>
          <c:h val="0.615606027969908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'9 (2)'!$A$14</c:f>
              <c:strCache>
                <c:ptCount val="1"/>
                <c:pt idx="0">
                  <c:v>участники</c:v>
                </c:pt>
              </c:strCache>
            </c:strRef>
          </c:tx>
          <c:spPr>
            <a:solidFill>
              <a:srgbClr val="006666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2917933130699088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bg1"/>
                        </a:solidFill>
                      </a:rPr>
                      <a:t>58</a:t>
                    </a:r>
                    <a:endParaRPr lang="en-US" sz="1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8201193520886624E-3"/>
                  <c:y val="0.255319148936170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 (2)'!$B$13:$C$13</c:f>
              <c:strCache>
                <c:ptCount val="2"/>
                <c:pt idx="0">
                  <c:v>12-13</c:v>
                </c:pt>
                <c:pt idx="1">
                  <c:v>13-14</c:v>
                </c:pt>
              </c:strCache>
            </c:strRef>
          </c:cat>
          <c:val>
            <c:numRef>
              <c:f>'9 (2)'!$B$14:$C$14</c:f>
              <c:numCache>
                <c:formatCode>0</c:formatCode>
                <c:ptCount val="2"/>
                <c:pt idx="0">
                  <c:v>58</c:v>
                </c:pt>
                <c:pt idx="1">
                  <c:v>42</c:v>
                </c:pt>
              </c:numCache>
            </c:numRef>
          </c:val>
        </c:ser>
        <c:ser>
          <c:idx val="1"/>
          <c:order val="1"/>
          <c:tx>
            <c:strRef>
              <c:f>'9 (2)'!$A$15</c:f>
              <c:strCache>
                <c:ptCount val="1"/>
                <c:pt idx="0">
                  <c:v>призеры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4994934143870339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8201193520886624E-3"/>
                  <c:y val="0.21884498480243186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 (2)'!$B$13:$C$13</c:f>
              <c:strCache>
                <c:ptCount val="2"/>
                <c:pt idx="0">
                  <c:v>12-13</c:v>
                </c:pt>
                <c:pt idx="1">
                  <c:v>13-14</c:v>
                </c:pt>
              </c:strCache>
            </c:strRef>
          </c:cat>
          <c:val>
            <c:numRef>
              <c:f>'9 (2)'!$B$15:$C$15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023424"/>
        <c:axId val="66024960"/>
        <c:axId val="0"/>
      </c:bar3DChart>
      <c:catAx>
        <c:axId val="66023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6024960"/>
        <c:crosses val="autoZero"/>
        <c:auto val="1"/>
        <c:lblAlgn val="ctr"/>
        <c:lblOffset val="100"/>
        <c:noMultiLvlLbl val="0"/>
      </c:catAx>
      <c:valAx>
        <c:axId val="66024960"/>
        <c:scaling>
          <c:orientation val="minMax"/>
          <c:max val="4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66023424"/>
        <c:crosses val="autoZero"/>
        <c:crossBetween val="between"/>
        <c:majorUnit val="1"/>
        <c:minorUnit val="1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chemeClr val="tx1"/>
      </a:solidFill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80575414006766"/>
          <c:y val="0.13494930155007251"/>
          <c:w val="0.81568358942344488"/>
          <c:h val="0.615606027969908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'9 (2)'!$B$18</c:f>
              <c:strCache>
                <c:ptCount val="1"/>
                <c:pt idx="0">
                  <c:v>12-13</c:v>
                </c:pt>
              </c:strCache>
            </c:strRef>
          </c:tx>
          <c:spPr>
            <a:solidFill>
              <a:srgbClr val="006666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2917933130699088"/>
                </c:manualLayout>
              </c:layout>
              <c:tx>
                <c:rich>
                  <a:bodyPr/>
                  <a:lstStyle/>
                  <a:p>
                    <a:r>
                      <a:rPr lang="ru-RU" sz="1400" b="1">
                        <a:solidFill>
                          <a:schemeClr val="bg1"/>
                        </a:solidFill>
                      </a:rPr>
                      <a:t>8</a:t>
                    </a:r>
                    <a:endParaRPr lang="en-US" sz="1400" b="1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8201193520886624E-3"/>
                  <c:y val="0.255319148936170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112077294685990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 (2)'!$A$19:$A$21</c:f>
              <c:strCache>
                <c:ptCount val="3"/>
                <c:pt idx="0">
                  <c:v>участники</c:v>
                </c:pt>
                <c:pt idx="1">
                  <c:v>призеры</c:v>
                </c:pt>
                <c:pt idx="2">
                  <c:v>победители</c:v>
                </c:pt>
              </c:strCache>
            </c:strRef>
          </c:cat>
          <c:val>
            <c:numRef>
              <c:f>'9 (2)'!$B$19:$B$21</c:f>
              <c:numCache>
                <c:formatCode>General</c:formatCode>
                <c:ptCount val="3"/>
                <c:pt idx="0" formatCode="0">
                  <c:v>8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'9 (2)'!$C$18</c:f>
              <c:strCache>
                <c:ptCount val="1"/>
                <c:pt idx="0">
                  <c:v>13-14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27748548822701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26091369013655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104347826086956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 (2)'!$A$19:$A$21</c:f>
              <c:strCache>
                <c:ptCount val="3"/>
                <c:pt idx="0">
                  <c:v>участники</c:v>
                </c:pt>
                <c:pt idx="1">
                  <c:v>призеры</c:v>
                </c:pt>
                <c:pt idx="2">
                  <c:v>победители</c:v>
                </c:pt>
              </c:strCache>
            </c:strRef>
          </c:cat>
          <c:val>
            <c:numRef>
              <c:f>'9 (2)'!$C$19:$C$21</c:f>
              <c:numCache>
                <c:formatCode>General</c:formatCode>
                <c:ptCount val="3"/>
                <c:pt idx="0" formatCode="0">
                  <c:v>8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5735680"/>
        <c:axId val="65749760"/>
        <c:axId val="0"/>
      </c:bar3DChart>
      <c:catAx>
        <c:axId val="65735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65749760"/>
        <c:crosses val="autoZero"/>
        <c:auto val="1"/>
        <c:lblAlgn val="ctr"/>
        <c:lblOffset val="100"/>
        <c:noMultiLvlLbl val="0"/>
      </c:catAx>
      <c:valAx>
        <c:axId val="65749760"/>
        <c:scaling>
          <c:orientation val="minMax"/>
          <c:max val="4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65735680"/>
        <c:crosses val="autoZero"/>
        <c:crossBetween val="between"/>
        <c:majorUnit val="1"/>
        <c:minorUnit val="1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chemeClr val="tx1"/>
      </a:solidFill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36258734921562"/>
          <c:y val="6.1519266613412442E-2"/>
          <c:w val="0.82250370877553347"/>
          <c:h val="0.719953744912320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'9 (2)'!$B$23</c:f>
              <c:strCache>
                <c:ptCount val="1"/>
                <c:pt idx="0">
                  <c:v>12-13</c:v>
                </c:pt>
              </c:strCache>
            </c:strRef>
          </c:tx>
          <c:spPr>
            <a:solidFill>
              <a:srgbClr val="006666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2917933130699088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ru-RU" sz="1400" b="1">
                        <a:solidFill>
                          <a:schemeClr val="bg1"/>
                        </a:solidFill>
                      </a:rPr>
                      <a:t>130</a:t>
                    </a:r>
                    <a:endParaRPr lang="en-US" sz="1400" b="1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100596760443312E-3"/>
                  <c:y val="-2.6806344859066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7053140096618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 (2)'!$A$24:$A$26</c:f>
              <c:strCache>
                <c:ptCount val="3"/>
                <c:pt idx="0">
                  <c:v>участники</c:v>
                </c:pt>
                <c:pt idx="1">
                  <c:v>призеры</c:v>
                </c:pt>
                <c:pt idx="2">
                  <c:v>победители</c:v>
                </c:pt>
              </c:strCache>
            </c:strRef>
          </c:cat>
          <c:val>
            <c:numRef>
              <c:f>'9 (2)'!$B$24:$B$26</c:f>
              <c:numCache>
                <c:formatCode>General</c:formatCode>
                <c:ptCount val="3"/>
                <c:pt idx="0" formatCode="0">
                  <c:v>130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'9 (2)'!$C$23</c:f>
              <c:strCache>
                <c:ptCount val="1"/>
                <c:pt idx="0">
                  <c:v>13-14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27748548822701535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230179028133004E-2"/>
                  <c:y val="-2.4633268667503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3.4782608695652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 (2)'!$A$24:$A$26</c:f>
              <c:strCache>
                <c:ptCount val="3"/>
                <c:pt idx="0">
                  <c:v>участники</c:v>
                </c:pt>
                <c:pt idx="1">
                  <c:v>призеры</c:v>
                </c:pt>
                <c:pt idx="2">
                  <c:v>победители</c:v>
                </c:pt>
              </c:strCache>
            </c:strRef>
          </c:cat>
          <c:val>
            <c:numRef>
              <c:f>'9 (2)'!$C$24:$C$26</c:f>
              <c:numCache>
                <c:formatCode>General</c:formatCode>
                <c:ptCount val="3"/>
                <c:pt idx="0" formatCode="0">
                  <c:v>115</c:v>
                </c:pt>
                <c:pt idx="1">
                  <c:v>7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5816832"/>
        <c:axId val="65847296"/>
        <c:axId val="0"/>
      </c:bar3DChart>
      <c:catAx>
        <c:axId val="65816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5847296"/>
        <c:crosses val="autoZero"/>
        <c:auto val="1"/>
        <c:lblAlgn val="ctr"/>
        <c:lblOffset val="100"/>
        <c:noMultiLvlLbl val="0"/>
      </c:catAx>
      <c:valAx>
        <c:axId val="65847296"/>
        <c:scaling>
          <c:orientation val="minMax"/>
          <c:max val="135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65816832"/>
        <c:crosses val="autoZero"/>
        <c:crossBetween val="between"/>
        <c:majorUnit val="20"/>
        <c:minorUnit val="1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chemeClr val="tx1"/>
      </a:solidFill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0083518337281617"/>
          <c:y val="3.6616219290632589E-3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36258734921562"/>
          <c:y val="0.14654342120278444"/>
          <c:w val="0.82250370877553347"/>
          <c:h val="0.634929590322948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'9 (2)'!$B$28</c:f>
              <c:strCache>
                <c:ptCount val="1"/>
                <c:pt idx="0">
                  <c:v>2013-2014</c:v>
                </c:pt>
              </c:strCache>
            </c:strRef>
          </c:tx>
          <c:spPr>
            <a:solidFill>
              <a:srgbClr val="006666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2917933130699088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ru-RU" sz="1600" b="1" dirty="0" smtClean="0">
                        <a:solidFill>
                          <a:schemeClr val="bg1"/>
                        </a:solidFill>
                      </a:rPr>
                      <a:t>9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230179028133004E-2"/>
                  <c:y val="0.1277830271216097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7053140096618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6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 (2)'!$A$29:$A$30</c:f>
              <c:strCache>
                <c:ptCount val="2"/>
                <c:pt idx="0">
                  <c:v>участники</c:v>
                </c:pt>
                <c:pt idx="1">
                  <c:v>призеры</c:v>
                </c:pt>
              </c:strCache>
            </c:strRef>
          </c:cat>
          <c:val>
            <c:numRef>
              <c:f>'9 (2)'!$B$29:$B$30</c:f>
              <c:numCache>
                <c:formatCode>General</c:formatCode>
                <c:ptCount val="2"/>
                <c:pt idx="0" formatCode="0">
                  <c:v>9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5875328"/>
        <c:axId val="65909888"/>
        <c:axId val="0"/>
      </c:bar3DChart>
      <c:catAx>
        <c:axId val="65875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5909888"/>
        <c:crosses val="autoZero"/>
        <c:auto val="1"/>
        <c:lblAlgn val="ctr"/>
        <c:lblOffset val="100"/>
        <c:noMultiLvlLbl val="0"/>
      </c:catAx>
      <c:valAx>
        <c:axId val="65909888"/>
        <c:scaling>
          <c:orientation val="minMax"/>
          <c:max val="1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65875328"/>
        <c:crosses val="autoZero"/>
        <c:crossBetween val="between"/>
        <c:majorUnit val="1"/>
        <c:minorUnit val="1"/>
      </c:valAx>
    </c:plotArea>
    <c:legend>
      <c:legendPos val="b"/>
      <c:layout>
        <c:manualLayout>
          <c:xMode val="edge"/>
          <c:yMode val="edge"/>
          <c:x val="0.33968425258774937"/>
          <c:y val="0.88505806122480724"/>
          <c:w val="0.33679299786973588"/>
          <c:h val="9.5188990608795182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rgbClr val="660033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5-9 классы</a:t>
            </a:r>
            <a:endParaRPr lang="ru-RU" dirty="0"/>
          </a:p>
        </c:rich>
      </c:tx>
      <c:layout>
        <c:manualLayout>
          <c:xMode val="edge"/>
          <c:yMode val="edge"/>
          <c:x val="0.2959517217455051"/>
          <c:y val="0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600473880914518"/>
          <c:y val="0.20233309472679556"/>
          <c:w val="0.76076999103291643"/>
          <c:h val="0.653297542352660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'9 (2)'!$A$2</c:f>
              <c:strCache>
                <c:ptCount val="1"/>
                <c:pt idx="0">
                  <c:v>Качество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6666"/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0"/>
                  <c:y val="0.2314814814814815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43%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38888888888888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57%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 (2)'!$B$1:$C$1</c:f>
              <c:strCache>
                <c:ptCount val="2"/>
                <c:pt idx="0">
                  <c:v>8 класс</c:v>
                </c:pt>
                <c:pt idx="1">
                  <c:v>10 класс</c:v>
                </c:pt>
              </c:strCache>
            </c:strRef>
          </c:cat>
          <c:val>
            <c:numRef>
              <c:f>'9 (2)'!$B$2:$C$2</c:f>
              <c:numCache>
                <c:formatCode>0.0</c:formatCode>
                <c:ptCount val="2"/>
                <c:pt idx="0" formatCode="0.00">
                  <c:v>100</c:v>
                </c:pt>
                <c:pt idx="1">
                  <c:v>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943232"/>
        <c:axId val="64944768"/>
        <c:axId val="0"/>
      </c:bar3DChart>
      <c:catAx>
        <c:axId val="6494323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64944768"/>
        <c:crosses val="autoZero"/>
        <c:auto val="1"/>
        <c:lblAlgn val="ctr"/>
        <c:lblOffset val="100"/>
        <c:noMultiLvlLbl val="0"/>
      </c:catAx>
      <c:valAx>
        <c:axId val="64944768"/>
        <c:scaling>
          <c:orientation val="minMax"/>
          <c:min val="1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49432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accent3"/>
    </a:solidFill>
    <a:ln>
      <a:solidFill>
        <a:srgbClr val="006666"/>
      </a:solidFill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36258734921562"/>
          <c:y val="0.14654342120278444"/>
          <c:w val="0.82250370877553347"/>
          <c:h val="0.634929590322948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'9 (2)'!$B$32</c:f>
              <c:strCache>
                <c:ptCount val="1"/>
                <c:pt idx="0">
                  <c:v>12-13</c:v>
                </c:pt>
              </c:strCache>
            </c:strRef>
          </c:tx>
          <c:spPr>
            <a:solidFill>
              <a:srgbClr val="006666"/>
            </a:solidFill>
          </c:spPr>
          <c:invertIfNegative val="0"/>
          <c:dLbls>
            <c:dLbl>
              <c:idx val="0"/>
              <c:layout>
                <c:manualLayout>
                  <c:x val="1.0230179028133043E-2"/>
                  <c:y val="-1.3520788162349284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>
                        <a:solidFill>
                          <a:sysClr val="windowText" lastClr="000000"/>
                        </a:solidFill>
                      </a:rPr>
                      <a:t>8</a:t>
                    </a:r>
                    <a:endParaRPr lang="en-US" sz="1400" b="1">
                      <a:solidFill>
                        <a:sysClr val="windowText" lastClr="0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230179028133009E-2"/>
                  <c:y val="-3.61793906196501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7053140096618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 (2)'!$A$33:$A$35</c:f>
              <c:strCache>
                <c:ptCount val="3"/>
                <c:pt idx="0">
                  <c:v>участники</c:v>
                </c:pt>
                <c:pt idx="1">
                  <c:v>призеры</c:v>
                </c:pt>
                <c:pt idx="2">
                  <c:v>победители</c:v>
                </c:pt>
              </c:strCache>
            </c:strRef>
          </c:cat>
          <c:val>
            <c:numRef>
              <c:f>'9 (2)'!$B$33:$B$35</c:f>
              <c:numCache>
                <c:formatCode>General</c:formatCode>
                <c:ptCount val="3"/>
                <c:pt idx="0" formatCode="0">
                  <c:v>8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'9 (2)'!$C$32</c:f>
              <c:strCache>
                <c:ptCount val="1"/>
                <c:pt idx="0">
                  <c:v>13-14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3.410059676044331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050298380221655E-2"/>
                  <c:y val="-1.1594202898550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 (2)'!$A$33:$A$35</c:f>
              <c:strCache>
                <c:ptCount val="3"/>
                <c:pt idx="0">
                  <c:v>участники</c:v>
                </c:pt>
                <c:pt idx="1">
                  <c:v>призеры</c:v>
                </c:pt>
                <c:pt idx="2">
                  <c:v>победители</c:v>
                </c:pt>
              </c:strCache>
            </c:strRef>
          </c:cat>
          <c:val>
            <c:numRef>
              <c:f>'9 (2)'!$C$33:$C$35</c:f>
              <c:numCache>
                <c:formatCode>General</c:formatCode>
                <c:ptCount val="3"/>
                <c:pt idx="0" formatCode="0">
                  <c:v>8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329600"/>
        <c:axId val="66339584"/>
        <c:axId val="0"/>
      </c:bar3DChart>
      <c:catAx>
        <c:axId val="66329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6339584"/>
        <c:crosses val="autoZero"/>
        <c:auto val="1"/>
        <c:lblAlgn val="ctr"/>
        <c:lblOffset val="100"/>
        <c:noMultiLvlLbl val="0"/>
      </c:catAx>
      <c:valAx>
        <c:axId val="66339584"/>
        <c:scaling>
          <c:orientation val="minMax"/>
          <c:max val="1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66329600"/>
        <c:crosses val="autoZero"/>
        <c:crossBetween val="between"/>
        <c:majorUnit val="1"/>
        <c:minorUnit val="1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36258734921562"/>
          <c:y val="5.9900910543566943E-2"/>
          <c:w val="0.84306917933458891"/>
          <c:h val="0.721572044523548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'9 (2)'!$O$26</c:f>
              <c:strCache>
                <c:ptCount val="1"/>
                <c:pt idx="0">
                  <c:v>12-13</c:v>
                </c:pt>
              </c:strCache>
            </c:strRef>
          </c:tx>
          <c:spPr>
            <a:solidFill>
              <a:srgbClr val="006666"/>
            </a:solidFill>
          </c:spPr>
          <c:invertIfNegative val="0"/>
          <c:dLbls>
            <c:dLbl>
              <c:idx val="0"/>
              <c:layout>
                <c:manualLayout>
                  <c:x val="-2.6268795121283297E-3"/>
                  <c:y val="0.20575144315951913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>
                        <a:solidFill>
                          <a:schemeClr val="bg1"/>
                        </a:solidFill>
                      </a:rPr>
                      <a:t>4</a:t>
                    </a:r>
                    <a:endParaRPr lang="en-US" sz="1400" b="1" dirty="0">
                      <a:solidFill>
                        <a:sysClr val="windowText" lastClr="0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267107871291171E-3"/>
                  <c:y val="0.147604140867610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5712299580009733E-3"/>
                  <c:y val="0.146852197603307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 (2)'!$N$27:$N$29</c:f>
              <c:strCache>
                <c:ptCount val="3"/>
                <c:pt idx="0">
                  <c:v>участники</c:v>
                </c:pt>
                <c:pt idx="1">
                  <c:v>призеры</c:v>
                </c:pt>
                <c:pt idx="2">
                  <c:v>победители</c:v>
                </c:pt>
              </c:strCache>
            </c:strRef>
          </c:cat>
          <c:val>
            <c:numRef>
              <c:f>'9 (2)'!$O$27:$O$29</c:f>
              <c:numCache>
                <c:formatCode>General</c:formatCode>
                <c:ptCount val="3"/>
                <c:pt idx="0" formatCode="0">
                  <c:v>4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'9 (2)'!$P$26</c:f>
              <c:strCache>
                <c:ptCount val="1"/>
                <c:pt idx="0">
                  <c:v>13-14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3.4099322332913321E-3"/>
                  <c:y val="0.253297119396444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8568700316011676E-17"/>
                  <c:y val="0.196588809083807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5068363995165E-3"/>
                  <c:y val="9.426141667778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 (2)'!$N$27:$N$29</c:f>
              <c:strCache>
                <c:ptCount val="3"/>
                <c:pt idx="0">
                  <c:v>участники</c:v>
                </c:pt>
                <c:pt idx="1">
                  <c:v>призеры</c:v>
                </c:pt>
                <c:pt idx="2">
                  <c:v>победители</c:v>
                </c:pt>
              </c:strCache>
            </c:strRef>
          </c:cat>
          <c:val>
            <c:numRef>
              <c:f>'9 (2)'!$P$27:$P$29</c:f>
              <c:numCache>
                <c:formatCode>General</c:formatCode>
                <c:ptCount val="3"/>
                <c:pt idx="0" formatCode="0">
                  <c:v>5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164224"/>
        <c:axId val="66165760"/>
        <c:axId val="0"/>
      </c:bar3DChart>
      <c:catAx>
        <c:axId val="66164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6165760"/>
        <c:crosses val="autoZero"/>
        <c:auto val="1"/>
        <c:lblAlgn val="ctr"/>
        <c:lblOffset val="100"/>
        <c:noMultiLvlLbl val="0"/>
      </c:catAx>
      <c:valAx>
        <c:axId val="66165760"/>
        <c:scaling>
          <c:orientation val="minMax"/>
          <c:max val="6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66164224"/>
        <c:crosses val="autoZero"/>
        <c:crossBetween val="between"/>
        <c:majorUnit val="1"/>
        <c:minorUnit val="1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629820051413883"/>
          <c:y val="9.6269591240831648E-3"/>
        </c:manualLayout>
      </c:layout>
      <c:overlay val="0"/>
      <c:spPr>
        <a:solidFill>
          <a:schemeClr val="bg1"/>
        </a:solidFill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9222449378918"/>
          <c:y val="3.7573310593271958E-2"/>
          <c:w val="0.86225439075375387"/>
          <c:h val="0.716671345328362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'9 (2)'!$S$26</c:f>
              <c:strCache>
                <c:ptCount val="1"/>
                <c:pt idx="0">
                  <c:v>2012-2013</c:v>
                </c:pt>
              </c:strCache>
            </c:strRef>
          </c:tx>
          <c:spPr>
            <a:solidFill>
              <a:srgbClr val="006666"/>
            </a:solidFill>
          </c:spPr>
          <c:invertIfNegative val="0"/>
          <c:dLbls>
            <c:dLbl>
              <c:idx val="0"/>
              <c:layout>
                <c:manualLayout>
                  <c:x val="1.0230179028133035E-2"/>
                  <c:y val="-1.3520788162349279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>
                        <a:solidFill>
                          <a:sysClr val="windowText" lastClr="000000"/>
                        </a:solidFill>
                      </a:rPr>
                      <a:t>4</a:t>
                    </a:r>
                    <a:endParaRPr lang="en-US" sz="1400" b="1">
                      <a:solidFill>
                        <a:sysClr val="windowText" lastClr="0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795700665951459E-2"/>
                  <c:y val="-6.1379823712943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7053140096618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 (2)'!$R$27:$R$28</c:f>
              <c:strCache>
                <c:ptCount val="2"/>
                <c:pt idx="0">
                  <c:v>участники</c:v>
                </c:pt>
                <c:pt idx="1">
                  <c:v>призер</c:v>
                </c:pt>
              </c:strCache>
            </c:strRef>
          </c:cat>
          <c:val>
            <c:numRef>
              <c:f>'9 (2)'!$S$27:$S$28</c:f>
              <c:numCache>
                <c:formatCode>General</c:formatCode>
                <c:ptCount val="2"/>
                <c:pt idx="0" formatCode="0">
                  <c:v>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254720"/>
        <c:axId val="66256256"/>
        <c:axId val="0"/>
      </c:bar3DChart>
      <c:catAx>
        <c:axId val="66254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66256256"/>
        <c:crosses val="autoZero"/>
        <c:auto val="1"/>
        <c:lblAlgn val="ctr"/>
        <c:lblOffset val="100"/>
        <c:noMultiLvlLbl val="0"/>
      </c:catAx>
      <c:valAx>
        <c:axId val="66256256"/>
        <c:scaling>
          <c:orientation val="minMax"/>
          <c:max val="6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6254720"/>
        <c:crosses val="autoZero"/>
        <c:crossBetween val="between"/>
        <c:majorUnit val="1"/>
        <c:minorUnit val="1"/>
      </c:valAx>
    </c:plotArea>
    <c:legend>
      <c:legendPos val="b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chemeClr val="tx1"/>
      </a:solidFill>
    </a:ln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306020552058243"/>
          <c:y val="0.13691658353623226"/>
          <c:w val="0.86020713991727882"/>
          <c:h val="0.586794616786384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'9 (2)'!$S$26</c:f>
              <c:strCache>
                <c:ptCount val="1"/>
                <c:pt idx="0">
                  <c:v>2012-2013</c:v>
                </c:pt>
              </c:strCache>
            </c:strRef>
          </c:tx>
          <c:spPr>
            <a:solidFill>
              <a:srgbClr val="006666"/>
            </a:solidFill>
          </c:spPr>
          <c:invertIfNegative val="0"/>
          <c:dLbls>
            <c:dLbl>
              <c:idx val="0"/>
              <c:layout>
                <c:manualLayout>
                  <c:x val="2.0512924316337042E-2"/>
                  <c:y val="-5.684226644390742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>
                        <a:solidFill>
                          <a:sysClr val="windowText" lastClr="000000"/>
                        </a:solidFill>
                      </a:rPr>
                      <a:t>4</a:t>
                    </a:r>
                    <a:endParaRPr lang="en-US" sz="1400" b="1">
                      <a:solidFill>
                        <a:sysClr val="windowText" lastClr="0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795700665951459E-2"/>
                  <c:y val="-6.1379823712943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7053140096618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 (2)'!$R$27:$R$28</c:f>
              <c:strCache>
                <c:ptCount val="2"/>
                <c:pt idx="0">
                  <c:v>участники</c:v>
                </c:pt>
                <c:pt idx="1">
                  <c:v>призер</c:v>
                </c:pt>
              </c:strCache>
            </c:strRef>
          </c:cat>
          <c:val>
            <c:numRef>
              <c:f>'9 (2)'!$S$27:$S$28</c:f>
              <c:numCache>
                <c:formatCode>General</c:formatCode>
                <c:ptCount val="2"/>
                <c:pt idx="0" formatCode="0">
                  <c:v>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290048"/>
        <c:axId val="66291584"/>
        <c:axId val="0"/>
      </c:bar3DChart>
      <c:catAx>
        <c:axId val="66290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66291584"/>
        <c:crosses val="autoZero"/>
        <c:auto val="1"/>
        <c:lblAlgn val="ctr"/>
        <c:lblOffset val="100"/>
        <c:noMultiLvlLbl val="0"/>
      </c:catAx>
      <c:valAx>
        <c:axId val="66291584"/>
        <c:scaling>
          <c:orientation val="minMax"/>
          <c:max val="4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66290048"/>
        <c:crosses val="autoZero"/>
        <c:crossBetween val="between"/>
        <c:majorUnit val="1"/>
        <c:minorUnit val="1"/>
      </c:valAx>
    </c:plotArea>
    <c:legend>
      <c:legendPos val="b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10-11 классы</a:t>
            </a:r>
          </a:p>
        </c:rich>
      </c:tx>
      <c:layout>
        <c:manualLayout>
          <c:xMode val="edge"/>
          <c:yMode val="edge"/>
          <c:x val="0.37362910576125785"/>
          <c:y val="4.157521165885391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66432296485137"/>
          <c:y val="0.16715095437972977"/>
          <c:w val="0.88541052472879511"/>
          <c:h val="0.726856947326068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'9 (2)'!$A$3</c:f>
              <c:strCache>
                <c:ptCount val="1"/>
                <c:pt idx="0">
                  <c:v>Средний балл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8080"/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3.4812880765883705E-3"/>
                  <c:y val="0.2131253624911642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43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2235217216370745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44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 (2)'!$B$1:$C$1</c:f>
              <c:strCache>
                <c:ptCount val="2"/>
                <c:pt idx="0">
                  <c:v>8 класс</c:v>
                </c:pt>
                <c:pt idx="1">
                  <c:v>10 класс</c:v>
                </c:pt>
              </c:strCache>
            </c:strRef>
          </c:cat>
          <c:val>
            <c:numRef>
              <c:f>'9 (2)'!$B$3:$C$3</c:f>
              <c:numCache>
                <c:formatCode>General</c:formatCode>
                <c:ptCount val="2"/>
                <c:pt idx="0">
                  <c:v>65</c:v>
                </c:pt>
                <c:pt idx="1">
                  <c:v>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962560"/>
        <c:axId val="64964096"/>
        <c:axId val="0"/>
      </c:bar3DChart>
      <c:catAx>
        <c:axId val="6496256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64964096"/>
        <c:crosses val="autoZero"/>
        <c:auto val="1"/>
        <c:lblAlgn val="ctr"/>
        <c:lblOffset val="100"/>
        <c:noMultiLvlLbl val="0"/>
      </c:catAx>
      <c:valAx>
        <c:axId val="64964096"/>
        <c:scaling>
          <c:orientation val="minMax"/>
          <c:max val="70"/>
          <c:min val="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9625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solidFill>
        <a:srgbClr val="006666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 smtClean="0"/>
              <a:t>Общая</a:t>
            </a:r>
            <a:r>
              <a:rPr lang="ru-RU" sz="1600" baseline="0" dirty="0" smtClean="0"/>
              <a:t> у</a:t>
            </a:r>
            <a:r>
              <a:rPr lang="ru-RU" sz="1600" dirty="0" smtClean="0"/>
              <a:t>спеваемость</a:t>
            </a:r>
            <a:endParaRPr lang="ru-RU" sz="1600" dirty="0"/>
          </a:p>
        </c:rich>
      </c:tx>
      <c:layout>
        <c:manualLayout>
          <c:xMode val="edge"/>
          <c:yMode val="edge"/>
          <c:x val="0.2959517217455051"/>
          <c:y val="0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93546972463854"/>
          <c:y val="0.20233309472679556"/>
          <c:w val="0.76076999103291643"/>
          <c:h val="0.653297542352660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'9 (2)'!$A$2</c:f>
              <c:strCache>
                <c:ptCount val="1"/>
                <c:pt idx="0">
                  <c:v>Качество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6666"/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0"/>
                  <c:y val="0.2314814814814815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100%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9919017660480876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94%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 (2)'!$B$1:$C$1</c:f>
              <c:strCache>
                <c:ptCount val="2"/>
                <c:pt idx="0">
                  <c:v>8 класс</c:v>
                </c:pt>
                <c:pt idx="1">
                  <c:v>10 класс</c:v>
                </c:pt>
              </c:strCache>
            </c:strRef>
          </c:cat>
          <c:val>
            <c:numRef>
              <c:f>'9 (2)'!$B$2:$C$2</c:f>
              <c:numCache>
                <c:formatCode>0.0</c:formatCode>
                <c:ptCount val="2"/>
                <c:pt idx="0" formatCode="0.00">
                  <c:v>100</c:v>
                </c:pt>
                <c:pt idx="1">
                  <c:v>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710144"/>
        <c:axId val="64711680"/>
        <c:axId val="0"/>
      </c:bar3DChart>
      <c:catAx>
        <c:axId val="6471014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64711680"/>
        <c:crosses val="autoZero"/>
        <c:auto val="1"/>
        <c:lblAlgn val="ctr"/>
        <c:lblOffset val="100"/>
        <c:noMultiLvlLbl val="0"/>
      </c:catAx>
      <c:valAx>
        <c:axId val="64711680"/>
        <c:scaling>
          <c:orientation val="minMax"/>
          <c:min val="1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47101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solidFill>
        <a:srgbClr val="006666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Качество</a:t>
            </a:r>
          </a:p>
        </c:rich>
      </c:tx>
      <c:layout>
        <c:manualLayout>
          <c:xMode val="edge"/>
          <c:yMode val="edge"/>
          <c:x val="0.37362910576125785"/>
          <c:y val="4.157521165885391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95306428732959E-2"/>
          <c:y val="0.13324244023014434"/>
          <c:w val="0.88541052472879511"/>
          <c:h val="0.726856947326068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'9 (2)'!$A$3</c:f>
              <c:strCache>
                <c:ptCount val="1"/>
                <c:pt idx="0">
                  <c:v>Средний балл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8080"/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3.4812880765883705E-3"/>
                  <c:y val="0.2131253624911642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65%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22352172163707457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91%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 (2)'!$B$1:$C$1</c:f>
              <c:strCache>
                <c:ptCount val="2"/>
                <c:pt idx="0">
                  <c:v>8 класс</c:v>
                </c:pt>
                <c:pt idx="1">
                  <c:v>10 класс</c:v>
                </c:pt>
              </c:strCache>
            </c:strRef>
          </c:cat>
          <c:val>
            <c:numRef>
              <c:f>'9 (2)'!$B$3:$C$3</c:f>
              <c:numCache>
                <c:formatCode>General</c:formatCode>
                <c:ptCount val="2"/>
                <c:pt idx="0">
                  <c:v>65</c:v>
                </c:pt>
                <c:pt idx="1">
                  <c:v>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5274240"/>
        <c:axId val="65275776"/>
        <c:axId val="0"/>
      </c:bar3DChart>
      <c:catAx>
        <c:axId val="6527424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65275776"/>
        <c:crosses val="autoZero"/>
        <c:auto val="1"/>
        <c:lblAlgn val="ctr"/>
        <c:lblOffset val="100"/>
        <c:noMultiLvlLbl val="0"/>
      </c:catAx>
      <c:valAx>
        <c:axId val="65275776"/>
        <c:scaling>
          <c:orientation val="minMax"/>
          <c:max val="90"/>
          <c:min val="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2742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accent3"/>
    </a:solidFill>
    <a:ln>
      <a:solidFill>
        <a:srgbClr val="006666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ГИА, ОГЭ,</a:t>
            </a:r>
            <a:r>
              <a:rPr lang="ru-RU" sz="1600" baseline="0"/>
              <a:t> 9 класс (качество)</a:t>
            </a:r>
            <a:endParaRPr lang="ru-RU" sz="160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271489501312342"/>
          <c:y val="0.18105870181090991"/>
          <c:w val="0.78482089219453965"/>
          <c:h val="0.666501291523164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'9 (2)'!$A$2</c:f>
              <c:strCache>
                <c:ptCount val="1"/>
                <c:pt idx="0">
                  <c:v>Качество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6666"/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0"/>
                  <c:y val="0.2314814814814815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94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38888888888888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39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 (2)'!$B$1:$C$1</c:f>
              <c:strCache>
                <c:ptCount val="2"/>
                <c:pt idx="0">
                  <c:v>2012-2013</c:v>
                </c:pt>
                <c:pt idx="1">
                  <c:v>2013-2014</c:v>
                </c:pt>
              </c:strCache>
            </c:strRef>
          </c:cat>
          <c:val>
            <c:numRef>
              <c:f>'9 (2)'!$B$2:$C$2</c:f>
              <c:numCache>
                <c:formatCode>0.0</c:formatCode>
                <c:ptCount val="2"/>
                <c:pt idx="0" formatCode="0.00">
                  <c:v>100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5361024"/>
        <c:axId val="65362560"/>
        <c:axId val="0"/>
      </c:bar3DChart>
      <c:catAx>
        <c:axId val="65361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65362560"/>
        <c:crosses val="autoZero"/>
        <c:auto val="1"/>
        <c:lblAlgn val="ctr"/>
        <c:lblOffset val="100"/>
        <c:noMultiLvlLbl val="0"/>
      </c:catAx>
      <c:valAx>
        <c:axId val="6536256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536102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rgbClr val="006666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ГИА, ОГЭ,</a:t>
            </a:r>
            <a:r>
              <a:rPr lang="ru-RU" sz="1400" baseline="0" dirty="0"/>
              <a:t> 9 класс (средний балл)</a:t>
            </a:r>
            <a:endParaRPr lang="ru-RU" sz="14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'9 (2)'!$A$2</c:f>
              <c:strCache>
                <c:ptCount val="1"/>
                <c:pt idx="0">
                  <c:v>Качество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6666"/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0"/>
                  <c:y val="0.2314814814814815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4,5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38888888888888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3,5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 (2)'!$B$1:$C$1</c:f>
              <c:strCache>
                <c:ptCount val="2"/>
                <c:pt idx="0">
                  <c:v>2012-2013</c:v>
                </c:pt>
                <c:pt idx="1">
                  <c:v>2013-2014</c:v>
                </c:pt>
              </c:strCache>
            </c:strRef>
          </c:cat>
          <c:val>
            <c:numRef>
              <c:f>'9 (2)'!$B$2:$C$2</c:f>
              <c:numCache>
                <c:formatCode>0.0</c:formatCode>
                <c:ptCount val="2"/>
                <c:pt idx="0" formatCode="0.00">
                  <c:v>100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5388544"/>
        <c:axId val="65390080"/>
        <c:axId val="0"/>
      </c:bar3DChart>
      <c:catAx>
        <c:axId val="65388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65390080"/>
        <c:crosses val="autoZero"/>
        <c:auto val="1"/>
        <c:lblAlgn val="ctr"/>
        <c:lblOffset val="100"/>
        <c:noMultiLvlLbl val="0"/>
      </c:catAx>
      <c:valAx>
        <c:axId val="6539008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538854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rgbClr val="006666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ГИА, ОГЭ,</a:t>
            </a:r>
            <a:r>
              <a:rPr lang="ru-RU" baseline="0" dirty="0"/>
              <a:t> 9 класс </a:t>
            </a:r>
            <a:r>
              <a:rPr lang="ru-RU" baseline="0" dirty="0" smtClean="0"/>
              <a:t>(средний балл)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40457255810604"/>
          <c:y val="0.29931679627002544"/>
          <c:w val="0.79402019884671526"/>
          <c:h val="0.525942035778753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'9 (2)'!$A$2</c:f>
              <c:strCache>
                <c:ptCount val="1"/>
                <c:pt idx="0">
                  <c:v>Качество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0"/>
                  <c:y val="0.2314814814814815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100%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38888888888888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100%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 (2)'!$B$1:$C$1</c:f>
              <c:strCache>
                <c:ptCount val="2"/>
                <c:pt idx="0">
                  <c:v>2012-2013</c:v>
                </c:pt>
                <c:pt idx="1">
                  <c:v>2013-2014</c:v>
                </c:pt>
              </c:strCache>
            </c:strRef>
          </c:cat>
          <c:val>
            <c:numRef>
              <c:f>'9 (2)'!$B$2:$C$2</c:f>
              <c:numCache>
                <c:formatCode>0.0</c:formatCode>
                <c:ptCount val="2"/>
                <c:pt idx="0" formatCode="0.00">
                  <c:v>100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5464192"/>
        <c:axId val="65465728"/>
        <c:axId val="0"/>
      </c:bar3DChart>
      <c:catAx>
        <c:axId val="65464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65465728"/>
        <c:crosses val="autoZero"/>
        <c:auto val="1"/>
        <c:lblAlgn val="ctr"/>
        <c:lblOffset val="100"/>
        <c:noMultiLvlLbl val="0"/>
      </c:catAx>
      <c:valAx>
        <c:axId val="6546572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546419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rgbClr val="006666"/>
      </a:solidFill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'9 (2)'!$A$3</c:f>
              <c:strCache>
                <c:ptCount val="1"/>
                <c:pt idx="0">
                  <c:v>Средний балл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8080"/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3.4812880765883705E-3"/>
                  <c:y val="0.213125362491164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223521721637074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 (2)'!$B$1:$C$1</c:f>
              <c:strCache>
                <c:ptCount val="2"/>
                <c:pt idx="0">
                  <c:v>2012-2013</c:v>
                </c:pt>
                <c:pt idx="1">
                  <c:v>2013-2014</c:v>
                </c:pt>
              </c:strCache>
            </c:strRef>
          </c:cat>
          <c:val>
            <c:numRef>
              <c:f>'9 (2)'!$B$3:$C$3</c:f>
              <c:numCache>
                <c:formatCode>General</c:formatCode>
                <c:ptCount val="2"/>
                <c:pt idx="0">
                  <c:v>73.5</c:v>
                </c:pt>
                <c:pt idx="1">
                  <c:v>74.900000000000006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5495808"/>
        <c:axId val="65497344"/>
        <c:axId val="0"/>
      </c:bar3DChart>
      <c:catAx>
        <c:axId val="65495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65497344"/>
        <c:crosses val="autoZero"/>
        <c:auto val="1"/>
        <c:lblAlgn val="ctr"/>
        <c:lblOffset val="100"/>
        <c:noMultiLvlLbl val="0"/>
      </c:catAx>
      <c:valAx>
        <c:axId val="65497344"/>
        <c:scaling>
          <c:orientation val="minMax"/>
          <c:max val="5"/>
          <c:min val="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49580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rgbClr val="006666"/>
      </a:solidFill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9355F-1932-4FE1-B2E9-54245492209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07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FCE70-C736-4CC1-9EEE-59CE1B89C01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850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132E5-5A12-43AD-B06D-8EB286D838E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655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62E9B-FDD4-432D-9D4D-9AEAE2741F6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30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B540A-2928-4558-86D5-450892A5B36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72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3A6E3-D11B-4A8B-B171-2DD911A5FEB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203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5904E-7E8D-4D88-8204-C62EE9EDAE8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920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221AC-DEC6-49AF-8668-1FFCB7175BD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20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1C3A4-4FD0-48E1-8C15-2B0CBB0C932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02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337F3-5FE1-4A8E-9AF8-CB05953D62A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498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4ADE8-8EAD-4A04-B330-D4438A1299F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24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941E6FB-86E9-4275-B410-0B714F71941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8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50000">
              <a:srgbClr val="FFFFFF"/>
            </a:gs>
            <a:gs pos="100000">
              <a:srgbClr val="66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AFD86A-F888-41F1-8148-44816B6ED05C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interneturok.ru/" TargetMode="External"/><Relationship Id="rId13" Type="http://schemas.openxmlformats.org/officeDocument/2006/relationships/hyperlink" Target="http://www.math.ru/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school-collection.edu.ru/" TargetMode="External"/><Relationship Id="rId12" Type="http://schemas.openxmlformats.org/officeDocument/2006/relationships/hyperlink" Target="http://www.pm298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hyperlink" Target="http://www.math-on-line.com/" TargetMode="External"/><Relationship Id="rId5" Type="http://schemas.openxmlformats.org/officeDocument/2006/relationships/image" Target="../media/image4.jpeg"/><Relationship Id="rId15" Type="http://schemas.openxmlformats.org/officeDocument/2006/relationships/hyperlink" Target="http://festival.1september.ru/articles/subjects/1" TargetMode="External"/><Relationship Id="rId10" Type="http://schemas.openxmlformats.org/officeDocument/2006/relationships/hyperlink" Target="http://www.mathematics.ru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bymath.net/" TargetMode="External"/><Relationship Id="rId14" Type="http://schemas.openxmlformats.org/officeDocument/2006/relationships/hyperlink" Target="http://www.uchportal.ru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pi.ru/" TargetMode="External"/><Relationship Id="rId13" Type="http://schemas.openxmlformats.org/officeDocument/2006/relationships/hyperlink" Target="http://lesavchen.ucoz.ru/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www.ege.edu.ru/" TargetMode="External"/><Relationship Id="rId12" Type="http://schemas.openxmlformats.org/officeDocument/2006/relationships/hyperlink" Target="http://shpargalkaege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hyperlink" Target="http://www.mathtest.ru/" TargetMode="External"/><Relationship Id="rId5" Type="http://schemas.openxmlformats.org/officeDocument/2006/relationships/image" Target="../media/image4.jpeg"/><Relationship Id="rId10" Type="http://schemas.openxmlformats.org/officeDocument/2006/relationships/hyperlink" Target="http://mathgia.ru/or/gia12/Main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ege.yandex.ru/mathematic" TargetMode="External"/><Relationship Id="rId14" Type="http://schemas.openxmlformats.org/officeDocument/2006/relationships/hyperlink" Target="http://alexlarin.net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aba.ru/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mathkang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10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10" Type="http://schemas.openxmlformats.org/officeDocument/2006/relationships/image" Target="../media/image22.jpeg"/><Relationship Id="rId4" Type="http://schemas.openxmlformats.org/officeDocument/2006/relationships/image" Target="../media/image3.png"/><Relationship Id="rId9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27.jpeg"/><Relationship Id="rId5" Type="http://schemas.openxmlformats.org/officeDocument/2006/relationships/image" Target="../media/image4.jpeg"/><Relationship Id="rId10" Type="http://schemas.openxmlformats.org/officeDocument/2006/relationships/image" Target="../media/image26.jpeg"/><Relationship Id="rId4" Type="http://schemas.openxmlformats.org/officeDocument/2006/relationships/image" Target="../media/image3.png"/><Relationship Id="rId9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33.jpeg"/><Relationship Id="rId5" Type="http://schemas.openxmlformats.org/officeDocument/2006/relationships/image" Target="../media/image4.jpeg"/><Relationship Id="rId10" Type="http://schemas.openxmlformats.org/officeDocument/2006/relationships/image" Target="../media/image32.jpeg"/><Relationship Id="rId4" Type="http://schemas.openxmlformats.org/officeDocument/2006/relationships/image" Target="../media/image3.png"/><Relationship Id="rId9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jpeg"/><Relationship Id="rId3" Type="http://schemas.openxmlformats.org/officeDocument/2006/relationships/image" Target="../media/image2.jpeg"/><Relationship Id="rId7" Type="http://schemas.openxmlformats.org/officeDocument/2006/relationships/image" Target="../media/image36.jpeg"/><Relationship Id="rId12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28.jpeg"/><Relationship Id="rId5" Type="http://schemas.openxmlformats.org/officeDocument/2006/relationships/image" Target="../media/image4.jpeg"/><Relationship Id="rId10" Type="http://schemas.openxmlformats.org/officeDocument/2006/relationships/image" Target="../media/image39.jpeg"/><Relationship Id="rId4" Type="http://schemas.openxmlformats.org/officeDocument/2006/relationships/image" Target="../media/image3.png"/><Relationship Id="rId9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.jpe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46.jpeg"/><Relationship Id="rId5" Type="http://schemas.openxmlformats.org/officeDocument/2006/relationships/image" Target="../media/image4.jpeg"/><Relationship Id="rId10" Type="http://schemas.openxmlformats.org/officeDocument/2006/relationships/image" Target="../media/image45.jpeg"/><Relationship Id="rId4" Type="http://schemas.openxmlformats.org/officeDocument/2006/relationships/image" Target="../media/image3.png"/><Relationship Id="rId9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2.jpeg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51.jpeg"/><Relationship Id="rId5" Type="http://schemas.openxmlformats.org/officeDocument/2006/relationships/image" Target="../media/image4.jpeg"/><Relationship Id="rId10" Type="http://schemas.openxmlformats.org/officeDocument/2006/relationships/image" Target="../media/image50.jpeg"/><Relationship Id="rId4" Type="http://schemas.openxmlformats.org/officeDocument/2006/relationships/image" Target="../media/image3.png"/><Relationship Id="rId9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2.jpeg"/><Relationship Id="rId7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2.jpeg"/><Relationship Id="rId7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2.jpeg"/><Relationship Id="rId7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2.jpeg"/><Relationship Id="rId7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image" Target="../media/image2.jpeg"/><Relationship Id="rId7" Type="http://schemas.openxmlformats.org/officeDocument/2006/relationships/chart" Target="../charts/chart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image" Target="../media/image2.jpeg"/><Relationship Id="rId7" Type="http://schemas.openxmlformats.org/officeDocument/2006/relationships/chart" Target="../charts/chart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image" Target="../media/image2.jpeg"/><Relationship Id="rId7" Type="http://schemas.openxmlformats.org/officeDocument/2006/relationships/chart" Target="../charts/chart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image" Target="../media/image2.jpeg"/><Relationship Id="rId7" Type="http://schemas.openxmlformats.org/officeDocument/2006/relationships/chart" Target="../charts/chart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.xml"/><Relationship Id="rId3" Type="http://schemas.openxmlformats.org/officeDocument/2006/relationships/image" Target="../media/image2.jpeg"/><Relationship Id="rId7" Type="http://schemas.openxmlformats.org/officeDocument/2006/relationships/chart" Target="../charts/chart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934-089D-42C3-9CD2-C45790132CA6}" type="slidenum">
              <a:rPr lang="ru-RU" altLang="ru-RU">
                <a:solidFill>
                  <a:srgbClr val="000000"/>
                </a:solidFill>
              </a:rPr>
              <a:pPr/>
              <a:t>1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73" name="Picture 5" descr="fon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фон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432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5602" cy="6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Муниципальное нетиповое бюджетное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общеобразовательное учреждение</a:t>
              </a:r>
              <a:b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</a:b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«Лицей </a:t>
              </a:r>
              <a:r>
                <a:rPr lang="ru-RU" altLang="ru-RU" sz="2400" dirty="0" smtClean="0">
                  <a:solidFill>
                    <a:srgbClr val="FFFF00"/>
                  </a:solidFill>
                  <a:latin typeface="Monotype Corsiva" pitchFamily="66" charset="0"/>
                </a:rPr>
                <a:t>№76» </a:t>
              </a: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г. Новокузнецка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58" y="754"/>
              <a:ext cx="5602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731"/>
            <a:ext cx="1481700" cy="803049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467544" y="1556792"/>
            <a:ext cx="820891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2400" b="1" kern="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Методическое объединение учителей </a:t>
            </a:r>
          </a:p>
          <a:p>
            <a:r>
              <a:rPr lang="ru-RU" altLang="ru-RU" sz="2400" b="1" kern="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математики и информатики</a:t>
            </a:r>
          </a:p>
          <a:p>
            <a:r>
              <a:rPr lang="ru-RU" altLang="ru-RU" sz="2400" b="1" kern="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МНБОУ «Лицей №76»</a:t>
            </a:r>
          </a:p>
          <a:p>
            <a:endParaRPr lang="ru-RU" altLang="ru-RU" sz="3200" b="1" kern="0" dirty="0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17" name="Рисунок 16" descr="школа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24731"/>
            <a:ext cx="1513204" cy="86001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592956" y="2593530"/>
            <a:ext cx="820891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ru-RU" altLang="ru-RU" sz="4800" b="1" kern="0" dirty="0" smtClean="0">
              <a:solidFill>
                <a:srgbClr val="0066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r>
              <a:rPr lang="ru-RU" altLang="ru-RU" sz="4800" b="1" kern="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работы </a:t>
            </a:r>
          </a:p>
          <a:p>
            <a:r>
              <a:rPr lang="ru-RU" altLang="ru-RU" sz="2800" b="1" kern="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8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внешней оценке качества </a:t>
            </a:r>
            <a:r>
              <a:rPr lang="ru-RU" sz="2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образования)</a:t>
            </a:r>
            <a:endParaRPr lang="ru-RU" altLang="ru-RU" sz="2800" b="1" kern="0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20084" y="60575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kern="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г. </a:t>
            </a:r>
            <a:r>
              <a:rPr lang="ru-RU" altLang="ru-RU" b="1" kern="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Новокузнецк</a:t>
            </a:r>
          </a:p>
          <a:p>
            <a:pPr algn="ctr"/>
            <a:r>
              <a:rPr lang="ru-RU" altLang="ru-RU" b="1" kern="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2014г</a:t>
            </a:r>
            <a:endParaRPr lang="ru-RU" altLang="ru-RU" b="1" kern="0" dirty="0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29868" y="465313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1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Авторы: </a:t>
            </a:r>
            <a:r>
              <a:rPr lang="ru-RU" altLang="ru-RU" sz="1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Щиклина</a:t>
            </a:r>
            <a:r>
              <a:rPr lang="ru-RU" altLang="ru-RU" sz="1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Т.Н. – рук. МО</a:t>
            </a:r>
          </a:p>
          <a:p>
            <a:r>
              <a:rPr lang="ru-RU" altLang="ru-RU" sz="1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Новолодская</a:t>
            </a:r>
            <a:r>
              <a:rPr lang="ru-RU" altLang="ru-RU" sz="1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С.В. – учитель</a:t>
            </a:r>
          </a:p>
          <a:p>
            <a:r>
              <a:rPr lang="ru-RU" altLang="ru-RU" sz="1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Букурова</a:t>
            </a:r>
            <a:r>
              <a:rPr lang="ru-RU" altLang="ru-RU" sz="1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Е.И. – учитель</a:t>
            </a:r>
          </a:p>
          <a:p>
            <a:r>
              <a:rPr lang="ru-RU" altLang="ru-RU" sz="1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Гончарова Н.Н. – </a:t>
            </a:r>
            <a:r>
              <a:rPr lang="ru-RU" altLang="ru-RU" sz="1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зам.дир</a:t>
            </a:r>
            <a:r>
              <a:rPr lang="ru-RU" altLang="ru-RU" sz="1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по УВР</a:t>
            </a:r>
            <a:endParaRPr lang="ru-RU" altLang="ru-RU" sz="1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4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934-089D-42C3-9CD2-C45790132CA6}" type="slidenum">
              <a:rPr lang="ru-RU" altLang="ru-RU">
                <a:solidFill>
                  <a:srgbClr val="000000"/>
                </a:solidFill>
              </a:rPr>
              <a:pPr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73" name="Picture 5" descr="fon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фон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432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5602" cy="6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Муниципальное нетиповое бюджетное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общеобразовательное учреждение</a:t>
              </a:r>
              <a:b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</a:b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«Лицей </a:t>
              </a:r>
              <a:r>
                <a:rPr lang="ru-RU" altLang="ru-RU" sz="2400" dirty="0" smtClean="0">
                  <a:solidFill>
                    <a:srgbClr val="FFFF00"/>
                  </a:solidFill>
                  <a:latin typeface="Monotype Corsiva" pitchFamily="66" charset="0"/>
                </a:rPr>
                <a:t>№76» </a:t>
              </a: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г. Новокузнецка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58" y="754"/>
              <a:ext cx="5602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731"/>
            <a:ext cx="1481700" cy="803049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школа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24731"/>
            <a:ext cx="1513204" cy="86001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628833" y="1484784"/>
            <a:ext cx="8208912" cy="43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Профессиональный уровень педагогов</a:t>
            </a:r>
          </a:p>
          <a:p>
            <a:r>
              <a:rPr lang="ru-RU" altLang="ru-RU" sz="3200" kern="0" dirty="0" smtClean="0">
                <a:solidFill>
                  <a:srgbClr val="008080"/>
                </a:solidFill>
                <a:latin typeface="Book Antiqua" pitchFamily="18" charset="0"/>
              </a:rPr>
              <a:t>(курсовая подготовка)</a:t>
            </a:r>
            <a:endParaRPr lang="ru-RU" altLang="ru-RU" sz="3200" kern="0" dirty="0">
              <a:solidFill>
                <a:srgbClr val="008080"/>
              </a:solidFill>
              <a:latin typeface="Book Antiqu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188" y="3212976"/>
            <a:ext cx="860444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Гончарова Н.Н.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основы, теория и методика изучения базового курса математики в условиях профильного обучения, МАОУ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ДПО ИПК г. Новокузнецка (144 часа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 2010г.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 в управлении введением ФГОС общего образования,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г.Санкт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-Петербург (108 часов), 2014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семинар «Реализация ФГОС ОО: опыт, проблемы, перспективы»: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07.11.13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часов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33" y="2125050"/>
            <a:ext cx="1088678" cy="1289427"/>
          </a:xfrm>
          <a:prstGeom prst="rect">
            <a:avLst/>
          </a:prstGeom>
          <a:ln w="34925">
            <a:solidFill>
              <a:srgbClr val="008080"/>
            </a:solidFill>
          </a:ln>
        </p:spPr>
      </p:pic>
    </p:spTree>
    <p:extLst>
      <p:ext uri="{BB962C8B-B14F-4D97-AF65-F5344CB8AC3E}">
        <p14:creationId xmlns:p14="http://schemas.microsoft.com/office/powerpoint/2010/main" val="319990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934-089D-42C3-9CD2-C45790132CA6}" type="slidenum">
              <a:rPr lang="ru-RU" altLang="ru-RU">
                <a:solidFill>
                  <a:srgbClr val="000000"/>
                </a:solidFill>
              </a:rPr>
              <a:pPr/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73" name="Picture 5" descr="fon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фон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432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5602" cy="6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Муниципальное нетиповое бюджетное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общеобразовательное учреждение</a:t>
              </a:r>
              <a:b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</a:b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«Лицей </a:t>
              </a:r>
              <a:r>
                <a:rPr lang="ru-RU" altLang="ru-RU" sz="2400" dirty="0" smtClean="0">
                  <a:solidFill>
                    <a:srgbClr val="FFFF00"/>
                  </a:solidFill>
                  <a:latin typeface="Monotype Corsiva" pitchFamily="66" charset="0"/>
                </a:rPr>
                <a:t>№76» </a:t>
              </a: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г. Новокузнецка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58" y="754"/>
              <a:ext cx="5602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731"/>
            <a:ext cx="1481700" cy="803049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школа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24731"/>
            <a:ext cx="1513204" cy="86001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628833" y="1484784"/>
            <a:ext cx="8208912" cy="43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Профессиональный уровень педагогов</a:t>
            </a:r>
          </a:p>
          <a:p>
            <a:r>
              <a:rPr lang="ru-RU" altLang="ru-RU" sz="3200" kern="0" dirty="0" smtClean="0">
                <a:solidFill>
                  <a:srgbClr val="008080"/>
                </a:solidFill>
                <a:latin typeface="Book Antiqua" pitchFamily="18" charset="0"/>
              </a:rPr>
              <a:t>(курсовая подготовка)</a:t>
            </a:r>
            <a:endParaRPr lang="ru-RU" altLang="ru-RU" sz="3200" kern="0" dirty="0">
              <a:solidFill>
                <a:srgbClr val="008080"/>
              </a:solidFill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188" y="2797257"/>
            <a:ext cx="860444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Щиклина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Т.Н.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и практика обучения математики в условиях введения ФГОС ООО, МАОУ ДПО ИПК г. Новокузнецка (144 часа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 2014г.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 в управлении введением ФГОС общего образования,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г.Санкт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-Петербург (108 часов), 2014 г.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семинар «Реализация ФГОС ОО: опыт, проблемы, перспективы»: 07.11.13(8 часов).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семинар-практикум (КРИПК и ПРО) на базе лицея №34: «Реализация ФГОС ОО: опыт, проблемы, перспективы»; посещение мастер-класса «Технология проектирования урока открытия новых знаний с использованием технологии проблемного диалога» (8часов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2014г.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862" y="1905745"/>
            <a:ext cx="815794" cy="1045277"/>
          </a:xfrm>
          <a:prstGeom prst="rect">
            <a:avLst/>
          </a:prstGeom>
          <a:ln w="34925">
            <a:solidFill>
              <a:srgbClr val="008080"/>
            </a:solidFill>
          </a:ln>
        </p:spPr>
      </p:pic>
    </p:spTree>
    <p:extLst>
      <p:ext uri="{BB962C8B-B14F-4D97-AF65-F5344CB8AC3E}">
        <p14:creationId xmlns:p14="http://schemas.microsoft.com/office/powerpoint/2010/main" val="225302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934-089D-42C3-9CD2-C45790132CA6}" type="slidenum">
              <a:rPr lang="ru-RU" altLang="ru-RU">
                <a:solidFill>
                  <a:srgbClr val="000000"/>
                </a:solidFill>
              </a:rPr>
              <a:pPr/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73" name="Picture 5" descr="fon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фон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432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5602" cy="6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Муниципальное нетиповое бюджетное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общеобразовательное учреждение</a:t>
              </a:r>
              <a:b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</a:b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«Лицей </a:t>
              </a:r>
              <a:r>
                <a:rPr lang="ru-RU" altLang="ru-RU" sz="2400" dirty="0" smtClean="0">
                  <a:solidFill>
                    <a:srgbClr val="FFFF00"/>
                  </a:solidFill>
                  <a:latin typeface="Monotype Corsiva" pitchFamily="66" charset="0"/>
                </a:rPr>
                <a:t>№76» </a:t>
              </a: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г. Новокузнецка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58" y="754"/>
              <a:ext cx="5602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731"/>
            <a:ext cx="1481700" cy="803049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школа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24731"/>
            <a:ext cx="1513204" cy="86001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628833" y="1484784"/>
            <a:ext cx="8208912" cy="43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Профессиональный уровень педагогов</a:t>
            </a:r>
          </a:p>
          <a:p>
            <a:r>
              <a:rPr lang="ru-RU" altLang="ru-RU" sz="3200" kern="0" dirty="0" smtClean="0">
                <a:solidFill>
                  <a:srgbClr val="008080"/>
                </a:solidFill>
                <a:latin typeface="Book Antiqua" pitchFamily="18" charset="0"/>
              </a:rPr>
              <a:t>(курсовая подготовка)</a:t>
            </a:r>
            <a:endParaRPr lang="ru-RU" altLang="ru-RU" sz="3200" kern="0" dirty="0">
              <a:solidFill>
                <a:srgbClr val="008080"/>
              </a:solidFill>
              <a:latin typeface="Book Antiqu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188" y="2797257"/>
            <a:ext cx="860444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Мымрина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и практика обучения математики в условиях введения ФГОС ООО, МАОУ ДПО ИПК г. Новокузнецка (144 часа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 2014г.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 в управлении введением ФГОС общего образования,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г.Санкт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-Петербург (108 часов), 2014 г.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семинар «Реализация ФГОС ОО: опыт, проблемы, перспективы»: 07.11.13(8 часов).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семинар-практикум (КРИПК и ПРО) на базе лицея №34: «Реализация ФГОС ОО: опыт, проблемы, перспективы»; посещение мастер-класса «Технология проектирования урока открытия новых знаний с использованием технологии проблемного диалога» (8часов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2014г.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>
          <a:xfrm>
            <a:off x="639997" y="2060848"/>
            <a:ext cx="735276" cy="971953"/>
          </a:xfrm>
          <a:prstGeom prst="rect">
            <a:avLst/>
          </a:prstGeom>
          <a:ln w="34925">
            <a:solidFill>
              <a:srgbClr val="008080"/>
            </a:solidFill>
          </a:ln>
        </p:spPr>
      </p:pic>
    </p:spTree>
    <p:extLst>
      <p:ext uri="{BB962C8B-B14F-4D97-AF65-F5344CB8AC3E}">
        <p14:creationId xmlns:p14="http://schemas.microsoft.com/office/powerpoint/2010/main" val="102177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934-089D-42C3-9CD2-C45790132CA6}" type="slidenum">
              <a:rPr lang="ru-RU" altLang="ru-RU">
                <a:solidFill>
                  <a:srgbClr val="000000"/>
                </a:solidFill>
              </a:rPr>
              <a:pPr/>
              <a:t>13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73" name="Picture 5" descr="fon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фон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432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5602" cy="6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Муниципальное нетиповое бюджетное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общеобразовательное учреждение</a:t>
              </a:r>
              <a:b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</a:b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«Лицей </a:t>
              </a:r>
              <a:r>
                <a:rPr lang="ru-RU" altLang="ru-RU" sz="2400" dirty="0" smtClean="0">
                  <a:solidFill>
                    <a:srgbClr val="FFFF00"/>
                  </a:solidFill>
                  <a:latin typeface="Monotype Corsiva" pitchFamily="66" charset="0"/>
                </a:rPr>
                <a:t>№76» </a:t>
              </a: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г. Новокузнецка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58" y="754"/>
              <a:ext cx="5602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731"/>
            <a:ext cx="1481700" cy="803049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школа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24731"/>
            <a:ext cx="1513204" cy="86001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628833" y="1484784"/>
            <a:ext cx="8208912" cy="43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Профессиональный уровень педагогов</a:t>
            </a:r>
          </a:p>
          <a:p>
            <a:r>
              <a:rPr lang="ru-RU" altLang="ru-RU" sz="3200" kern="0" dirty="0" smtClean="0">
                <a:solidFill>
                  <a:srgbClr val="008080"/>
                </a:solidFill>
                <a:latin typeface="Book Antiqua" pitchFamily="18" charset="0"/>
              </a:rPr>
              <a:t>(курсовая подготовка)</a:t>
            </a:r>
            <a:endParaRPr lang="ru-RU" altLang="ru-RU" sz="3200" kern="0" dirty="0">
              <a:solidFill>
                <a:srgbClr val="008080"/>
              </a:solidFill>
              <a:latin typeface="Book Antiqu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188" y="2797257"/>
            <a:ext cx="8604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Н.П.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Математика: теория и методика обучения математике МАОУ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ДПО ИПК г. Новокузнецка (144 часа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 2012г.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 в управлении введением ФГОС общего образования,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г.Санкт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-Петербург (108 часов), 2014 г.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семинар «Реализация ФГОС ОО: опыт, проблемы, перспективы»: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07.11.13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часов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529" y="1916831"/>
            <a:ext cx="767717" cy="1015265"/>
          </a:xfrm>
          <a:prstGeom prst="rect">
            <a:avLst/>
          </a:prstGeom>
          <a:ln w="34925">
            <a:solidFill>
              <a:srgbClr val="008080"/>
            </a:solidFill>
          </a:ln>
        </p:spPr>
      </p:pic>
    </p:spTree>
    <p:extLst>
      <p:ext uri="{BB962C8B-B14F-4D97-AF65-F5344CB8AC3E}">
        <p14:creationId xmlns:p14="http://schemas.microsoft.com/office/powerpoint/2010/main" val="41481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934-089D-42C3-9CD2-C45790132CA6}" type="slidenum">
              <a:rPr lang="ru-RU" altLang="ru-RU">
                <a:solidFill>
                  <a:srgbClr val="000000"/>
                </a:solidFill>
              </a:rPr>
              <a:pPr/>
              <a:t>14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73" name="Picture 5" descr="fon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фон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432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5602" cy="6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Муниципальное нетиповое бюджетное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общеобразовательное учреждение</a:t>
              </a:r>
              <a:b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</a:b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«Лицей </a:t>
              </a:r>
              <a:r>
                <a:rPr lang="ru-RU" altLang="ru-RU" sz="2400" dirty="0" smtClean="0">
                  <a:solidFill>
                    <a:srgbClr val="FFFF00"/>
                  </a:solidFill>
                  <a:latin typeface="Monotype Corsiva" pitchFamily="66" charset="0"/>
                </a:rPr>
                <a:t>№76» </a:t>
              </a: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г. Новокузнецка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58" y="754"/>
              <a:ext cx="5602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731"/>
            <a:ext cx="1481700" cy="803049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школа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24731"/>
            <a:ext cx="1513204" cy="86001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628833" y="1484784"/>
            <a:ext cx="8208912" cy="43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Профессиональный уровень педагогов</a:t>
            </a:r>
          </a:p>
          <a:p>
            <a:r>
              <a:rPr lang="ru-RU" altLang="ru-RU" sz="3200" kern="0" dirty="0" smtClean="0">
                <a:solidFill>
                  <a:srgbClr val="008080"/>
                </a:solidFill>
                <a:latin typeface="Book Antiqua" pitchFamily="18" charset="0"/>
              </a:rPr>
              <a:t>(курсовая подготовка)</a:t>
            </a:r>
            <a:endParaRPr lang="ru-RU" altLang="ru-RU" sz="3200" kern="0" dirty="0">
              <a:solidFill>
                <a:srgbClr val="008080"/>
              </a:solidFill>
              <a:latin typeface="Book Antiqu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188" y="2797257"/>
            <a:ext cx="860444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Филимонова Е.В.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основы, теория и методика изучения базового курса математики в условиях профильного обучения, МАОУ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ДПО ИПК г. Новокузнецка (144 часа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 2010г.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 в управлении введением ФГОС общего образования,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г.Санкт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-Петербург (108 часов), 2014 г.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семинар «Реализация ФГОС ОО: опыт, проблемы, перспективы»: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07.11.13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часов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397" y="1888746"/>
            <a:ext cx="891267" cy="1098498"/>
          </a:xfrm>
          <a:prstGeom prst="rect">
            <a:avLst/>
          </a:prstGeom>
          <a:ln w="34925">
            <a:solidFill>
              <a:srgbClr val="008080"/>
            </a:solidFill>
          </a:ln>
        </p:spPr>
      </p:pic>
    </p:spTree>
    <p:extLst>
      <p:ext uri="{BB962C8B-B14F-4D97-AF65-F5344CB8AC3E}">
        <p14:creationId xmlns:p14="http://schemas.microsoft.com/office/powerpoint/2010/main" val="35322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934-089D-42C3-9CD2-C45790132CA6}" type="slidenum">
              <a:rPr lang="ru-RU" altLang="ru-RU">
                <a:solidFill>
                  <a:srgbClr val="000000"/>
                </a:solidFill>
              </a:rPr>
              <a:pPr/>
              <a:t>15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73" name="Picture 5" descr="fon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фон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432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5602" cy="6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Муниципальное нетиповое бюджетное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общеобразовательное учреждение</a:t>
              </a:r>
              <a:b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</a:b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«Лицей </a:t>
              </a:r>
              <a:r>
                <a:rPr lang="ru-RU" altLang="ru-RU" sz="2400" dirty="0" smtClean="0">
                  <a:solidFill>
                    <a:srgbClr val="FFFF00"/>
                  </a:solidFill>
                  <a:latin typeface="Monotype Corsiva" pitchFamily="66" charset="0"/>
                </a:rPr>
                <a:t>№76» </a:t>
              </a: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г. Новокузнецка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58" y="754"/>
              <a:ext cx="5602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731"/>
            <a:ext cx="1481700" cy="803049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школа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24731"/>
            <a:ext cx="1513204" cy="86001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628833" y="1484784"/>
            <a:ext cx="8208912" cy="43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Профессиональный уровень педагогов</a:t>
            </a:r>
          </a:p>
          <a:p>
            <a:r>
              <a:rPr lang="ru-RU" altLang="ru-RU" sz="3200" kern="0" dirty="0" smtClean="0">
                <a:solidFill>
                  <a:srgbClr val="008080"/>
                </a:solidFill>
                <a:latin typeface="Book Antiqua" pitchFamily="18" charset="0"/>
              </a:rPr>
              <a:t>(курсовая подготовка)</a:t>
            </a:r>
            <a:endParaRPr lang="ru-RU" altLang="ru-RU" sz="3200" kern="0" dirty="0">
              <a:solidFill>
                <a:srgbClr val="008080"/>
              </a:solidFill>
              <a:latin typeface="Book Antiqu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1065" y="3305845"/>
            <a:ext cx="8604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Новолодская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проектирования в условиях введения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ФГАОУ ВПО СВФУ «Институт повышения квалификации педагогов», г. Якутск,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144часа), 2012г.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деятельности образовательного учреждения в современных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условиях,,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МОРС(Я), АОУ РС(Я) ДПО «Институт развития образования и повышения квалификации имени С.Н. Донского-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 часа), 2012 год.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 в управлении введением ФГОС общего образования,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г.Санкт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-Петербург (108 часов), 2014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«Реализация ФГОС ОО: опыт, проблемы, перспективы»: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07.11.14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часов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972" y="1983591"/>
            <a:ext cx="1062848" cy="1467149"/>
          </a:xfrm>
          <a:prstGeom prst="rect">
            <a:avLst/>
          </a:prstGeom>
          <a:ln w="34925">
            <a:solidFill>
              <a:srgbClr val="008080"/>
            </a:solidFill>
          </a:ln>
        </p:spPr>
      </p:pic>
    </p:spTree>
    <p:extLst>
      <p:ext uri="{BB962C8B-B14F-4D97-AF65-F5344CB8AC3E}">
        <p14:creationId xmlns:p14="http://schemas.microsoft.com/office/powerpoint/2010/main" val="22701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934-089D-42C3-9CD2-C45790132CA6}" type="slidenum">
              <a:rPr lang="ru-RU" altLang="ru-RU">
                <a:solidFill>
                  <a:srgbClr val="000000"/>
                </a:solidFill>
              </a:rPr>
              <a:pPr/>
              <a:t>16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73" name="Picture 5" descr="fon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фон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432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5602" cy="6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Муниципальное нетиповое бюджетное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общеобразовательное учреждение</a:t>
              </a:r>
              <a:b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</a:b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«Лицей </a:t>
              </a:r>
              <a:r>
                <a:rPr lang="ru-RU" altLang="ru-RU" sz="2400" dirty="0" smtClean="0">
                  <a:solidFill>
                    <a:srgbClr val="FFFF00"/>
                  </a:solidFill>
                  <a:latin typeface="Monotype Corsiva" pitchFamily="66" charset="0"/>
                </a:rPr>
                <a:t>№76» </a:t>
              </a: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г. Новокузнецка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58" y="754"/>
              <a:ext cx="5602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731"/>
            <a:ext cx="1481700" cy="803049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школа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24731"/>
            <a:ext cx="1513204" cy="86001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628833" y="1484784"/>
            <a:ext cx="8208912" cy="43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Профессиональный уровень педагогов</a:t>
            </a:r>
          </a:p>
          <a:p>
            <a:r>
              <a:rPr lang="ru-RU" altLang="ru-RU" sz="3200" kern="0" dirty="0" smtClean="0">
                <a:solidFill>
                  <a:srgbClr val="008080"/>
                </a:solidFill>
                <a:latin typeface="Book Antiqua" pitchFamily="18" charset="0"/>
              </a:rPr>
              <a:t>(курсовая подготовка)</a:t>
            </a:r>
            <a:endParaRPr lang="ru-RU" altLang="ru-RU" sz="3200" kern="0" dirty="0">
              <a:solidFill>
                <a:srgbClr val="008080"/>
              </a:solidFill>
              <a:latin typeface="Book Antiqu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1065" y="3305845"/>
            <a:ext cx="86044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Букурова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 в управлении введением ФГОС общего образования,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г.Санкт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-Петербург (108 часов), 2014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«Реализация ФГОС ОО: опыт, проблемы, перспективы»: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07.11.13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часов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2060848"/>
            <a:ext cx="1260615" cy="1571012"/>
          </a:xfrm>
          <a:prstGeom prst="rect">
            <a:avLst/>
          </a:prstGeom>
          <a:ln w="34925">
            <a:solidFill>
              <a:srgbClr val="008080"/>
            </a:solidFill>
          </a:ln>
        </p:spPr>
      </p:pic>
    </p:spTree>
    <p:extLst>
      <p:ext uri="{BB962C8B-B14F-4D97-AF65-F5344CB8AC3E}">
        <p14:creationId xmlns:p14="http://schemas.microsoft.com/office/powerpoint/2010/main" val="273436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934-089D-42C3-9CD2-C45790132CA6}" type="slidenum">
              <a:rPr lang="ru-RU" altLang="ru-RU">
                <a:solidFill>
                  <a:srgbClr val="000000"/>
                </a:solidFill>
              </a:rPr>
              <a:pPr/>
              <a:t>17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73" name="Picture 5" descr="fon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фон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432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5602" cy="6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Муниципальное нетиповое бюджетное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общеобразовательное учреждение</a:t>
              </a:r>
              <a:b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</a:b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«Лицей </a:t>
              </a:r>
              <a:r>
                <a:rPr lang="ru-RU" altLang="ru-RU" sz="2400" dirty="0" smtClean="0">
                  <a:solidFill>
                    <a:srgbClr val="FFFF00"/>
                  </a:solidFill>
                  <a:latin typeface="Monotype Corsiva" pitchFamily="66" charset="0"/>
                </a:rPr>
                <a:t>№76» </a:t>
              </a: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г. Новокузнецка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58" y="754"/>
              <a:ext cx="5602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731"/>
            <a:ext cx="1481700" cy="803049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школа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24731"/>
            <a:ext cx="1513204" cy="86001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628833" y="1484784"/>
            <a:ext cx="8208912" cy="43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Профессиональный уровень педагогов</a:t>
            </a:r>
          </a:p>
          <a:p>
            <a:r>
              <a:rPr lang="ru-RU" altLang="ru-RU" sz="3200" kern="0" dirty="0" smtClean="0">
                <a:solidFill>
                  <a:srgbClr val="008080"/>
                </a:solidFill>
                <a:latin typeface="Book Antiqua" pitchFamily="18" charset="0"/>
              </a:rPr>
              <a:t>(курсовая подготовка)</a:t>
            </a:r>
            <a:endParaRPr lang="ru-RU" altLang="ru-RU" sz="3200" kern="0" dirty="0">
              <a:solidFill>
                <a:srgbClr val="008080"/>
              </a:solidFill>
              <a:latin typeface="Book Antiqu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1065" y="3305845"/>
            <a:ext cx="86044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Назарова Е.А.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 в управлении введением ФГОС общего образования,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г.Санкт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-Петербург (108 часов), 2014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«Реализация ФГОС ОО: опыт, проблемы, перспективы»: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07.11.13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часов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473" y="2060848"/>
            <a:ext cx="1395313" cy="1728191"/>
          </a:xfrm>
          <a:prstGeom prst="rect">
            <a:avLst/>
          </a:prstGeom>
          <a:ln w="34925">
            <a:solidFill>
              <a:srgbClr val="008080"/>
            </a:solidFill>
          </a:ln>
        </p:spPr>
      </p:pic>
    </p:spTree>
    <p:extLst>
      <p:ext uri="{BB962C8B-B14F-4D97-AF65-F5344CB8AC3E}">
        <p14:creationId xmlns:p14="http://schemas.microsoft.com/office/powerpoint/2010/main" val="103618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934-089D-42C3-9CD2-C45790132CA6}" type="slidenum">
              <a:rPr lang="ru-RU" altLang="ru-RU">
                <a:solidFill>
                  <a:srgbClr val="000000"/>
                </a:solidFill>
              </a:rPr>
              <a:pPr/>
              <a:t>18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73" name="Picture 5" descr="fon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фон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432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5602" cy="6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Муниципальное нетиповое бюджетное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общеобразовательное учреждение</a:t>
              </a:r>
              <a:b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</a:b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«Лицей </a:t>
              </a:r>
              <a:r>
                <a:rPr lang="ru-RU" altLang="ru-RU" sz="2400" dirty="0" smtClean="0">
                  <a:solidFill>
                    <a:srgbClr val="FFFF00"/>
                  </a:solidFill>
                  <a:latin typeface="Monotype Corsiva" pitchFamily="66" charset="0"/>
                </a:rPr>
                <a:t>№76» </a:t>
              </a: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г. Новокузнецка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58" y="754"/>
              <a:ext cx="5602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731"/>
            <a:ext cx="1481700" cy="803049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школа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24731"/>
            <a:ext cx="1513204" cy="86001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628833" y="1484784"/>
            <a:ext cx="8208912" cy="43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Профессиональный уровень педагогов</a:t>
            </a:r>
          </a:p>
          <a:p>
            <a:r>
              <a:rPr lang="ru-RU" altLang="ru-RU" sz="3200" kern="0" dirty="0" smtClean="0">
                <a:solidFill>
                  <a:srgbClr val="008080"/>
                </a:solidFill>
                <a:latin typeface="Book Antiqua" pitchFamily="18" charset="0"/>
              </a:rPr>
              <a:t>(курсовая подготовка)</a:t>
            </a:r>
            <a:endParaRPr lang="ru-RU" altLang="ru-RU" sz="3200" kern="0" dirty="0">
              <a:solidFill>
                <a:srgbClr val="008080"/>
              </a:solidFill>
              <a:latin typeface="Book Antiqu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0233" y="3113464"/>
            <a:ext cx="86044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Зиновьева Т.А.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в условиях введения ФГОС основного общего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ДПО ИПК г. Новокузнецка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 часа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2013г.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 в управлении введением ФГОС общего образования,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г.Санкт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-Петербург (108 часов), 2014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«Реализация ФГОС ОО: опыт, проблемы, перспективы»: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07.11.13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часов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490819" y="1916831"/>
            <a:ext cx="1200861" cy="1587331"/>
          </a:xfrm>
          <a:prstGeom prst="rect">
            <a:avLst/>
          </a:prstGeom>
          <a:ln w="34925">
            <a:solidFill>
              <a:srgbClr val="008080"/>
            </a:solidFill>
          </a:ln>
        </p:spPr>
      </p:pic>
    </p:spTree>
    <p:extLst>
      <p:ext uri="{BB962C8B-B14F-4D97-AF65-F5344CB8AC3E}">
        <p14:creationId xmlns:p14="http://schemas.microsoft.com/office/powerpoint/2010/main" val="243216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934-089D-42C3-9CD2-C45790132CA6}" type="slidenum">
              <a:rPr lang="ru-RU" altLang="ru-RU">
                <a:solidFill>
                  <a:srgbClr val="000000"/>
                </a:solidFill>
              </a:rPr>
              <a:pPr/>
              <a:t>19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73" name="Picture 5" descr="fon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фон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432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5602" cy="6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Муниципальное нетиповое бюджетное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общеобразовательное учреждение</a:t>
              </a:r>
              <a:b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</a:b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«Лицей </a:t>
              </a:r>
              <a:r>
                <a:rPr lang="ru-RU" altLang="ru-RU" sz="2400" dirty="0" smtClean="0">
                  <a:solidFill>
                    <a:srgbClr val="FFFF00"/>
                  </a:solidFill>
                  <a:latin typeface="Monotype Corsiva" pitchFamily="66" charset="0"/>
                </a:rPr>
                <a:t>№76» </a:t>
              </a: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г. Новокузнецка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58" y="754"/>
              <a:ext cx="5602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731"/>
            <a:ext cx="1481700" cy="803049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школа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24731"/>
            <a:ext cx="1513204" cy="86001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628833" y="1484784"/>
            <a:ext cx="8208912" cy="43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Профессиональный уровень педагогов</a:t>
            </a:r>
          </a:p>
          <a:p>
            <a:r>
              <a:rPr lang="ru-RU" altLang="ru-RU" sz="3200" kern="0" dirty="0" smtClean="0">
                <a:solidFill>
                  <a:srgbClr val="008080"/>
                </a:solidFill>
                <a:latin typeface="Book Antiqua" pitchFamily="18" charset="0"/>
              </a:rPr>
              <a:t>(курсовая подготовка)</a:t>
            </a:r>
            <a:endParaRPr lang="ru-RU" altLang="ru-RU" sz="3200" kern="0" dirty="0">
              <a:solidFill>
                <a:srgbClr val="008080"/>
              </a:solidFill>
              <a:latin typeface="Book Antiqu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0233" y="3113464"/>
            <a:ext cx="86044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Старикова Е.Ю.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в условиях введения ФГОС основного общего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ДПО ИПК г. Новокузнецка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 часа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2013г.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 в управлении введением ФГОС общего образования, г. Санкт-Петербург (108 часов), 2014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«Реализация ФГОС ОО: опыт, проблемы, перспективы»: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07.11.13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часов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667" y="2060848"/>
            <a:ext cx="1152128" cy="1518474"/>
          </a:xfrm>
          <a:prstGeom prst="rect">
            <a:avLst/>
          </a:prstGeom>
          <a:ln w="34925">
            <a:solidFill>
              <a:srgbClr val="008080"/>
            </a:solidFill>
          </a:ln>
        </p:spPr>
      </p:pic>
    </p:spTree>
    <p:extLst>
      <p:ext uri="{BB962C8B-B14F-4D97-AF65-F5344CB8AC3E}">
        <p14:creationId xmlns:p14="http://schemas.microsoft.com/office/powerpoint/2010/main" val="13681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934-089D-42C3-9CD2-C45790132CA6}" type="slidenum">
              <a:rPr lang="ru-RU" altLang="ru-RU">
                <a:solidFill>
                  <a:srgbClr val="000000"/>
                </a:solidFill>
              </a:rPr>
              <a:pPr/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73" name="Picture 5" descr="fon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фон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432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5602" cy="6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Муниципальное нетиповое бюджетное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общеобразовательное учреждение</a:t>
              </a:r>
              <a:b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</a:b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«Лицей </a:t>
              </a:r>
              <a:r>
                <a:rPr lang="ru-RU" altLang="ru-RU" sz="2400" dirty="0" smtClean="0">
                  <a:solidFill>
                    <a:srgbClr val="FFFF00"/>
                  </a:solidFill>
                  <a:latin typeface="Monotype Corsiva" pitchFamily="66" charset="0"/>
                </a:rPr>
                <a:t>№76» </a:t>
              </a: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г. Новокузнецка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58" y="754"/>
              <a:ext cx="5602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731"/>
            <a:ext cx="1481700" cy="803049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школа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24731"/>
            <a:ext cx="1513204" cy="86001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34101" y="1191813"/>
            <a:ext cx="5926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600" b="1" kern="0" dirty="0" smtClean="0">
                <a:solidFill>
                  <a:srgbClr val="008080"/>
                </a:solidFill>
                <a:latin typeface="Book Antiqua" pitchFamily="18" charset="0"/>
              </a:rPr>
              <a:t>Реализуемые программы</a:t>
            </a:r>
            <a:endParaRPr lang="ru-RU" altLang="ru-RU" sz="3600" b="1" kern="0" dirty="0">
              <a:solidFill>
                <a:srgbClr val="008080"/>
              </a:solidFill>
              <a:latin typeface="Book Antiqua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9552" y="1852832"/>
            <a:ext cx="7917473" cy="4194608"/>
          </a:xfrm>
          <a:prstGeom prst="roundRect">
            <a:avLst/>
          </a:prstGeom>
          <a:gradFill flip="none" rotWithShape="1">
            <a:gsLst>
              <a:gs pos="38000">
                <a:schemeClr val="bg1"/>
              </a:gs>
              <a:gs pos="83000">
                <a:srgbClr val="CCFFFF"/>
              </a:gs>
            </a:gsLst>
            <a:path path="circle">
              <a:fillToRect l="100000" t="100000"/>
            </a:path>
            <a:tileRect r="-100000" b="-100000"/>
          </a:gra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По математике в лицее используются рабочие программы, разработанные на основе примерных программ Министерства образования и науки РФ основного общего образования на основе федерального компонента государственного стандарта (сборник нормативных документов. Математика / сост. Э.Д. Днепров, А.Г. Аркадьев. – М.: Дрофа, 2008, http: // </a:t>
            </a:r>
            <a:r>
              <a:rPr lang="ru-RU" dirty="0" smtClean="0">
                <a:solidFill>
                  <a:schemeClr val="tx1"/>
                </a:solidFill>
              </a:rPr>
              <a:t>mon.gov.ru/</a:t>
            </a:r>
            <a:r>
              <a:rPr lang="ru-RU" dirty="0" err="1" smtClean="0">
                <a:solidFill>
                  <a:schemeClr val="tx1"/>
                </a:solidFill>
              </a:rPr>
              <a:t>work</a:t>
            </a:r>
            <a:r>
              <a:rPr lang="ru-RU" dirty="0" smtClean="0">
                <a:solidFill>
                  <a:schemeClr val="tx1"/>
                </a:solidFill>
              </a:rPr>
              <a:t>/</a:t>
            </a:r>
            <a:r>
              <a:rPr lang="ru-RU" dirty="0" err="1" smtClean="0">
                <a:solidFill>
                  <a:schemeClr val="tx1"/>
                </a:solidFill>
              </a:rPr>
              <a:t>obr</a:t>
            </a:r>
            <a:r>
              <a:rPr lang="ru-RU" dirty="0" smtClean="0">
                <a:solidFill>
                  <a:schemeClr val="tx1"/>
                </a:solidFill>
              </a:rPr>
              <a:t>/</a:t>
            </a:r>
            <a:r>
              <a:rPr lang="ru-RU" dirty="0" err="1" smtClean="0">
                <a:solidFill>
                  <a:schemeClr val="tx1"/>
                </a:solidFill>
              </a:rPr>
              <a:t>dok</a:t>
            </a:r>
            <a:r>
              <a:rPr lang="ru-RU" dirty="0" smtClean="0">
                <a:solidFill>
                  <a:schemeClr val="tx1"/>
                </a:solidFill>
              </a:rPr>
              <a:t>/</a:t>
            </a:r>
            <a:r>
              <a:rPr lang="ru-RU" dirty="0" err="1" smtClean="0">
                <a:solidFill>
                  <a:schemeClr val="tx1"/>
                </a:solidFill>
              </a:rPr>
              <a:t>obs</a:t>
            </a:r>
            <a:r>
              <a:rPr lang="ru-RU" dirty="0" smtClean="0">
                <a:solidFill>
                  <a:schemeClr val="tx1"/>
                </a:solidFill>
              </a:rPr>
              <a:t>/3837/; http://www.edu.ru/db/portal /</a:t>
            </a:r>
            <a:r>
              <a:rPr lang="ru-RU" dirty="0" err="1" smtClean="0">
                <a:solidFill>
                  <a:schemeClr val="tx1"/>
                </a:solidFill>
              </a:rPr>
              <a:t>obschee</a:t>
            </a:r>
            <a:r>
              <a:rPr lang="ru-RU" dirty="0" smtClean="0">
                <a:solidFill>
                  <a:schemeClr val="tx1"/>
                </a:solidFill>
              </a:rPr>
              <a:t>) </a:t>
            </a:r>
            <a:r>
              <a:rPr lang="ru-RU" dirty="0">
                <a:solidFill>
                  <a:schemeClr val="tx1"/>
                </a:solidFill>
              </a:rPr>
              <a:t>и авторских программ, имеющие гриф «Допущено Министерством образования и науки РФ</a:t>
            </a:r>
            <a:r>
              <a:rPr lang="ru-RU" dirty="0" smtClean="0">
                <a:solidFill>
                  <a:schemeClr val="tx1"/>
                </a:solidFill>
              </a:rPr>
              <a:t>» (Программы. Математика. 5-6 классы. Алгебра. 7-9 классы. Алгебра и начала математического анализа. 10-11 классы/ авт.-сост. И.И. Зубарева, А.Г. Мордкович.- М.: Мнемозина, 2011г.)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934-089D-42C3-9CD2-C45790132CA6}" type="slidenum">
              <a:rPr lang="ru-RU" altLang="ru-RU">
                <a:solidFill>
                  <a:srgbClr val="000000"/>
                </a:solidFill>
              </a:rPr>
              <a:pPr/>
              <a:t>20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73" name="Picture 5" descr="fon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фон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432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5602" cy="6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Муниципальное нетиповое бюджетное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общеобразовательное учреждение</a:t>
              </a:r>
              <a:b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</a:b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«Лицей </a:t>
              </a:r>
              <a:r>
                <a:rPr lang="ru-RU" altLang="ru-RU" sz="2400" dirty="0" smtClean="0">
                  <a:solidFill>
                    <a:srgbClr val="FFFF00"/>
                  </a:solidFill>
                  <a:latin typeface="Monotype Corsiva" pitchFamily="66" charset="0"/>
                </a:rPr>
                <a:t>№76» </a:t>
              </a: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г. Новокузнецка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58" y="754"/>
              <a:ext cx="5602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731"/>
            <a:ext cx="1481700" cy="803049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школа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24731"/>
            <a:ext cx="1513204" cy="86001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738008" y="1206501"/>
            <a:ext cx="815550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32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Материально-техническая база          </a:t>
            </a:r>
            <a:endParaRPr lang="ru-RU" altLang="ru-RU" sz="3200" b="1" kern="0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21" name="Group 7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53848319"/>
              </p:ext>
            </p:extLst>
          </p:nvPr>
        </p:nvGraphicFramePr>
        <p:xfrm>
          <a:off x="891326" y="1831864"/>
          <a:ext cx="7848871" cy="4471404"/>
        </p:xfrm>
        <a:graphic>
          <a:graphicData uri="http://schemas.openxmlformats.org/drawingml/2006/table">
            <a:tbl>
              <a:tblPr/>
              <a:tblGrid>
                <a:gridCol w="1008111"/>
                <a:gridCol w="1080120"/>
                <a:gridCol w="1512168"/>
                <a:gridCol w="720080"/>
                <a:gridCol w="1368152"/>
                <a:gridCol w="1224136"/>
                <a:gridCol w="936104"/>
              </a:tblGrid>
              <a:tr h="5133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И.Д.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Проектор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Принтер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Сканер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ВКС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4947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№11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4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№12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4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№13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4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№15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4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№36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4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№48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4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№30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4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№31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74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934-089D-42C3-9CD2-C45790132CA6}" type="slidenum">
              <a:rPr lang="ru-RU" altLang="ru-RU">
                <a:solidFill>
                  <a:srgbClr val="000000"/>
                </a:solidFill>
              </a:rPr>
              <a:pPr/>
              <a:t>21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73" name="Picture 5" descr="fon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фон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432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5602" cy="6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Муниципальное нетиповое бюджетное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общеобразовательное учреждение</a:t>
              </a:r>
              <a:b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</a:b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«Лицей </a:t>
              </a:r>
              <a:r>
                <a:rPr lang="ru-RU" altLang="ru-RU" sz="2400" dirty="0" smtClean="0">
                  <a:solidFill>
                    <a:srgbClr val="FFFF00"/>
                  </a:solidFill>
                  <a:latin typeface="Monotype Corsiva" pitchFamily="66" charset="0"/>
                </a:rPr>
                <a:t>№76» </a:t>
              </a: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г. Новокузнецка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58" y="754"/>
              <a:ext cx="5602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731"/>
            <a:ext cx="1481700" cy="803049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школа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24731"/>
            <a:ext cx="1513204" cy="86001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539552" y="1340768"/>
            <a:ext cx="83539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Электронные</a:t>
            </a:r>
            <a:endParaRPr lang="ru-RU" sz="3200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ресурсы</a:t>
            </a:r>
            <a:endParaRPr lang="ru-RU" altLang="ru-RU" sz="3200" b="1" kern="0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348880"/>
            <a:ext cx="8497980" cy="4247317"/>
          </a:xfrm>
          <a:prstGeom prst="rect">
            <a:avLst/>
          </a:prstGeom>
          <a:solidFill>
            <a:schemeClr val="bg1"/>
          </a:solidFill>
          <a:ln w="34925">
            <a:solidFill>
              <a:srgbClr val="006666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Единая коллекция </a:t>
            </a:r>
            <a:r>
              <a:rPr lang="ru-RU" dirty="0" smtClean="0"/>
              <a:t>цифровых образовательных </a:t>
            </a:r>
            <a:r>
              <a:rPr lang="ru-RU" dirty="0"/>
              <a:t>ресурсов</a:t>
            </a:r>
            <a:r>
              <a:rPr lang="ru-RU" dirty="0" smtClean="0"/>
              <a:t>: </a:t>
            </a:r>
            <a:r>
              <a:rPr lang="ru-RU" dirty="0" smtClean="0">
                <a:hlinkClick r:id="rId7"/>
              </a:rPr>
              <a:t>http</a:t>
            </a:r>
            <a:r>
              <a:rPr lang="ru-RU" dirty="0">
                <a:hlinkClick r:id="rId7"/>
              </a:rPr>
              <a:t>://school-collection.edu.ru</a:t>
            </a:r>
            <a:r>
              <a:rPr lang="ru-RU" dirty="0" smtClean="0">
                <a:hlinkClick r:id="rId7"/>
              </a:rPr>
              <a:t>/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ИнтернетУрок</a:t>
            </a:r>
            <a:r>
              <a:rPr lang="ru-RU" dirty="0" smtClean="0"/>
              <a:t>: </a:t>
            </a:r>
            <a:r>
              <a:rPr lang="en-US" dirty="0">
                <a:hlinkClick r:id="rId8"/>
              </a:rPr>
              <a:t>http://interneturok.ru</a:t>
            </a:r>
            <a:r>
              <a:rPr lang="en-US" dirty="0" smtClean="0">
                <a:hlinkClick r:id="rId8"/>
              </a:rPr>
              <a:t>/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Средняя математическая интернет-школа </a:t>
            </a:r>
            <a:r>
              <a:rPr lang="ru-RU" dirty="0"/>
              <a:t>(</a:t>
            </a:r>
            <a:r>
              <a:rPr lang="ru-RU" dirty="0" smtClean="0"/>
              <a:t>вся элементарная </a:t>
            </a:r>
            <a:r>
              <a:rPr lang="ru-RU" dirty="0"/>
              <a:t>математика):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linkClick r:id="rId9"/>
              </a:rPr>
              <a:t>http://www.bymath.net</a:t>
            </a:r>
            <a:r>
              <a:rPr lang="ru-RU" dirty="0" smtClean="0">
                <a:hlinkClick r:id="rId9"/>
              </a:rPr>
              <a:t>/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Математика в «</a:t>
            </a:r>
            <a:r>
              <a:rPr lang="ru-RU" dirty="0" smtClean="0"/>
              <a:t>Открытом колледже»: </a:t>
            </a:r>
            <a:r>
              <a:rPr lang="ru-RU" dirty="0" smtClean="0">
                <a:hlinkClick r:id="rId10"/>
              </a:rPr>
              <a:t>http</a:t>
            </a:r>
            <a:r>
              <a:rPr lang="ru-RU" dirty="0">
                <a:hlinkClick r:id="rId10"/>
              </a:rPr>
              <a:t>://</a:t>
            </a:r>
            <a:r>
              <a:rPr lang="ru-RU" dirty="0" smtClean="0">
                <a:hlinkClick r:id="rId10"/>
              </a:rPr>
              <a:t>www.mathematics.ru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Математика </a:t>
            </a:r>
            <a:r>
              <a:rPr lang="ru-RU" dirty="0" err="1" smtClean="0"/>
              <a:t>on-line</a:t>
            </a:r>
            <a:r>
              <a:rPr lang="ru-RU" dirty="0" smtClean="0"/>
              <a:t> (</a:t>
            </a:r>
            <a:r>
              <a:rPr lang="ru-RU" dirty="0"/>
              <a:t>занимательная  </a:t>
            </a:r>
            <a:r>
              <a:rPr lang="ru-RU" dirty="0" smtClean="0"/>
              <a:t>математика школьникам): </a:t>
            </a:r>
            <a:r>
              <a:rPr lang="ru-RU" dirty="0" smtClean="0">
                <a:hlinkClick r:id="rId11"/>
              </a:rPr>
              <a:t>http</a:t>
            </a:r>
            <a:r>
              <a:rPr lang="ru-RU" dirty="0">
                <a:hlinkClick r:id="rId11"/>
              </a:rPr>
              <a:t>://www.math-on-line.com</a:t>
            </a:r>
            <a:r>
              <a:rPr lang="ru-RU" dirty="0" smtClean="0">
                <a:hlinkClick r:id="rId11"/>
              </a:rPr>
              <a:t>/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Математика (</a:t>
            </a:r>
            <a:r>
              <a:rPr lang="ru-RU" dirty="0" smtClean="0"/>
              <a:t>справочник формул </a:t>
            </a:r>
            <a:r>
              <a:rPr lang="ru-RU" dirty="0"/>
              <a:t>по алгебре </a:t>
            </a:r>
            <a:r>
              <a:rPr lang="ru-RU" dirty="0" smtClean="0"/>
              <a:t>и геометрии</a:t>
            </a:r>
            <a:r>
              <a:rPr lang="ru-RU" dirty="0"/>
              <a:t>, решения задач </a:t>
            </a:r>
            <a:r>
              <a:rPr lang="ru-RU" dirty="0" smtClean="0"/>
              <a:t>и примеров): </a:t>
            </a:r>
            <a:r>
              <a:rPr lang="ru-RU" dirty="0" smtClean="0">
                <a:hlinkClick r:id="rId12"/>
              </a:rPr>
              <a:t>http</a:t>
            </a:r>
            <a:r>
              <a:rPr lang="ru-RU" dirty="0">
                <a:hlinkClick r:id="rId12"/>
              </a:rPr>
              <a:t>://www.pm298.ru</a:t>
            </a:r>
            <a:r>
              <a:rPr lang="ru-RU" dirty="0" smtClean="0">
                <a:hlinkClick r:id="rId12"/>
              </a:rPr>
              <a:t>/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Портал Math.ru</a:t>
            </a:r>
            <a:r>
              <a:rPr lang="ru-RU" dirty="0" smtClean="0"/>
              <a:t>: </a:t>
            </a:r>
            <a:r>
              <a:rPr lang="ru-RU" dirty="0" smtClean="0">
                <a:hlinkClick r:id="rId13"/>
              </a:rPr>
              <a:t>http</a:t>
            </a:r>
            <a:r>
              <a:rPr lang="ru-RU" dirty="0">
                <a:hlinkClick r:id="rId13"/>
              </a:rPr>
              <a:t>://www.math.ru</a:t>
            </a:r>
            <a:r>
              <a:rPr lang="ru-RU" dirty="0" smtClean="0">
                <a:hlinkClick r:id="rId13"/>
              </a:rPr>
              <a:t>/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Учительский портал</a:t>
            </a:r>
            <a:r>
              <a:rPr lang="ru-RU" dirty="0" smtClean="0"/>
              <a:t>: </a:t>
            </a:r>
            <a:r>
              <a:rPr lang="ru-RU" dirty="0" smtClean="0">
                <a:hlinkClick r:id="rId14"/>
              </a:rPr>
              <a:t>http</a:t>
            </a:r>
            <a:r>
              <a:rPr lang="ru-RU" dirty="0">
                <a:hlinkClick r:id="rId14"/>
              </a:rPr>
              <a:t>://www.uchportal.ru</a:t>
            </a:r>
            <a:r>
              <a:rPr lang="ru-RU" dirty="0" smtClean="0">
                <a:hlinkClick r:id="rId14"/>
              </a:rPr>
              <a:t>/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Фестиваль педагогических идей </a:t>
            </a:r>
            <a:r>
              <a:rPr lang="ru-RU" dirty="0"/>
              <a:t>«Открытый урок</a:t>
            </a:r>
            <a:r>
              <a:rPr lang="ru-RU" dirty="0" smtClean="0"/>
              <a:t>» (</a:t>
            </a:r>
            <a:r>
              <a:rPr lang="ru-RU" dirty="0"/>
              <a:t>преподавание математики</a:t>
            </a:r>
            <a:r>
              <a:rPr lang="ru-RU" dirty="0" smtClean="0"/>
              <a:t>): </a:t>
            </a:r>
            <a:r>
              <a:rPr lang="ru-RU" dirty="0" smtClean="0">
                <a:hlinkClick r:id="rId15"/>
              </a:rPr>
              <a:t>http</a:t>
            </a:r>
            <a:r>
              <a:rPr lang="ru-RU" dirty="0">
                <a:hlinkClick r:id="rId15"/>
              </a:rPr>
              <a:t>://</a:t>
            </a:r>
            <a:r>
              <a:rPr lang="ru-RU" dirty="0" smtClean="0">
                <a:hlinkClick r:id="rId15"/>
              </a:rPr>
              <a:t>festival.1september.ru/articles/subjects/1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4901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934-089D-42C3-9CD2-C45790132CA6}" type="slidenum">
              <a:rPr lang="ru-RU" altLang="ru-RU">
                <a:solidFill>
                  <a:srgbClr val="000000"/>
                </a:solidFill>
              </a:rPr>
              <a:pPr/>
              <a:t>22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73" name="Picture 5" descr="fon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фон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432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5602" cy="6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Муниципальное нетиповое бюджетное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общеобразовательное учреждение</a:t>
              </a:r>
              <a:b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</a:b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«Лицей </a:t>
              </a:r>
              <a:r>
                <a:rPr lang="ru-RU" altLang="ru-RU" sz="2400" dirty="0" smtClean="0">
                  <a:solidFill>
                    <a:srgbClr val="FFFF00"/>
                  </a:solidFill>
                  <a:latin typeface="Monotype Corsiva" pitchFamily="66" charset="0"/>
                </a:rPr>
                <a:t>№76» </a:t>
              </a: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г. Новокузнецка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58" y="754"/>
              <a:ext cx="5602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731"/>
            <a:ext cx="1481700" cy="803049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школа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24731"/>
            <a:ext cx="1513204" cy="86001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539552" y="1484784"/>
            <a:ext cx="83539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Электронные</a:t>
            </a:r>
            <a:endParaRPr lang="ru-RU" sz="3200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ресурсы </a:t>
            </a:r>
          </a:p>
          <a:p>
            <a:r>
              <a:rPr lang="ru-RU" altLang="ru-RU" sz="1800" b="1" kern="0" dirty="0" smtClean="0">
                <a:solidFill>
                  <a:srgbClr val="008080"/>
                </a:solidFill>
                <a:latin typeface="Book Antiqua" pitchFamily="18" charset="0"/>
              </a:rPr>
              <a:t>(подготовка к экзаменам)</a:t>
            </a:r>
            <a:endParaRPr lang="ru-RU" altLang="ru-RU" sz="1800" b="1" kern="0" dirty="0">
              <a:solidFill>
                <a:srgbClr val="008080"/>
              </a:solidFill>
              <a:latin typeface="Book Antiqu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492896"/>
            <a:ext cx="8353964" cy="4247317"/>
          </a:xfrm>
          <a:prstGeom prst="rect">
            <a:avLst/>
          </a:prstGeom>
          <a:solidFill>
            <a:schemeClr val="bg1"/>
          </a:solidFill>
          <a:ln w="34925">
            <a:solidFill>
              <a:srgbClr val="006666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Официальный информационный портал ЕГЭ</a:t>
            </a:r>
            <a:r>
              <a:rPr lang="ru-RU" dirty="0"/>
              <a:t>: </a:t>
            </a:r>
            <a:r>
              <a:rPr lang="ru-RU" dirty="0">
                <a:hlinkClick r:id="rId7"/>
              </a:rPr>
              <a:t>http://www.ege.edu.ru</a:t>
            </a:r>
            <a:r>
              <a:rPr lang="ru-RU" dirty="0" smtClean="0">
                <a:hlinkClick r:id="rId7"/>
              </a:rPr>
              <a:t>/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Федеральный институт педагогических измерений: </a:t>
            </a:r>
            <a:r>
              <a:rPr lang="en-US" dirty="0" smtClean="0">
                <a:hlinkClick r:id="rId8"/>
              </a:rPr>
              <a:t>http</a:t>
            </a:r>
            <a:r>
              <a:rPr lang="en-US" dirty="0">
                <a:hlinkClick r:id="rId8"/>
              </a:rPr>
              <a:t>://www.fipi.ru</a:t>
            </a:r>
            <a:r>
              <a:rPr lang="en-US" dirty="0" smtClean="0">
                <a:hlinkClick r:id="rId8"/>
              </a:rPr>
              <a:t>/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ЕГЭ </a:t>
            </a:r>
            <a:r>
              <a:rPr lang="ru-RU" dirty="0"/>
              <a:t>по математике</a:t>
            </a:r>
            <a:r>
              <a:rPr lang="ru-RU" dirty="0" smtClean="0"/>
              <a:t>, подготовка </a:t>
            </a:r>
            <a:r>
              <a:rPr lang="ru-RU" dirty="0"/>
              <a:t>к тестированию </a:t>
            </a:r>
            <a:r>
              <a:rPr lang="ru-RU" dirty="0" smtClean="0"/>
              <a:t>по математике</a:t>
            </a:r>
            <a:r>
              <a:rPr lang="ru-RU" dirty="0"/>
              <a:t>: http://uztest.ru/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ГИА </a:t>
            </a:r>
            <a:r>
              <a:rPr lang="ru-RU" dirty="0"/>
              <a:t>по математике: </a:t>
            </a:r>
            <a:r>
              <a:rPr lang="ru-RU" dirty="0">
                <a:hlinkClick r:id="rId9"/>
              </a:rPr>
              <a:t>http://ege.yandex.ru/mathematic</a:t>
            </a:r>
            <a:r>
              <a:rPr lang="ru-RU" dirty="0"/>
              <a:t> s-</a:t>
            </a:r>
            <a:r>
              <a:rPr lang="ru-RU" dirty="0" err="1"/>
              <a:t>gia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Открытый банк заданий по математике (для подготовки к ГИА):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linkClick r:id="rId10"/>
              </a:rPr>
              <a:t>http://mathgia.ru/or/gia12/Main</a:t>
            </a:r>
            <a:r>
              <a:rPr lang="ru-RU" dirty="0" smtClean="0">
                <a:hlinkClick r:id="rId10"/>
              </a:rPr>
              <a:t>/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Математика в помощь школьнику с (тесты по математике </a:t>
            </a:r>
            <a:r>
              <a:rPr lang="ru-RU" dirty="0" err="1"/>
              <a:t>on-line</a:t>
            </a:r>
            <a:r>
              <a:rPr lang="ru-RU" dirty="0"/>
              <a:t>): </a:t>
            </a:r>
            <a:r>
              <a:rPr lang="ru-RU" dirty="0">
                <a:hlinkClick r:id="rId11"/>
              </a:rPr>
              <a:t>http://www.mathtest.ru/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Олимпиады</a:t>
            </a:r>
            <a:r>
              <a:rPr lang="ru-RU" dirty="0"/>
              <a:t>. Шпаргалка ЕГЭ по математике: варианты, решения: </a:t>
            </a:r>
            <a:r>
              <a:rPr lang="ru-RU" dirty="0">
                <a:hlinkClick r:id="rId12"/>
              </a:rPr>
              <a:t>http://shpargalkaege.ru</a:t>
            </a:r>
            <a:r>
              <a:rPr lang="ru-RU" dirty="0" smtClean="0">
                <a:hlinkClick r:id="rId12"/>
              </a:rPr>
              <a:t>/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Сайт учителя математики Елены Михайловны Савченко: </a:t>
            </a:r>
            <a:r>
              <a:rPr lang="ru-RU" dirty="0">
                <a:hlinkClick r:id="rId13"/>
              </a:rPr>
              <a:t>http://</a:t>
            </a:r>
            <a:r>
              <a:rPr lang="ru-RU" dirty="0" smtClean="0">
                <a:hlinkClick r:id="rId13"/>
              </a:rPr>
              <a:t>lesavchen.ucoz.ru/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Сайт </a:t>
            </a:r>
            <a:r>
              <a:rPr lang="ru-RU" dirty="0"/>
              <a:t>Александра Александровича Ларина (математика, репетитор):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linkClick r:id="rId14"/>
              </a:rPr>
              <a:t>http://alexlarin.net</a:t>
            </a:r>
            <a:r>
              <a:rPr lang="ru-RU" dirty="0" smtClean="0">
                <a:hlinkClick r:id="rId14"/>
              </a:rPr>
              <a:t>/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3777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934-089D-42C3-9CD2-C45790132CA6}" type="slidenum">
              <a:rPr lang="ru-RU" altLang="ru-RU">
                <a:solidFill>
                  <a:srgbClr val="000000"/>
                </a:solidFill>
              </a:rPr>
              <a:pPr/>
              <a:t>23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73" name="Picture 5" descr="fon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фон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432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5602" cy="6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Муниципальное нетиповое бюджетное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общеобразовательное учреждение</a:t>
              </a:r>
              <a:b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</a:b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«Лицей </a:t>
              </a:r>
              <a:r>
                <a:rPr lang="ru-RU" altLang="ru-RU" sz="2400" dirty="0" smtClean="0">
                  <a:solidFill>
                    <a:srgbClr val="FFFF00"/>
                  </a:solidFill>
                  <a:latin typeface="Monotype Corsiva" pitchFamily="66" charset="0"/>
                </a:rPr>
                <a:t>№76» </a:t>
              </a: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г. Новокузнецка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58" y="754"/>
              <a:ext cx="5602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731"/>
            <a:ext cx="1481700" cy="803049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школа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24731"/>
            <a:ext cx="1513204" cy="86001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566061" y="1772852"/>
            <a:ext cx="83539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Электронные</a:t>
            </a:r>
            <a:endParaRPr lang="ru-RU" sz="3200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ресурсы</a:t>
            </a:r>
          </a:p>
          <a:p>
            <a:r>
              <a:rPr lang="ru-RU" altLang="ru-RU" sz="2000" b="1" kern="0" dirty="0" smtClean="0">
                <a:solidFill>
                  <a:srgbClr val="008080"/>
                </a:solidFill>
                <a:latin typeface="Book Antiqua" pitchFamily="18" charset="0"/>
              </a:rPr>
              <a:t>(олимпиады)</a:t>
            </a:r>
            <a:endParaRPr lang="ru-RU" altLang="ru-RU" sz="2000" b="1" kern="0" dirty="0">
              <a:solidFill>
                <a:srgbClr val="008080"/>
              </a:solidFill>
              <a:latin typeface="Book Antiqu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996952"/>
            <a:ext cx="8353964" cy="2031325"/>
          </a:xfrm>
          <a:prstGeom prst="rect">
            <a:avLst/>
          </a:prstGeom>
          <a:solidFill>
            <a:schemeClr val="bg1"/>
          </a:solidFill>
          <a:ln w="34925">
            <a:solidFill>
              <a:srgbClr val="006666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Российская страница международного математического конкурса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«Кенгуру»: </a:t>
            </a:r>
            <a:r>
              <a:rPr lang="ru-RU" dirty="0">
                <a:hlinkClick r:id="rId7"/>
              </a:rPr>
              <a:t>http://mathkang.ru/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Математические олимпиады и олимпиадные задачи: </a:t>
            </a:r>
            <a:r>
              <a:rPr lang="ru-RU" dirty="0">
                <a:hlinkClick r:id="rId8"/>
              </a:rPr>
              <a:t>http://www.zaba.ru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Российская страница международного математического </a:t>
            </a:r>
            <a:r>
              <a:rPr lang="ru-RU" dirty="0"/>
              <a:t>конкурса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«Кенгуру»: </a:t>
            </a:r>
            <a:r>
              <a:rPr lang="ru-RU" dirty="0">
                <a:hlinkClick r:id="rId7"/>
              </a:rPr>
              <a:t>http://mathkang.ru</a:t>
            </a:r>
            <a:r>
              <a:rPr lang="ru-RU" dirty="0" smtClean="0">
                <a:hlinkClick r:id="rId7"/>
              </a:rPr>
              <a:t>/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Математические олимпиады </a:t>
            </a:r>
            <a:r>
              <a:rPr lang="ru-RU" dirty="0" smtClean="0"/>
              <a:t>и олимпиадные </a:t>
            </a:r>
            <a:r>
              <a:rPr lang="ru-RU" dirty="0"/>
              <a:t>задачи</a:t>
            </a:r>
            <a:r>
              <a:rPr lang="ru-RU" dirty="0" smtClean="0"/>
              <a:t>: </a:t>
            </a:r>
            <a:r>
              <a:rPr lang="ru-RU" dirty="0" smtClean="0">
                <a:hlinkClick r:id="rId8"/>
              </a:rPr>
              <a:t>http</a:t>
            </a:r>
            <a:r>
              <a:rPr lang="ru-RU" dirty="0">
                <a:hlinkClick r:id="rId8"/>
              </a:rPr>
              <a:t>://www.zaba.ru</a:t>
            </a:r>
            <a:r>
              <a:rPr lang="ru-RU" dirty="0" smtClean="0">
                <a:hlinkClick r:id="rId8"/>
              </a:rPr>
              <a:t>/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7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934-089D-42C3-9CD2-C45790132CA6}" type="slidenum">
              <a:rPr lang="ru-RU" altLang="ru-RU">
                <a:solidFill>
                  <a:srgbClr val="000000"/>
                </a:solidFill>
              </a:rPr>
              <a:pPr/>
              <a:t>24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73" name="Picture 5" descr="fon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фон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432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5602" cy="6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Муниципальное нетиповое бюджетное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общеобразовательное учреждение</a:t>
              </a:r>
              <a:b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</a:b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«Лицей </a:t>
              </a:r>
              <a:r>
                <a:rPr lang="ru-RU" altLang="ru-RU" sz="2400" dirty="0" smtClean="0">
                  <a:solidFill>
                    <a:srgbClr val="FFFF00"/>
                  </a:solidFill>
                  <a:latin typeface="Monotype Corsiva" pitchFamily="66" charset="0"/>
                </a:rPr>
                <a:t>№76» </a:t>
              </a: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г. Новокузнецка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58" y="754"/>
              <a:ext cx="5602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731"/>
            <a:ext cx="1481700" cy="803049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684604" y="1353284"/>
            <a:ext cx="820891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2800" b="1" kern="0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Учебно</a:t>
            </a:r>
            <a:r>
              <a:rPr lang="ru-RU" altLang="ru-RU" sz="2800" b="1" kern="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– методический комплект</a:t>
            </a:r>
          </a:p>
          <a:p>
            <a:r>
              <a:rPr lang="ru-RU" altLang="ru-RU" sz="2400" b="1" kern="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5 класс</a:t>
            </a:r>
            <a:endParaRPr lang="ru-RU" altLang="ru-RU" sz="2400" b="1" kern="0" dirty="0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17" name="Рисунок 16" descr="школа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24731"/>
            <a:ext cx="1513204" cy="86001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921352" y="2189645"/>
            <a:ext cx="52680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Виленкин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 Н.Я. Математика: учебник для 5 класса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общеобразовательных учреждений.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Виленкин Н.Я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8201" y="1877651"/>
            <a:ext cx="1152128" cy="1708990"/>
          </a:xfrm>
          <a:prstGeom prst="rect">
            <a:avLst/>
          </a:prstGeom>
          <a:noFill/>
        </p:spPr>
      </p:pic>
      <p:pic>
        <p:nvPicPr>
          <p:cNvPr id="1030" name="Picture 6" descr="http://cv01.twirpx.net/1281/1281754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922" y="2805488"/>
            <a:ext cx="1224136" cy="1897885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512099" y="3158123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Жохов В.И. Математика 5 класс: контрольные работы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38976" y="42210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Чесноков А.С. Дидактический материал по математике для 5 класса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://xn--45-6kc5ak0bf.xn--p1ai/wa-data/public/shop/products/57/09/957/images/5022/5022.400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0693" y="3754430"/>
            <a:ext cx="1120085" cy="1763913"/>
          </a:xfrm>
          <a:prstGeom prst="rect">
            <a:avLst/>
          </a:prstGeom>
          <a:noFill/>
        </p:spPr>
      </p:pic>
      <p:pic>
        <p:nvPicPr>
          <p:cNvPr id="1034" name="Picture 10" descr="http://www.bookarchive.ru/uploads/posts/1322642486_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8201" y="4652265"/>
            <a:ext cx="1296144" cy="1944216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2185312" y="5624373"/>
            <a:ext cx="6648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Гусева И.Л. Тестовые материалы для оценки качества обучения.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Математика 5 класс: учебное пособие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04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934-089D-42C3-9CD2-C45790132CA6}" type="slidenum">
              <a:rPr lang="ru-RU" altLang="ru-RU">
                <a:solidFill>
                  <a:srgbClr val="000000"/>
                </a:solidFill>
              </a:rPr>
              <a:pPr/>
              <a:t>25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73" name="Picture 5" descr="fon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фон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432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5602" cy="6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Муниципальное нетиповое бюджетное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общеобразовательное учреждение</a:t>
              </a:r>
              <a:b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</a:b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«Лицей </a:t>
              </a:r>
              <a:r>
                <a:rPr lang="ru-RU" altLang="ru-RU" sz="2400" dirty="0" smtClean="0">
                  <a:solidFill>
                    <a:srgbClr val="FFFF00"/>
                  </a:solidFill>
                  <a:latin typeface="Monotype Corsiva" pitchFamily="66" charset="0"/>
                </a:rPr>
                <a:t>№76» </a:t>
              </a: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г. Новокузнецка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58" y="754"/>
              <a:ext cx="5602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731"/>
            <a:ext cx="1481700" cy="803049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684604" y="1353284"/>
            <a:ext cx="820891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2800" b="1" kern="0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Учебно</a:t>
            </a:r>
            <a:r>
              <a:rPr lang="ru-RU" altLang="ru-RU" sz="2800" b="1" kern="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– методический комплект</a:t>
            </a:r>
          </a:p>
          <a:p>
            <a:r>
              <a:rPr lang="ru-RU" altLang="ru-RU" sz="2400" b="1" kern="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6 класс</a:t>
            </a:r>
            <a:endParaRPr lang="ru-RU" altLang="ru-RU" sz="2400" b="1" kern="0" dirty="0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17" name="Рисунок 16" descr="школа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24731"/>
            <a:ext cx="1513204" cy="86001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050" name="Picture 2" descr="Виленкин, Жохов, Чесноков, Шварцбурд - Математика. 6 класс. Учебник. ФГОС обложка книги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198" y="1605312"/>
            <a:ext cx="1256819" cy="1942357"/>
          </a:xfrm>
          <a:prstGeom prst="rect">
            <a:avLst/>
          </a:prstGeom>
          <a:noFill/>
        </p:spPr>
      </p:pic>
      <p:pic>
        <p:nvPicPr>
          <p:cNvPr id="2052" name="Picture 4" descr="http://cv01.twirpx.net/1122/1122966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661" y="2542769"/>
            <a:ext cx="1376712" cy="2009799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411760" y="2924944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Жохов В.И. Математика 6 класс: контрольные работы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879963" y="1933964"/>
            <a:ext cx="52680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Виленкин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 Н.Я. Математика: учебник для 6 класса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общеобразовательных учреждений.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80050" y="3806299"/>
            <a:ext cx="5568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Чесноков А.С. Дидактический материал по математике для 6 класса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://static.ozone.ru/multimedia/books_covers/1005551724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811" y="3437550"/>
            <a:ext cx="1368152" cy="2020478"/>
          </a:xfrm>
          <a:prstGeom prst="rect">
            <a:avLst/>
          </a:prstGeom>
          <a:noFill/>
        </p:spPr>
      </p:pic>
      <p:pic>
        <p:nvPicPr>
          <p:cNvPr id="2056" name="Picture 8" descr="http://razym.ru/uploads/posts/2012-12/1354985336_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29983" y="4544797"/>
            <a:ext cx="1308842" cy="1963264"/>
          </a:xfrm>
          <a:prstGeom prst="rect">
            <a:avLst/>
          </a:prstGeom>
          <a:noFill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974177" y="4975017"/>
            <a:ext cx="60623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Гусева И.Л. Тестовые материалы для оценки качества обучения. Математика 5 класс: учебное пособие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51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5210" y="6368519"/>
            <a:ext cx="2133600" cy="476250"/>
          </a:xfrm>
        </p:spPr>
        <p:txBody>
          <a:bodyPr/>
          <a:lstStyle/>
          <a:p>
            <a:fld id="{3FCD8934-089D-42C3-9CD2-C45790132CA6}" type="slidenum">
              <a:rPr lang="ru-RU" altLang="ru-RU">
                <a:solidFill>
                  <a:srgbClr val="000000"/>
                </a:solidFill>
              </a:rPr>
              <a:pPr/>
              <a:t>26</a:t>
            </a:fld>
            <a:endParaRPr lang="ru-RU" altLang="ru-RU" dirty="0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73" name="Picture 5" descr="fon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фон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432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5602" cy="6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Муниципальное нетиповое бюджетное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общеобразовательное учреждение</a:t>
              </a:r>
              <a:b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</a:b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«Лицей </a:t>
              </a:r>
              <a:r>
                <a:rPr lang="ru-RU" altLang="ru-RU" sz="2400" dirty="0" smtClean="0">
                  <a:solidFill>
                    <a:srgbClr val="FFFF00"/>
                  </a:solidFill>
                  <a:latin typeface="Monotype Corsiva" pitchFamily="66" charset="0"/>
                </a:rPr>
                <a:t>№76» </a:t>
              </a: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г. Новокузнецка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58" y="754"/>
              <a:ext cx="5602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731"/>
            <a:ext cx="1481700" cy="803049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684604" y="1353284"/>
            <a:ext cx="820891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2800" b="1" kern="0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Учебно</a:t>
            </a:r>
            <a:r>
              <a:rPr lang="ru-RU" altLang="ru-RU" sz="2800" b="1" kern="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– методический комплект</a:t>
            </a:r>
          </a:p>
          <a:p>
            <a:r>
              <a:rPr lang="ru-RU" altLang="ru-RU" sz="2400" b="1" kern="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7 класс</a:t>
            </a:r>
            <a:endParaRPr lang="ru-RU" altLang="ru-RU" sz="2400" b="1" kern="0" dirty="0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17" name="Рисунок 16" descr="школа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24731"/>
            <a:ext cx="1513204" cy="86001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900768" y="1906716"/>
            <a:ext cx="69927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Мордкович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А.Г.«Алгебра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7 класс. В 2 ч. Ч. 1. Учебник для учащихся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общеобразовательных учреждений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 descr="http://www.box-m.org/uploads/posts/2010-07/1278455213_algebra-uchebnik7_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48" y="1605312"/>
            <a:ext cx="1115125" cy="1736353"/>
          </a:xfrm>
          <a:prstGeom prst="rect">
            <a:avLst/>
          </a:prstGeom>
          <a:noFill/>
        </p:spPr>
      </p:pic>
      <p:pic>
        <p:nvPicPr>
          <p:cNvPr id="32773" name="Picture 5" descr="http://cv01.twirpx.net/0221/0221762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107" y="2372203"/>
            <a:ext cx="1000886" cy="1588708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2033864" y="2695334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Мордкович А.Г. «Алгебра. 7 класс. В 2 ч. Ч. 2. Задачник для учащихся общеобразовательных учреждений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08312" y="4945414"/>
            <a:ext cx="5634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Геометрия, 7-9: Учебник.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учреждений / Л. С.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Атанасян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В. Ф. Бутузов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5" name="Picture 7" descr="http://s017.radikal.ru/i424/1110/c8/ab43b917502b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836" y="4307724"/>
            <a:ext cx="1043588" cy="1690022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2559696" y="5821803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Зив Б.Г. Геометрия: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материалы для 7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7" name="Picture 9" descr="http://actuall.ru/images/cover/91110965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0312" y="5268580"/>
            <a:ext cx="1043385" cy="1501933"/>
          </a:xfrm>
          <a:prstGeom prst="rect">
            <a:avLst/>
          </a:prstGeom>
          <a:noFill/>
        </p:spPr>
      </p:pic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2290427" y="4246063"/>
            <a:ext cx="499726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Александрова. Алгебра-7. Контрольные работы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ред. А. Г.     Мордковича.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80" name="Picture 12" descr="http://ruscopybook.com/upload/information_system_129/1/4/0/item_1405/small_information_items_1405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966" y="3372453"/>
            <a:ext cx="988159" cy="1512489"/>
          </a:xfrm>
          <a:prstGeom prst="rect">
            <a:avLst/>
          </a:prstGeom>
          <a:noFill/>
        </p:spPr>
      </p:pic>
      <p:pic>
        <p:nvPicPr>
          <p:cNvPr id="32782" name="Picture 14" descr="http://ruscopybook.com/upload/information_system_129/1/4/0/item_1406/small_information_items_1406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8683" y="4073503"/>
            <a:ext cx="1065690" cy="16228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35168" y="3585540"/>
            <a:ext cx="5625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 Александрова. Алгебра-7. Самостоятельные работы / Под ред. А. Г.     Мордковича.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06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934-089D-42C3-9CD2-C45790132CA6}" type="slidenum">
              <a:rPr lang="ru-RU" altLang="ru-RU">
                <a:solidFill>
                  <a:srgbClr val="000000"/>
                </a:solidFill>
              </a:rPr>
              <a:pPr/>
              <a:t>27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18059" y="-30553"/>
            <a:ext cx="9144000" cy="6858000"/>
            <a:chOff x="0" y="0"/>
            <a:chExt cx="5760" cy="4320"/>
          </a:xfrm>
        </p:grpSpPr>
        <p:pic>
          <p:nvPicPr>
            <p:cNvPr id="58373" name="Picture 5" descr="fon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фон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432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5602" cy="6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Муниципальное нетиповое бюджетное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общеобразовательное учреждение</a:t>
              </a:r>
              <a:b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</a:b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«Лицей </a:t>
              </a:r>
              <a:r>
                <a:rPr lang="ru-RU" altLang="ru-RU" sz="2400" dirty="0" smtClean="0">
                  <a:solidFill>
                    <a:srgbClr val="FFFF00"/>
                  </a:solidFill>
                  <a:latin typeface="Monotype Corsiva" pitchFamily="66" charset="0"/>
                </a:rPr>
                <a:t>№76» </a:t>
              </a: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г. Новокузнецка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58" y="754"/>
              <a:ext cx="5602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731"/>
            <a:ext cx="1481700" cy="803049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684604" y="1353284"/>
            <a:ext cx="820891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2800" b="1" kern="0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Учебно</a:t>
            </a:r>
            <a:r>
              <a:rPr lang="ru-RU" altLang="ru-RU" sz="2800" b="1" kern="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– методический комплект</a:t>
            </a:r>
          </a:p>
          <a:p>
            <a:r>
              <a:rPr lang="ru-RU" altLang="ru-RU" sz="2400" b="1" kern="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8 класс</a:t>
            </a:r>
            <a:endParaRPr lang="ru-RU" altLang="ru-RU" sz="2400" b="1" kern="0" dirty="0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17" name="Рисунок 16" descr="школа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24731"/>
            <a:ext cx="1513204" cy="86001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1746" name="Picture 2" descr="http://s017.radikal.ru/i424/1110/c8/ab43b917502b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4423495"/>
            <a:ext cx="933150" cy="151117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510269" y="5405252"/>
            <a:ext cx="5923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Геометрия, 7-9: Учебник.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учреждений / Л. С.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Атанасян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В. Ф. Бутузов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47707" y="3957914"/>
            <a:ext cx="7348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Александрова Л.А. Алгебра. 8 класс. Контрольные работы для учащихся общеобразовательных учреждений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44842" y="3234171"/>
            <a:ext cx="6948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Александрова Л.А. Алгебра. 8 класс. Самостоятельные работы для учащихся общеобразовательных учреждений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37967" y="6077417"/>
            <a:ext cx="5668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Зив Б.Г. Геометрия: дидактические материалы для 8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2" name="Picture 8" descr="http://www.mathsolution.ru/books/math/geom/042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537" y="5436941"/>
            <a:ext cx="828377" cy="1316529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717695" y="1865229"/>
            <a:ext cx="7175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Мордкович А.Г. Алгебра. 8 класс. В 2 ч. Ч. 1. Учебник для учащихся общеобразовательных учреждений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4" name="Picture 10" descr="http://www.bgshop.ru/PreviewImageHandler.ashx/?fileName=9553503.jpg&amp;width=207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116" y="1488641"/>
            <a:ext cx="876367" cy="1325135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939969" y="2587840"/>
            <a:ext cx="7185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Мордкович А.Г. Алгебра. 8 класс. В 2 ч. Ч. 2. Задачник для учащихся общеобразовательных учреждений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6" name="Picture 12" descr="http://i1.studmed.ru/d/7/209921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963" y="2151208"/>
            <a:ext cx="942734" cy="1428384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1827415" y="4636984"/>
            <a:ext cx="5895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Мордкович А.Г. Алгебра. 7-9 классы. Тесты для учащихся общеобразовательных учреждений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0" name="Picture 6" descr="http://cv01.twirpx.net/0801/0801034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180" y="2954561"/>
            <a:ext cx="1041492" cy="1482551"/>
          </a:xfrm>
          <a:prstGeom prst="rect">
            <a:avLst/>
          </a:prstGeom>
          <a:noFill/>
        </p:spPr>
      </p:pic>
      <p:pic>
        <p:nvPicPr>
          <p:cNvPr id="31748" name="Picture 4" descr="http://cv01.twirpx.net/0801/0801032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176" y="3579592"/>
            <a:ext cx="985591" cy="1402977"/>
          </a:xfrm>
          <a:prstGeom prst="rect">
            <a:avLst/>
          </a:prstGeom>
          <a:noFill/>
        </p:spPr>
      </p:pic>
      <p:pic>
        <p:nvPicPr>
          <p:cNvPr id="31758" name="Picture 14" descr="http://img2.labirint.ru/books/71780/big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350" y="4214557"/>
            <a:ext cx="993898" cy="1536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768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57241" y="5684506"/>
            <a:ext cx="6116171" cy="476250"/>
          </a:xfrm>
        </p:spPr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Геометрия.Тематические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тесты. 9 класс / Т.М. Мищенко 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73" name="Picture 5" descr="fon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фон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432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5602" cy="6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Муниципальное нетиповое бюджетное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общеобразовательное учреждение</a:t>
              </a:r>
              <a:b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</a:b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«Лицей </a:t>
              </a:r>
              <a:r>
                <a:rPr lang="ru-RU" altLang="ru-RU" sz="2400" dirty="0" smtClean="0">
                  <a:solidFill>
                    <a:srgbClr val="FFFF00"/>
                  </a:solidFill>
                  <a:latin typeface="Monotype Corsiva" pitchFamily="66" charset="0"/>
                </a:rPr>
                <a:t>№76» </a:t>
              </a: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г. Новокузнецка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58" y="754"/>
              <a:ext cx="5602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731"/>
            <a:ext cx="1481700" cy="803049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684604" y="1353284"/>
            <a:ext cx="820891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2800" b="1" kern="0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Учебно</a:t>
            </a:r>
            <a:r>
              <a:rPr lang="ru-RU" altLang="ru-RU" sz="2800" b="1" kern="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– методический комплект</a:t>
            </a:r>
          </a:p>
          <a:p>
            <a:r>
              <a:rPr lang="ru-RU" altLang="ru-RU" sz="2400" b="1" kern="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9 класс</a:t>
            </a:r>
            <a:endParaRPr lang="ru-RU" altLang="ru-RU" sz="2400" b="1" kern="0" dirty="0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17" name="Рисунок 16" descr="школа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24731"/>
            <a:ext cx="1513204" cy="86001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0722" name="Picture 2" descr="http://s017.radikal.ru/i424/1110/c8/ab43b917502b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6914" y="4484317"/>
            <a:ext cx="818306" cy="132519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378607" y="5060062"/>
            <a:ext cx="6637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Геометрия, 7-9: Учебник. для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учреждений / Л. С.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Атанасян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В. Ф. Бутузов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887066" y="2015266"/>
            <a:ext cx="536986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Мордкович, А.Г. Алгебра. 9класс: в 2 ч. Ч. 1: учебник для учащихся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общеобразовательных учреждений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Мордкович, А.Г. Алгебра. 9класс: в 2 ч. Ч. Задачник для учащихся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9" name="Picture 9" descr="http://sayt-drona.ucoz.ru/Reshebniki/mordkovich-9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698" y="1289807"/>
            <a:ext cx="1236054" cy="2189583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503060" y="632825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Зив, Б. Г. Геометрия: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материалы: 9кл.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31" name="Picture 11" descr="http://mirsmartbook.ru/_nw/7/94395329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6391" y="5603161"/>
            <a:ext cx="750324" cy="1250541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193780" y="4285547"/>
            <a:ext cx="6157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Мордкович А.Г. Алгебра. 7-9 классы. Тесты для учащихся общеобразовательных учреждений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93780" y="3583036"/>
            <a:ext cx="6627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Александрова, Л. А. Алгебра. 9класс: самостоятельные работы для общеобразовательных учреждений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37" name="Picture 17" descr="http://cv01.twirpx.net/1159/1159173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7404" y="5088316"/>
            <a:ext cx="899020" cy="1393829"/>
          </a:xfrm>
          <a:prstGeom prst="rect">
            <a:avLst/>
          </a:prstGeom>
          <a:noFill/>
        </p:spPr>
      </p:pic>
      <p:pic>
        <p:nvPicPr>
          <p:cNvPr id="25" name="Picture 14" descr="http://ruscopybook.com/upload/information_system_129/1/4/0/item_1406/small_information_items_1406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664" y="2730111"/>
            <a:ext cx="1065690" cy="1622878"/>
          </a:xfrm>
          <a:prstGeom prst="rect">
            <a:avLst/>
          </a:prstGeom>
          <a:noFill/>
        </p:spPr>
      </p:pic>
      <p:pic>
        <p:nvPicPr>
          <p:cNvPr id="30733" name="Picture 13" descr="http://cv01.twirpx.net/0974/0974663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017" y="3202738"/>
            <a:ext cx="1128235" cy="1606029"/>
          </a:xfrm>
          <a:prstGeom prst="rect">
            <a:avLst/>
          </a:prstGeom>
          <a:noFill/>
        </p:spPr>
      </p:pic>
      <p:pic>
        <p:nvPicPr>
          <p:cNvPr id="30726" name="Picture 6" descr="http://img2.labirint.ru/books/71780/big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037" y="4127689"/>
            <a:ext cx="992943" cy="1534549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2164538" y="2885264"/>
            <a:ext cx="6627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Александрова, Л. А. Алгебра. 9класс: Контрольные работы для общеобразовательных учреждений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92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934-089D-42C3-9CD2-C45790132CA6}" type="slidenum">
              <a:rPr lang="ru-RU" altLang="ru-RU">
                <a:solidFill>
                  <a:srgbClr val="000000"/>
                </a:solidFill>
              </a:rPr>
              <a:pPr/>
              <a:t>29</a:t>
            </a:fld>
            <a:endParaRPr lang="ru-RU" altLang="ru-RU" dirty="0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73" name="Picture 5" descr="fon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фон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432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5602" cy="6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Муниципальное нетиповое бюджетное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общеобразовательное учреждение</a:t>
              </a:r>
              <a:b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</a:b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«Лицей </a:t>
              </a:r>
              <a:r>
                <a:rPr lang="ru-RU" altLang="ru-RU" sz="2400" dirty="0" smtClean="0">
                  <a:solidFill>
                    <a:srgbClr val="FFFF00"/>
                  </a:solidFill>
                  <a:latin typeface="Monotype Corsiva" pitchFamily="66" charset="0"/>
                </a:rPr>
                <a:t>№76» </a:t>
              </a: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г. Новокузнецка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58" y="754"/>
              <a:ext cx="5602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731"/>
            <a:ext cx="1481700" cy="803049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684604" y="1353284"/>
            <a:ext cx="820891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2800" b="1" kern="0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Учебно</a:t>
            </a:r>
            <a:r>
              <a:rPr lang="ru-RU" altLang="ru-RU" sz="2800" b="1" kern="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– методический комплект</a:t>
            </a:r>
          </a:p>
          <a:p>
            <a:r>
              <a:rPr lang="ru-RU" altLang="ru-RU" sz="2400" b="1" kern="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10 класс</a:t>
            </a:r>
            <a:endParaRPr lang="ru-RU" altLang="ru-RU" sz="2400" b="1" kern="0" dirty="0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17" name="Рисунок 16" descr="школа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24731"/>
            <a:ext cx="1513204" cy="86001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477411" y="5642739"/>
            <a:ext cx="5721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Атанасян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Л. С. Геометрия: 10-11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учебник для учащихся общеобразовательных учреждений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8" name="Picture 2" descr="http://vnezakona.at.ua/mi-1/222745645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24" y="5214950"/>
            <a:ext cx="985473" cy="1300478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214546" y="4857760"/>
            <a:ext cx="645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Александрова Л.А. Самостоятельные работы по алгебре и началам анализа для 10 класса общеобразовательных учреждений  (профильный уровень)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53544" y="3071810"/>
            <a:ext cx="6390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Глизбург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 И.  Алгебра и начала математического анализа. Контрольные работы для 10 класса общеобразовательных учреждений  (профильный уровень)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63184" y="2060848"/>
            <a:ext cx="6699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Мордкович А.Г. Алгебра и начала математического анализа. 10 класс. В 2 ч. Ч. 1 (профильный уровень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Мордкович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А.Г. Алгебра и начала математического анализа. 10 класс. В 2 ч. Ч. 2 (профильный уровень)</a:t>
            </a:r>
          </a:p>
          <a:p>
            <a:endParaRPr lang="ru-RU" sz="1600" dirty="0"/>
          </a:p>
        </p:txBody>
      </p:sp>
      <p:pic>
        <p:nvPicPr>
          <p:cNvPr id="29706" name="Picture 10" descr="http://www.iskra42.ru/published/publicdata/ISKRA42SHOP/attachments/SC/products_pictures/4411201212-1003883800_enl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281" y="2005000"/>
            <a:ext cx="1661900" cy="241438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643314"/>
            <a:ext cx="1143008" cy="162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Алгебра и начала математического анализа. 10 класс. Самостоятельные работы (профильный уровень)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1538" y="4286256"/>
            <a:ext cx="1012037" cy="142876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2143108" y="3929066"/>
            <a:ext cx="6390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Глизбург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 И.  Алгебра и начала математического анализа. Контрольные работы для 10 класса общеобразовательных учреждений  (профильный уровень)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7158" y="6211669"/>
            <a:ext cx="685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Зив В. Г. Дидактические материалы. 10 класс: базовый и профильный уровни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Борис Зив - Геометрия. 10 класс. Дидактические материалы. Базовый и профильный уровни обложка книги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4407" y="5714992"/>
            <a:ext cx="739593" cy="1143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288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73" name="Picture 5" descr="fon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фон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432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5602" cy="6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Муниципальное нетиповое бюджетное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общеобразовательное учреждение</a:t>
              </a:r>
              <a:b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</a:b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«Лицей </a:t>
              </a:r>
              <a:r>
                <a:rPr lang="ru-RU" altLang="ru-RU" sz="2400" dirty="0" smtClean="0">
                  <a:solidFill>
                    <a:srgbClr val="FFFF00"/>
                  </a:solidFill>
                  <a:latin typeface="Monotype Corsiva" pitchFamily="66" charset="0"/>
                </a:rPr>
                <a:t>№76» </a:t>
              </a: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г. Новокузнецка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58" y="754"/>
              <a:ext cx="5602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731"/>
            <a:ext cx="1481700" cy="803049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школа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24731"/>
            <a:ext cx="1513204" cy="86001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6" name="Скругленный прямоугольник 25"/>
          <p:cNvSpPr/>
          <p:nvPr/>
        </p:nvSpPr>
        <p:spPr>
          <a:xfrm>
            <a:off x="883470" y="2204864"/>
            <a:ext cx="7884876" cy="3672408"/>
          </a:xfrm>
          <a:prstGeom prst="roundRect">
            <a:avLst/>
          </a:prstGeom>
          <a:gradFill flip="none" rotWithShape="1">
            <a:gsLst>
              <a:gs pos="38000">
                <a:schemeClr val="bg1"/>
              </a:gs>
              <a:gs pos="83000">
                <a:srgbClr val="CCFFFF"/>
              </a:gs>
            </a:gsLst>
            <a:path path="circle">
              <a:fillToRect l="100000" t="100000"/>
            </a:path>
            <a:tileRect r="-100000" b="-100000"/>
          </a:gra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Гончарова Н.Н.  -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УВР, учитель математики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Щиклина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Т.Н.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МО, учитель математики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Мымрина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Г.И.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Н.П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Филимонова Е.В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Новолодская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С.В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-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Назарова Е.А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-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Букурова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Е.И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Старикова Е.Ю.  -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информатики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Зиновьева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Т.А. –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информатики</a:t>
            </a:r>
          </a:p>
        </p:txBody>
      </p:sp>
      <p:sp>
        <p:nvSpPr>
          <p:cNvPr id="37" name="Rectangle 6"/>
          <p:cNvSpPr txBox="1">
            <a:spLocks noChangeArrowheads="1"/>
          </p:cNvSpPr>
          <p:nvPr/>
        </p:nvSpPr>
        <p:spPr bwMode="auto">
          <a:xfrm>
            <a:off x="559434" y="1484784"/>
            <a:ext cx="8208912" cy="43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Состав методического объединения</a:t>
            </a:r>
            <a:endParaRPr lang="ru-RU" altLang="ru-RU" sz="3200" b="1" kern="0" dirty="0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1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934-089D-42C3-9CD2-C45790132CA6}" type="slidenum">
              <a:rPr lang="ru-RU" altLang="ru-RU">
                <a:solidFill>
                  <a:srgbClr val="000000"/>
                </a:solidFill>
              </a:rPr>
              <a:pPr/>
              <a:t>30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73" name="Picture 5" descr="fon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фон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432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5602" cy="6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Муниципальное нетиповое бюджетное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общеобразовательное учреждение</a:t>
              </a:r>
              <a:b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</a:b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«Лицей </a:t>
              </a:r>
              <a:r>
                <a:rPr lang="ru-RU" altLang="ru-RU" sz="2400" dirty="0" smtClean="0">
                  <a:solidFill>
                    <a:srgbClr val="FFFF00"/>
                  </a:solidFill>
                  <a:latin typeface="Monotype Corsiva" pitchFamily="66" charset="0"/>
                </a:rPr>
                <a:t>№76» </a:t>
              </a: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г. Новокузнецка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58" y="754"/>
              <a:ext cx="5602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731"/>
            <a:ext cx="1481700" cy="803049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684604" y="1353284"/>
            <a:ext cx="820891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2800" b="1" kern="0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Учебно</a:t>
            </a:r>
            <a:r>
              <a:rPr lang="ru-RU" altLang="ru-RU" sz="2800" b="1" kern="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– методический комплект</a:t>
            </a:r>
          </a:p>
          <a:p>
            <a:r>
              <a:rPr lang="ru-RU" altLang="ru-RU" sz="2400" b="1" kern="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11 класс</a:t>
            </a:r>
            <a:endParaRPr lang="ru-RU" altLang="ru-RU" sz="2400" b="1" kern="0" dirty="0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17" name="Рисунок 16" descr="школа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24731"/>
            <a:ext cx="1513204" cy="86001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578829" y="4961517"/>
            <a:ext cx="520012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Атанасян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Л. С. Геометрия: 10-11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учебник для учащихся общеобразовательных учреждений 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 descr="http://vnezakona.at.ua/mi-1/222745645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8547" y="4570725"/>
            <a:ext cx="1058721" cy="1397139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080524" y="3299198"/>
            <a:ext cx="683868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Глизбург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В.И. Алгебра и начала анализа. Контрольные работы для 11 класса общеобразовательных учреждений (профильный уровень)./ 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16068" y="5973594"/>
            <a:ext cx="676268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Зив В. Г. Дидактические материалы. 11 класс: базовый и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уровни 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8" name="Picture 6" descr="http://www.megabotan.ru/images/13a67a5c103df330c8ce38bf6eabb54b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952" y="5152734"/>
            <a:ext cx="1063213" cy="1630260"/>
          </a:xfrm>
          <a:prstGeom prst="rect">
            <a:avLst/>
          </a:prstGeom>
          <a:noFill/>
        </p:spPr>
      </p:pic>
      <p:pic>
        <p:nvPicPr>
          <p:cNvPr id="28680" name="Picture 8" descr="http://www.iskra42.ru/published/publicdata/ISKRA42SHOP/attachments/SC/products_pictures/4411201212-1003883800_enl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445" y="1492375"/>
            <a:ext cx="1455550" cy="21146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2021252" y="1949510"/>
            <a:ext cx="68722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Мордкович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Г. Алгебра и начала анализа 11 класс. В 2ч. Часть 1. Учебник для общеобразовательных учреждений (профильный уровень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Мордкович А. Г. Алгебра и начала анализа 11 класс. В 2ч. Часть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Задачник для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учреждений (профильный уровень)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6" name="Picture 4" descr="http://static.ozone.ru/multimedia/books_covers/1005547457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445" y="3249785"/>
            <a:ext cx="1192521" cy="1750031"/>
          </a:xfrm>
          <a:prstGeom prst="rect">
            <a:avLst/>
          </a:prstGeom>
          <a:noFill/>
        </p:spPr>
      </p:pic>
      <p:pic>
        <p:nvPicPr>
          <p:cNvPr id="28682" name="Picture 10" descr="http://mmedia.ozon.ru/multimedia/books_covers/1003241244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413" y="3998216"/>
            <a:ext cx="1109911" cy="16288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34319" y="4048034"/>
            <a:ext cx="653109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Мордкович А. Г. Алгебра и начала анализа 11 класс. Методическое пособие для учителя (профильный уровень) </a:t>
            </a:r>
          </a:p>
        </p:txBody>
      </p:sp>
    </p:spTree>
    <p:extLst>
      <p:ext uri="{BB962C8B-B14F-4D97-AF65-F5344CB8AC3E}">
        <p14:creationId xmlns:p14="http://schemas.microsoft.com/office/powerpoint/2010/main" val="252092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934-089D-42C3-9CD2-C45790132CA6}" type="slidenum">
              <a:rPr lang="ru-RU" altLang="ru-RU">
                <a:solidFill>
                  <a:srgbClr val="000000"/>
                </a:solidFill>
              </a:rPr>
              <a:pPr/>
              <a:t>31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73" name="Picture 5" descr="fon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фон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432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5602" cy="6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Муниципальное нетиповое бюджетное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общеобразовательное учреждение</a:t>
              </a:r>
              <a:b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</a:b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«Лицей </a:t>
              </a:r>
              <a:r>
                <a:rPr lang="ru-RU" altLang="ru-RU" sz="2400" dirty="0" smtClean="0">
                  <a:solidFill>
                    <a:srgbClr val="FFFF00"/>
                  </a:solidFill>
                  <a:latin typeface="Monotype Corsiva" pitchFamily="66" charset="0"/>
                </a:rPr>
                <a:t>№76» </a:t>
              </a: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г. Новокузнецка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58" y="754"/>
              <a:ext cx="5602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731"/>
            <a:ext cx="1481700" cy="803049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школа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24731"/>
            <a:ext cx="1513204" cy="86001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701896" y="1780399"/>
            <a:ext cx="8208912" cy="43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Результативность работы МО</a:t>
            </a:r>
          </a:p>
          <a:p>
            <a:r>
              <a:rPr lang="ru-RU" altLang="ru-RU" sz="2000" b="1" u="sng" kern="0" dirty="0" smtClean="0">
                <a:solidFill>
                  <a:srgbClr val="008080"/>
                </a:solidFill>
                <a:latin typeface="Book Antiqua" pitchFamily="18" charset="0"/>
              </a:rPr>
              <a:t>Уровень </a:t>
            </a:r>
            <a:r>
              <a:rPr lang="ru-RU" altLang="ru-RU" sz="2000" b="1" u="sng" kern="0" dirty="0" err="1" smtClean="0">
                <a:solidFill>
                  <a:srgbClr val="008080"/>
                </a:solidFill>
                <a:latin typeface="Book Antiqua" pitchFamily="18" charset="0"/>
              </a:rPr>
              <a:t>обученности</a:t>
            </a:r>
            <a:r>
              <a:rPr lang="ru-RU" altLang="ru-RU" sz="2000" b="1" u="sng" kern="0" dirty="0" smtClean="0">
                <a:solidFill>
                  <a:srgbClr val="008080"/>
                </a:solidFill>
                <a:latin typeface="Book Antiqua" pitchFamily="18" charset="0"/>
              </a:rPr>
              <a:t> (качество)</a:t>
            </a:r>
          </a:p>
          <a:p>
            <a:r>
              <a:rPr lang="ru-RU" altLang="ru-RU" sz="3200" b="1" kern="0" dirty="0" smtClean="0">
                <a:solidFill>
                  <a:srgbClr val="008080"/>
                </a:solidFill>
                <a:latin typeface="Book Antiqua" pitchFamily="18" charset="0"/>
              </a:rPr>
              <a:t> </a:t>
            </a:r>
            <a:endParaRPr lang="ru-RU" altLang="ru-RU" sz="3200" b="1" kern="0" dirty="0">
              <a:solidFill>
                <a:srgbClr val="008080"/>
              </a:solidFill>
              <a:latin typeface="Book Antiqua" pitchFamily="18" charset="0"/>
            </a:endParaRP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5613561"/>
              </p:ext>
            </p:extLst>
          </p:nvPr>
        </p:nvGraphicFramePr>
        <p:xfrm>
          <a:off x="630013" y="3717032"/>
          <a:ext cx="4012808" cy="2667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689799"/>
              </p:ext>
            </p:extLst>
          </p:nvPr>
        </p:nvGraphicFramePr>
        <p:xfrm>
          <a:off x="4818177" y="2348880"/>
          <a:ext cx="3792091" cy="2591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0395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73" name="Picture 5" descr="fon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фон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432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5602" cy="6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Муниципальное нетиповое бюджетное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общеобразовательное учреждение</a:t>
              </a:r>
              <a:b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</a:b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«Лицей </a:t>
              </a:r>
              <a:r>
                <a:rPr lang="ru-RU" altLang="ru-RU" sz="2400" dirty="0" smtClean="0">
                  <a:solidFill>
                    <a:srgbClr val="FFFF00"/>
                  </a:solidFill>
                  <a:latin typeface="Monotype Corsiva" pitchFamily="66" charset="0"/>
                </a:rPr>
                <a:t>№76» </a:t>
              </a: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г. Новокузнецка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58" y="754"/>
              <a:ext cx="5602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731"/>
            <a:ext cx="1481700" cy="803049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школа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24731"/>
            <a:ext cx="1513204" cy="86001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701896" y="1780399"/>
            <a:ext cx="8208912" cy="43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Результативность работы МО</a:t>
            </a:r>
          </a:p>
          <a:p>
            <a:r>
              <a:rPr lang="ru-RU" altLang="ru-RU" sz="2000" b="1" u="sng" kern="0" dirty="0" smtClean="0">
                <a:solidFill>
                  <a:srgbClr val="008080"/>
                </a:solidFill>
                <a:latin typeface="Book Antiqua" pitchFamily="18" charset="0"/>
              </a:rPr>
              <a:t>Независимый мониторинг</a:t>
            </a:r>
          </a:p>
          <a:p>
            <a:r>
              <a:rPr lang="ru-RU" altLang="ru-RU" sz="3200" b="1" kern="0" dirty="0" smtClean="0">
                <a:solidFill>
                  <a:srgbClr val="008080"/>
                </a:solidFill>
                <a:latin typeface="Book Antiqua" pitchFamily="18" charset="0"/>
              </a:rPr>
              <a:t> </a:t>
            </a:r>
            <a:endParaRPr lang="ru-RU" altLang="ru-RU" sz="3200" b="1" kern="0" dirty="0">
              <a:solidFill>
                <a:srgbClr val="008080"/>
              </a:solidFill>
              <a:latin typeface="Book Antiqua" pitchFamily="18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847099"/>
              </p:ext>
            </p:extLst>
          </p:nvPr>
        </p:nvGraphicFramePr>
        <p:xfrm>
          <a:off x="684872" y="2348880"/>
          <a:ext cx="4012540" cy="2483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546134"/>
              </p:ext>
            </p:extLst>
          </p:nvPr>
        </p:nvGraphicFramePr>
        <p:xfrm>
          <a:off x="5004048" y="3429000"/>
          <a:ext cx="3711699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24591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934-089D-42C3-9CD2-C45790132CA6}" type="slidenum">
              <a:rPr lang="ru-RU" altLang="ru-RU">
                <a:solidFill>
                  <a:srgbClr val="000000"/>
                </a:solidFill>
              </a:rPr>
              <a:pPr/>
              <a:t>33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73" name="Picture 5" descr="fon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фон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432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5602" cy="6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Муниципальное нетиповое бюджетное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общеобразовательное учреждение</a:t>
              </a:r>
              <a:b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</a:b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«Лицей </a:t>
              </a:r>
              <a:r>
                <a:rPr lang="ru-RU" altLang="ru-RU" sz="2400" dirty="0" smtClean="0">
                  <a:solidFill>
                    <a:srgbClr val="FFFF00"/>
                  </a:solidFill>
                  <a:latin typeface="Monotype Corsiva" pitchFamily="66" charset="0"/>
                </a:rPr>
                <a:t>№76» </a:t>
              </a: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г. Новокузнецка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58" y="754"/>
              <a:ext cx="5602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731"/>
            <a:ext cx="1481700" cy="803049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школа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24731"/>
            <a:ext cx="1513204" cy="86001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625056" y="2144148"/>
            <a:ext cx="8208912" cy="43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Результативность работы МО</a:t>
            </a:r>
          </a:p>
          <a:p>
            <a:r>
              <a:rPr lang="ru-RU" altLang="ru-RU" sz="3200" b="1" kern="0" dirty="0" smtClean="0">
                <a:solidFill>
                  <a:srgbClr val="008080"/>
                </a:solidFill>
                <a:latin typeface="Book Antiqua" pitchFamily="18" charset="0"/>
              </a:rPr>
              <a:t>Итоговая аттестация</a:t>
            </a:r>
          </a:p>
          <a:p>
            <a:r>
              <a:rPr lang="ru-RU" altLang="ru-RU" sz="2000" b="1" u="sng" kern="0" dirty="0" smtClean="0">
                <a:solidFill>
                  <a:srgbClr val="008080"/>
                </a:solidFill>
                <a:latin typeface="Book Antiqua" pitchFamily="18" charset="0"/>
              </a:rPr>
              <a:t>1. Математика. Общая успеваемость  – 100%</a:t>
            </a:r>
          </a:p>
          <a:p>
            <a:r>
              <a:rPr lang="ru-RU" altLang="ru-RU" sz="3200" b="1" kern="0" dirty="0" smtClean="0">
                <a:solidFill>
                  <a:srgbClr val="008080"/>
                </a:solidFill>
                <a:latin typeface="Book Antiqua" pitchFamily="18" charset="0"/>
              </a:rPr>
              <a:t> </a:t>
            </a:r>
            <a:endParaRPr lang="ru-RU" altLang="ru-RU" sz="3200" b="1" kern="0" dirty="0">
              <a:solidFill>
                <a:srgbClr val="008080"/>
              </a:solidFill>
              <a:latin typeface="Book Antiqua" pitchFamily="18" charset="0"/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943550"/>
              </p:ext>
            </p:extLst>
          </p:nvPr>
        </p:nvGraphicFramePr>
        <p:xfrm>
          <a:off x="768679" y="3068960"/>
          <a:ext cx="382022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057229"/>
              </p:ext>
            </p:extLst>
          </p:nvPr>
        </p:nvGraphicFramePr>
        <p:xfrm>
          <a:off x="4932040" y="2996952"/>
          <a:ext cx="381642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84604" y="6021288"/>
            <a:ext cx="820891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800" b="1" dirty="0" smtClean="0">
                <a:solidFill>
                  <a:schemeClr val="tx1"/>
                </a:solidFill>
                <a:latin typeface="Book Antiqua" pitchFamily="18" charset="0"/>
              </a:rPr>
              <a:t>Качество итоговой аттестации 9-классников лицея выше средних показателей  по городу, области, России           </a:t>
            </a:r>
            <a:endParaRPr lang="ru-RU" altLang="ru-RU" sz="1800" b="1" kern="0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1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934-089D-42C3-9CD2-C45790132CA6}" type="slidenum">
              <a:rPr lang="ru-RU" altLang="ru-RU">
                <a:solidFill>
                  <a:srgbClr val="000000"/>
                </a:solidFill>
              </a:rPr>
              <a:pPr/>
              <a:t>34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73" name="Picture 5" descr="fon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фон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432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5602" cy="6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Муниципальное нетиповое бюджетное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общеобразовательное учреждение</a:t>
              </a:r>
              <a:b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</a:b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«Лицей </a:t>
              </a:r>
              <a:r>
                <a:rPr lang="ru-RU" altLang="ru-RU" sz="2400" dirty="0" smtClean="0">
                  <a:solidFill>
                    <a:srgbClr val="FFFF00"/>
                  </a:solidFill>
                  <a:latin typeface="Monotype Corsiva" pitchFamily="66" charset="0"/>
                </a:rPr>
                <a:t>№76» </a:t>
              </a: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г. Новокузнецка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58" y="754"/>
              <a:ext cx="5602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731"/>
            <a:ext cx="1481700" cy="803049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школа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24731"/>
            <a:ext cx="1513204" cy="86001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1688129"/>
              </p:ext>
            </p:extLst>
          </p:nvPr>
        </p:nvGraphicFramePr>
        <p:xfrm>
          <a:off x="572564" y="2348880"/>
          <a:ext cx="3855420" cy="2450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Rectangle 6"/>
          <p:cNvSpPr txBox="1">
            <a:spLocks noChangeArrowheads="1"/>
          </p:cNvSpPr>
          <p:nvPr/>
        </p:nvSpPr>
        <p:spPr bwMode="auto">
          <a:xfrm>
            <a:off x="526422" y="1712100"/>
            <a:ext cx="8208912" cy="43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3200" b="1" kern="0" dirty="0" smtClean="0">
                <a:solidFill>
                  <a:srgbClr val="008080"/>
                </a:solidFill>
                <a:latin typeface="Book Antiqua" pitchFamily="18" charset="0"/>
              </a:rPr>
              <a:t>Итоговая аттестация</a:t>
            </a:r>
          </a:p>
          <a:p>
            <a:r>
              <a:rPr lang="ru-RU" altLang="ru-RU" sz="2000" b="1" u="sng" kern="0" dirty="0" smtClean="0">
                <a:solidFill>
                  <a:srgbClr val="008080"/>
                </a:solidFill>
                <a:latin typeface="Book Antiqua" pitchFamily="18" charset="0"/>
              </a:rPr>
              <a:t>2. Информатика. Общая успеваемость  – 100%</a:t>
            </a:r>
          </a:p>
          <a:p>
            <a:r>
              <a:rPr lang="ru-RU" altLang="ru-RU" sz="3200" b="1" kern="0" dirty="0" smtClean="0">
                <a:solidFill>
                  <a:srgbClr val="008080"/>
                </a:solidFill>
                <a:latin typeface="Book Antiqua" pitchFamily="18" charset="0"/>
              </a:rPr>
              <a:t> </a:t>
            </a:r>
            <a:endParaRPr lang="ru-RU" altLang="ru-RU" sz="3200" b="1" kern="0" dirty="0">
              <a:solidFill>
                <a:srgbClr val="008080"/>
              </a:solidFill>
              <a:latin typeface="Book Antiqua" pitchFamily="18" charset="0"/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0591110"/>
              </p:ext>
            </p:extLst>
          </p:nvPr>
        </p:nvGraphicFramePr>
        <p:xfrm>
          <a:off x="5111303" y="3933056"/>
          <a:ext cx="3648075" cy="244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6481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934-089D-42C3-9CD2-C45790132CA6}" type="slidenum">
              <a:rPr lang="ru-RU" altLang="ru-RU">
                <a:solidFill>
                  <a:srgbClr val="000000"/>
                </a:solidFill>
              </a:rPr>
              <a:pPr/>
              <a:t>35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73" name="Picture 5" descr="fon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фон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432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5602" cy="6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Муниципальное нетиповое бюджетное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общеобразовательное учреждение</a:t>
              </a:r>
              <a:b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</a:b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«Лицей </a:t>
              </a:r>
              <a:r>
                <a:rPr lang="ru-RU" altLang="ru-RU" sz="2400" dirty="0" smtClean="0">
                  <a:solidFill>
                    <a:srgbClr val="FFFF00"/>
                  </a:solidFill>
                  <a:latin typeface="Monotype Corsiva" pitchFamily="66" charset="0"/>
                </a:rPr>
                <a:t>№76» </a:t>
              </a: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г. Новокузнецка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58" y="754"/>
              <a:ext cx="5602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731"/>
            <a:ext cx="1481700" cy="803049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школа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24731"/>
            <a:ext cx="1513204" cy="86001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8" name="Rectangle 6"/>
          <p:cNvSpPr txBox="1">
            <a:spLocks noChangeArrowheads="1"/>
          </p:cNvSpPr>
          <p:nvPr/>
        </p:nvSpPr>
        <p:spPr bwMode="auto">
          <a:xfrm>
            <a:off x="526422" y="1712100"/>
            <a:ext cx="8208912" cy="43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3200" b="1" kern="0" dirty="0" smtClean="0">
                <a:solidFill>
                  <a:srgbClr val="008080"/>
                </a:solidFill>
                <a:latin typeface="Book Antiqua" pitchFamily="18" charset="0"/>
              </a:rPr>
              <a:t>Итоговая аттестация</a:t>
            </a:r>
          </a:p>
          <a:p>
            <a:r>
              <a:rPr lang="ru-RU" altLang="ru-RU" sz="2000" b="1" u="sng" kern="0" dirty="0" smtClean="0">
                <a:solidFill>
                  <a:srgbClr val="008080"/>
                </a:solidFill>
                <a:latin typeface="Book Antiqua" pitchFamily="18" charset="0"/>
              </a:rPr>
              <a:t>3. Математика. Общая успеваемость  – 100%</a:t>
            </a:r>
          </a:p>
          <a:p>
            <a:r>
              <a:rPr lang="ru-RU" altLang="ru-RU" sz="3200" b="1" kern="0" dirty="0" smtClean="0">
                <a:solidFill>
                  <a:srgbClr val="008080"/>
                </a:solidFill>
                <a:latin typeface="Book Antiqua" pitchFamily="18" charset="0"/>
              </a:rPr>
              <a:t> </a:t>
            </a:r>
            <a:endParaRPr lang="ru-RU" altLang="ru-RU" sz="3200" b="1" kern="0" dirty="0">
              <a:solidFill>
                <a:srgbClr val="008080"/>
              </a:solidFill>
              <a:latin typeface="Book Antiqua" pitchFamily="18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4821146"/>
              </p:ext>
            </p:extLst>
          </p:nvPr>
        </p:nvGraphicFramePr>
        <p:xfrm>
          <a:off x="606086" y="2564904"/>
          <a:ext cx="4091326" cy="258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9" name="Rectangle 6"/>
          <p:cNvSpPr txBox="1">
            <a:spLocks noChangeArrowheads="1"/>
          </p:cNvSpPr>
          <p:nvPr/>
        </p:nvSpPr>
        <p:spPr bwMode="auto">
          <a:xfrm>
            <a:off x="684604" y="6021288"/>
            <a:ext cx="820891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800" b="1" dirty="0" smtClean="0">
                <a:solidFill>
                  <a:schemeClr val="tx1"/>
                </a:solidFill>
                <a:latin typeface="Book Antiqua" pitchFamily="18" charset="0"/>
              </a:rPr>
              <a:t>Качество итоговой аттестации 11-классников лицея выше средних показателей  по городу, области, России           </a:t>
            </a:r>
            <a:endParaRPr lang="ru-RU" altLang="ru-RU" sz="1800" b="1" kern="0" dirty="0">
              <a:solidFill>
                <a:schemeClr val="tx1"/>
              </a:solidFill>
              <a:latin typeface="Book Antiqua" pitchFamily="18" charset="0"/>
            </a:endParaRPr>
          </a:p>
        </p:txBody>
      </p:sp>
      <p:graphicFrame>
        <p:nvGraphicFramePr>
          <p:cNvPr id="20" name="Group 7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767586952"/>
              </p:ext>
            </p:extLst>
          </p:nvPr>
        </p:nvGraphicFramePr>
        <p:xfrm>
          <a:off x="5004048" y="4149080"/>
          <a:ext cx="3597226" cy="1014095"/>
        </p:xfrm>
        <a:graphic>
          <a:graphicData uri="http://schemas.openxmlformats.org/drawingml/2006/table">
            <a:tbl>
              <a:tblPr/>
              <a:tblGrid>
                <a:gridCol w="1824203"/>
                <a:gridCol w="980936"/>
                <a:gridCol w="792087"/>
              </a:tblGrid>
              <a:tr h="2880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Максимальный балл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Математика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62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934-089D-42C3-9CD2-C45790132CA6}" type="slidenum">
              <a:rPr lang="ru-RU" altLang="ru-RU">
                <a:solidFill>
                  <a:srgbClr val="000000"/>
                </a:solidFill>
              </a:rPr>
              <a:pPr/>
              <a:t>36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73" name="Picture 5" descr="fon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фон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432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5602" cy="6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Муниципальное нетиповое бюджетное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общеобразовательное учреждение</a:t>
              </a:r>
              <a:b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</a:b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«Лицей </a:t>
              </a:r>
              <a:r>
                <a:rPr lang="ru-RU" altLang="ru-RU" sz="2400" dirty="0" smtClean="0">
                  <a:solidFill>
                    <a:srgbClr val="FFFF00"/>
                  </a:solidFill>
                  <a:latin typeface="Monotype Corsiva" pitchFamily="66" charset="0"/>
                </a:rPr>
                <a:t>№76» </a:t>
              </a: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г. Новокузнецка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58" y="754"/>
              <a:ext cx="5602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731"/>
            <a:ext cx="1481700" cy="803049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школа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24731"/>
            <a:ext cx="1513204" cy="86001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8" name="Rectangle 6"/>
          <p:cNvSpPr txBox="1">
            <a:spLocks noChangeArrowheads="1"/>
          </p:cNvSpPr>
          <p:nvPr/>
        </p:nvSpPr>
        <p:spPr bwMode="auto">
          <a:xfrm>
            <a:off x="526422" y="1712100"/>
            <a:ext cx="8208912" cy="43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3200" b="1" kern="0" dirty="0" smtClean="0">
                <a:solidFill>
                  <a:srgbClr val="008080"/>
                </a:solidFill>
                <a:latin typeface="Book Antiqua" pitchFamily="18" charset="0"/>
              </a:rPr>
              <a:t>Итоговая аттестация</a:t>
            </a:r>
          </a:p>
          <a:p>
            <a:r>
              <a:rPr lang="ru-RU" altLang="ru-RU" sz="2000" b="1" u="sng" kern="0" dirty="0" smtClean="0">
                <a:solidFill>
                  <a:srgbClr val="008080"/>
                </a:solidFill>
                <a:latin typeface="Book Antiqua" pitchFamily="18" charset="0"/>
              </a:rPr>
              <a:t>4. Информатика. Общая успеваемость  – 100%</a:t>
            </a:r>
          </a:p>
          <a:p>
            <a:r>
              <a:rPr lang="ru-RU" altLang="ru-RU" sz="3200" b="1" kern="0" dirty="0" smtClean="0">
                <a:solidFill>
                  <a:srgbClr val="008080"/>
                </a:solidFill>
                <a:latin typeface="Book Antiqua" pitchFamily="18" charset="0"/>
              </a:rPr>
              <a:t> </a:t>
            </a:r>
            <a:endParaRPr lang="ru-RU" altLang="ru-RU" sz="3200" b="1" kern="0" dirty="0">
              <a:solidFill>
                <a:srgbClr val="008080"/>
              </a:solidFill>
              <a:latin typeface="Book Antiqua" pitchFamily="18" charset="0"/>
            </a:endParaRPr>
          </a:p>
        </p:txBody>
      </p:sp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684604" y="6021288"/>
            <a:ext cx="820891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800" b="1" dirty="0" smtClean="0">
                <a:solidFill>
                  <a:schemeClr val="tx1"/>
                </a:solidFill>
                <a:latin typeface="Book Antiqua" pitchFamily="18" charset="0"/>
              </a:rPr>
              <a:t>Качество итоговой аттестации 11-классников лицея выше средних показателей  по городу, области, России           </a:t>
            </a:r>
            <a:endParaRPr lang="ru-RU" altLang="ru-RU" sz="1800" b="1" kern="0" dirty="0">
              <a:solidFill>
                <a:schemeClr val="tx1"/>
              </a:solidFill>
              <a:latin typeface="Book Antiqua" pitchFamily="18" charset="0"/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7826911"/>
              </p:ext>
            </p:extLst>
          </p:nvPr>
        </p:nvGraphicFramePr>
        <p:xfrm>
          <a:off x="536694" y="2207418"/>
          <a:ext cx="4160718" cy="3093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Group 7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060307720"/>
              </p:ext>
            </p:extLst>
          </p:nvPr>
        </p:nvGraphicFramePr>
        <p:xfrm>
          <a:off x="5138108" y="4293096"/>
          <a:ext cx="3597226" cy="1014095"/>
        </p:xfrm>
        <a:graphic>
          <a:graphicData uri="http://schemas.openxmlformats.org/drawingml/2006/table">
            <a:tbl>
              <a:tblPr/>
              <a:tblGrid>
                <a:gridCol w="1824203"/>
                <a:gridCol w="980936"/>
                <a:gridCol w="792087"/>
              </a:tblGrid>
              <a:tr h="2880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Максимальный балл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Информатика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63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934-089D-42C3-9CD2-C45790132CA6}" type="slidenum">
              <a:rPr lang="ru-RU" altLang="ru-RU">
                <a:solidFill>
                  <a:srgbClr val="000000"/>
                </a:solidFill>
              </a:rPr>
              <a:pPr/>
              <a:t>37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73" name="Picture 5" descr="fon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фон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432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5602" cy="6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Муниципальное нетиповое бюджетное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общеобразовательное учреждение</a:t>
              </a:r>
              <a:b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</a:b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«Лицей </a:t>
              </a:r>
              <a:r>
                <a:rPr lang="ru-RU" altLang="ru-RU" sz="2400" dirty="0" smtClean="0">
                  <a:solidFill>
                    <a:srgbClr val="FFFF00"/>
                  </a:solidFill>
                  <a:latin typeface="Monotype Corsiva" pitchFamily="66" charset="0"/>
                </a:rPr>
                <a:t>№76» </a:t>
              </a: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г. Новокузнецка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58" y="754"/>
              <a:ext cx="5602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731"/>
            <a:ext cx="1481700" cy="803049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школа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24731"/>
            <a:ext cx="1513204" cy="86001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642910" y="1500174"/>
            <a:ext cx="815550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2400" b="1" kern="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Всероссийская олимпиада школьников </a:t>
            </a:r>
          </a:p>
          <a:p>
            <a:r>
              <a:rPr lang="ru-RU" altLang="ru-RU" sz="2400" b="1" kern="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(лицейский уровень)</a:t>
            </a:r>
            <a:endParaRPr lang="ru-RU" altLang="ru-RU" sz="2400" b="1" kern="0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5786" y="2285992"/>
            <a:ext cx="2909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Математика 5-11 классы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43570" y="3000372"/>
            <a:ext cx="2948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Информатика 10 классы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303851020"/>
              </p:ext>
            </p:extLst>
          </p:nvPr>
        </p:nvGraphicFramePr>
        <p:xfrm>
          <a:off x="428596" y="2643182"/>
          <a:ext cx="3724275" cy="282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887500596"/>
              </p:ext>
            </p:extLst>
          </p:nvPr>
        </p:nvGraphicFramePr>
        <p:xfrm>
          <a:off x="5143504" y="3357562"/>
          <a:ext cx="3724275" cy="282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26538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934-089D-42C3-9CD2-C45790132CA6}" type="slidenum">
              <a:rPr lang="ru-RU" altLang="ru-RU">
                <a:solidFill>
                  <a:srgbClr val="000000"/>
                </a:solidFill>
              </a:rPr>
              <a:pPr/>
              <a:t>38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73" name="Picture 5" descr="fon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фон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432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5602" cy="6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Муниципальное нетиповое бюджетное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общеобразовательное учреждение</a:t>
              </a:r>
              <a:b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</a:b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«Лицей </a:t>
              </a:r>
              <a:r>
                <a:rPr lang="ru-RU" altLang="ru-RU" sz="2400" dirty="0" smtClean="0">
                  <a:solidFill>
                    <a:srgbClr val="FFFF00"/>
                  </a:solidFill>
                  <a:latin typeface="Monotype Corsiva" pitchFamily="66" charset="0"/>
                </a:rPr>
                <a:t>№76» </a:t>
              </a: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г. Новокузнецка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58" y="754"/>
              <a:ext cx="5602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731"/>
            <a:ext cx="1481700" cy="803049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школа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24731"/>
            <a:ext cx="1513204" cy="86001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714348" y="1357298"/>
            <a:ext cx="815550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2400" b="1" kern="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Всероссийская олимпиада школьников </a:t>
            </a:r>
          </a:p>
          <a:p>
            <a:r>
              <a:rPr lang="ru-RU" altLang="ru-RU" sz="2400" b="1" kern="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(районный уровень)</a:t>
            </a:r>
            <a:endParaRPr lang="ru-RU" altLang="ru-RU" sz="2400" b="1" kern="0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00100" y="2071678"/>
            <a:ext cx="2909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Математика 8-11 классы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43570" y="2928934"/>
            <a:ext cx="2948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Информатика 10 классы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1741391391"/>
              </p:ext>
            </p:extLst>
          </p:nvPr>
        </p:nvGraphicFramePr>
        <p:xfrm>
          <a:off x="428596" y="2500306"/>
          <a:ext cx="3724275" cy="282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2877439892"/>
              </p:ext>
            </p:extLst>
          </p:nvPr>
        </p:nvGraphicFramePr>
        <p:xfrm>
          <a:off x="5214942" y="3286124"/>
          <a:ext cx="3724275" cy="298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26538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934-089D-42C3-9CD2-C45790132CA6}" type="slidenum">
              <a:rPr lang="ru-RU" altLang="ru-RU">
                <a:solidFill>
                  <a:srgbClr val="000000"/>
                </a:solidFill>
              </a:rPr>
              <a:pPr/>
              <a:t>39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73" name="Picture 5" descr="fon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фон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432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5602" cy="6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Муниципальное нетиповое бюджетное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общеобразовательное учреждение</a:t>
              </a:r>
              <a:b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</a:b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«Лицей </a:t>
              </a:r>
              <a:r>
                <a:rPr lang="ru-RU" altLang="ru-RU" sz="2400" dirty="0" smtClean="0">
                  <a:solidFill>
                    <a:srgbClr val="FFFF00"/>
                  </a:solidFill>
                  <a:latin typeface="Monotype Corsiva" pitchFamily="66" charset="0"/>
                </a:rPr>
                <a:t>№76» </a:t>
              </a: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г. Новокузнецка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58" y="754"/>
              <a:ext cx="5602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731"/>
            <a:ext cx="1481700" cy="803049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школа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24731"/>
            <a:ext cx="1513204" cy="86001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571472" y="1285860"/>
            <a:ext cx="4143404" cy="50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9-10 Международная олимпиада </a:t>
            </a:r>
          </a:p>
          <a:p>
            <a:r>
              <a:rPr lang="ru-RU" altLang="ru-RU" sz="1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 основам наук (математика)</a:t>
            </a:r>
            <a:endParaRPr lang="ru-RU" altLang="ru-RU" sz="1800" b="1" kern="0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449661996"/>
              </p:ext>
            </p:extLst>
          </p:nvPr>
        </p:nvGraphicFramePr>
        <p:xfrm>
          <a:off x="571472" y="1857364"/>
          <a:ext cx="357190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4286216" y="2714620"/>
            <a:ext cx="485778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6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Региональная олимпиада по математике </a:t>
            </a:r>
          </a:p>
          <a:p>
            <a:r>
              <a:rPr lang="ru-RU" altLang="ru-RU" sz="16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ИНО «Институт непрерывного образования»</a:t>
            </a:r>
          </a:p>
          <a:p>
            <a:r>
              <a:rPr lang="ru-RU" altLang="ru-RU" sz="16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5-8 классы          </a:t>
            </a:r>
            <a:endParaRPr lang="ru-RU" altLang="ru-RU" sz="1600" b="1" kern="0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680425599"/>
              </p:ext>
            </p:extLst>
          </p:nvPr>
        </p:nvGraphicFramePr>
        <p:xfrm>
          <a:off x="4572000" y="3500438"/>
          <a:ext cx="4357718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26538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934-089D-42C3-9CD2-C45790132CA6}" type="slidenum">
              <a:rPr lang="ru-RU" altLang="ru-RU">
                <a:solidFill>
                  <a:srgbClr val="000000"/>
                </a:solidFill>
              </a:rPr>
              <a:pPr/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73" name="Picture 5" descr="fon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фон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432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5602" cy="6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Муниципальное нетиповое бюджетное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общеобразовательное учреждение</a:t>
              </a:r>
              <a:b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</a:b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«Лицей </a:t>
              </a:r>
              <a:r>
                <a:rPr lang="ru-RU" altLang="ru-RU" sz="2400" dirty="0" smtClean="0">
                  <a:solidFill>
                    <a:srgbClr val="FFFF00"/>
                  </a:solidFill>
                  <a:latin typeface="Monotype Corsiva" pitchFamily="66" charset="0"/>
                </a:rPr>
                <a:t>№76» </a:t>
              </a: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г. Новокузнецка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58" y="754"/>
              <a:ext cx="5602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731"/>
            <a:ext cx="1481700" cy="803049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школа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24731"/>
            <a:ext cx="1513204" cy="86001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801446"/>
              </p:ext>
            </p:extLst>
          </p:nvPr>
        </p:nvGraphicFramePr>
        <p:xfrm>
          <a:off x="508881" y="1772816"/>
          <a:ext cx="518457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Group 7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59475610"/>
              </p:ext>
            </p:extLst>
          </p:nvPr>
        </p:nvGraphicFramePr>
        <p:xfrm>
          <a:off x="5652120" y="4509120"/>
          <a:ext cx="3024385" cy="2075180"/>
        </p:xfrm>
        <a:graphic>
          <a:graphicData uri="http://schemas.openxmlformats.org/drawingml/2006/table">
            <a:tbl>
              <a:tblPr/>
              <a:tblGrid>
                <a:gridCol w="1494598"/>
                <a:gridCol w="1529787"/>
              </a:tblGrid>
              <a:tr h="288032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Педагогический стаж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до 3-х лет 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15-20 лет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25 -30 лет 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3738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40 и более 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73813" algn="l"/>
                        </a:tabLst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Rectangle 6"/>
          <p:cNvSpPr txBox="1">
            <a:spLocks noChangeArrowheads="1"/>
          </p:cNvSpPr>
          <p:nvPr/>
        </p:nvSpPr>
        <p:spPr bwMode="auto">
          <a:xfrm>
            <a:off x="671349" y="1206501"/>
            <a:ext cx="8208912" cy="43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Профессиональный уровень педагогов</a:t>
            </a:r>
            <a:endParaRPr lang="ru-RU" altLang="ru-RU" sz="3200" b="1" kern="0" dirty="0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1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934-089D-42C3-9CD2-C45790132CA6}" type="slidenum">
              <a:rPr lang="ru-RU" altLang="ru-RU">
                <a:solidFill>
                  <a:srgbClr val="000000"/>
                </a:solidFill>
              </a:rPr>
              <a:pPr/>
              <a:t>40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73" name="Picture 5" descr="fon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фон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432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5602" cy="6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Муниципальное нетиповое бюджетное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общеобразовательное учреждение</a:t>
              </a:r>
              <a:b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</a:b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«Лицей </a:t>
              </a:r>
              <a:r>
                <a:rPr lang="ru-RU" altLang="ru-RU" sz="2400" dirty="0" smtClean="0">
                  <a:solidFill>
                    <a:srgbClr val="FFFF00"/>
                  </a:solidFill>
                  <a:latin typeface="Monotype Corsiva" pitchFamily="66" charset="0"/>
                </a:rPr>
                <a:t>№76» </a:t>
              </a: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г. Новокузнецка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58" y="754"/>
              <a:ext cx="5602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731"/>
            <a:ext cx="1481700" cy="803049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школа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24731"/>
            <a:ext cx="1513204" cy="86001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785786" y="1857364"/>
            <a:ext cx="815550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2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Всероссийский математический конкурс-игра «Кенгуру» 5-11 классы</a:t>
            </a:r>
          </a:p>
          <a:p>
            <a:r>
              <a:rPr lang="ru-RU" altLang="ru-RU" sz="2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(призеры, победители на муниципальном уровне)          </a:t>
            </a:r>
            <a:endParaRPr lang="ru-RU" altLang="ru-RU" sz="2000" b="1" kern="0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866035846"/>
              </p:ext>
            </p:extLst>
          </p:nvPr>
        </p:nvGraphicFramePr>
        <p:xfrm>
          <a:off x="2714612" y="2928934"/>
          <a:ext cx="4286280" cy="328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26538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934-089D-42C3-9CD2-C45790132CA6}" type="slidenum">
              <a:rPr lang="ru-RU" altLang="ru-RU">
                <a:solidFill>
                  <a:srgbClr val="000000"/>
                </a:solidFill>
              </a:rPr>
              <a:pPr/>
              <a:t>41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73" name="Picture 5" descr="fon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фон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432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5602" cy="6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Муниципальное нетиповое бюджетное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общеобразовательное учреждение</a:t>
              </a:r>
              <a:b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</a:b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«Лицей </a:t>
              </a:r>
              <a:r>
                <a:rPr lang="ru-RU" altLang="ru-RU" sz="2400" dirty="0" smtClean="0">
                  <a:solidFill>
                    <a:srgbClr val="FFFF00"/>
                  </a:solidFill>
                  <a:latin typeface="Monotype Corsiva" pitchFamily="66" charset="0"/>
                </a:rPr>
                <a:t>№76» </a:t>
              </a: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г. Новокузнецка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58" y="754"/>
              <a:ext cx="5602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731"/>
            <a:ext cx="1481700" cy="803049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школа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24731"/>
            <a:ext cx="1513204" cy="86001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357158" y="1285860"/>
            <a:ext cx="528641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Региональная олимпиада НФИ </a:t>
            </a:r>
            <a:r>
              <a:rPr lang="ru-RU" altLang="ru-RU" sz="1800" b="1" dirty="0" err="1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КемГУ</a:t>
            </a:r>
            <a:endParaRPr lang="ru-RU" altLang="ru-RU" sz="1800" b="1" dirty="0" smtClean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altLang="ru-RU" sz="1800" b="1" kern="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5-8 классы</a:t>
            </a:r>
            <a:endParaRPr lang="ru-RU" altLang="ru-RU" sz="1800" b="1" kern="0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253510467"/>
              </p:ext>
            </p:extLst>
          </p:nvPr>
        </p:nvGraphicFramePr>
        <p:xfrm>
          <a:off x="1071538" y="1928802"/>
          <a:ext cx="314327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Rectangle 6"/>
          <p:cNvSpPr txBox="1">
            <a:spLocks noChangeArrowheads="1"/>
          </p:cNvSpPr>
          <p:nvPr/>
        </p:nvSpPr>
        <p:spPr bwMode="auto">
          <a:xfrm>
            <a:off x="4643438" y="2714620"/>
            <a:ext cx="421484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Районная научно-практическая </a:t>
            </a:r>
          </a:p>
          <a:p>
            <a:r>
              <a:rPr lang="ru-RU" altLang="ru-RU" sz="1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конференция          </a:t>
            </a:r>
            <a:endParaRPr lang="ru-RU" altLang="ru-RU" sz="1800" b="1" kern="0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497309597"/>
              </p:ext>
            </p:extLst>
          </p:nvPr>
        </p:nvGraphicFramePr>
        <p:xfrm>
          <a:off x="4786314" y="3500438"/>
          <a:ext cx="3929090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26538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934-089D-42C3-9CD2-C45790132CA6}" type="slidenum">
              <a:rPr lang="ru-RU" altLang="ru-RU">
                <a:solidFill>
                  <a:srgbClr val="000000"/>
                </a:solidFill>
              </a:rPr>
              <a:pPr/>
              <a:t>42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73" name="Picture 5" descr="fon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фон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432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5602" cy="6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Муниципальное нетиповое бюджетное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общеобразовательное учреждение</a:t>
              </a:r>
              <a:b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</a:b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«Лицей </a:t>
              </a:r>
              <a:r>
                <a:rPr lang="ru-RU" altLang="ru-RU" sz="2400" dirty="0" smtClean="0">
                  <a:solidFill>
                    <a:srgbClr val="FFFF00"/>
                  </a:solidFill>
                  <a:latin typeface="Monotype Corsiva" pitchFamily="66" charset="0"/>
                </a:rPr>
                <a:t>№76» </a:t>
              </a: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г. Новокузнецка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58" y="754"/>
              <a:ext cx="5602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731"/>
            <a:ext cx="1481700" cy="803049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школа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24731"/>
            <a:ext cx="1513204" cy="86001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770112" y="1484784"/>
            <a:ext cx="7885540" cy="144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32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Региональная научно-практическая конференция ИНО « Институт непрерывного образования»</a:t>
            </a:r>
          </a:p>
          <a:p>
            <a:r>
              <a:rPr lang="ru-RU" altLang="ru-RU" sz="2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5-8 классы     </a:t>
            </a:r>
            <a:r>
              <a:rPr lang="ru-RU" altLang="ru-RU" sz="32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</a:t>
            </a:r>
            <a:endParaRPr lang="ru-RU" altLang="ru-RU" sz="3200" b="1" kern="0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468156219"/>
              </p:ext>
            </p:extLst>
          </p:nvPr>
        </p:nvGraphicFramePr>
        <p:xfrm>
          <a:off x="1993170" y="3212976"/>
          <a:ext cx="5926804" cy="3359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26538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934-089D-42C3-9CD2-C45790132CA6}" type="slidenum">
              <a:rPr lang="ru-RU" altLang="ru-RU">
                <a:solidFill>
                  <a:srgbClr val="000000"/>
                </a:solidFill>
              </a:rPr>
              <a:pPr/>
              <a:t>43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73" name="Picture 5" descr="fon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фон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432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5602" cy="6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Муниципальное нетиповое бюджетное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общеобразовательное учреждение</a:t>
              </a:r>
              <a:b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</a:b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«Лицей </a:t>
              </a:r>
              <a:r>
                <a:rPr lang="ru-RU" altLang="ru-RU" sz="2400" dirty="0" smtClean="0">
                  <a:solidFill>
                    <a:srgbClr val="FFFF00"/>
                  </a:solidFill>
                  <a:latin typeface="Monotype Corsiva" pitchFamily="66" charset="0"/>
                </a:rPr>
                <a:t>№76» </a:t>
              </a: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г. Новокузнецка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58" y="754"/>
              <a:ext cx="5602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731"/>
            <a:ext cx="1481700" cy="803049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школа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24731"/>
            <a:ext cx="1513204" cy="86001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4697412" y="2926654"/>
            <a:ext cx="400052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2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18 Всероссийская научно-практическая конференция</a:t>
            </a:r>
          </a:p>
          <a:p>
            <a:r>
              <a:rPr lang="ru-RU" altLang="ru-RU" sz="1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Анжеро-Судженск  </a:t>
            </a:r>
          </a:p>
          <a:p>
            <a:r>
              <a:rPr lang="ru-RU" altLang="ru-RU" sz="1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11 класс          </a:t>
            </a:r>
            <a:endParaRPr lang="ru-RU" altLang="ru-RU" sz="1800" b="1" kern="0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8" name="Rectangle 6"/>
          <p:cNvSpPr txBox="1">
            <a:spLocks noChangeArrowheads="1"/>
          </p:cNvSpPr>
          <p:nvPr/>
        </p:nvSpPr>
        <p:spPr bwMode="auto">
          <a:xfrm>
            <a:off x="571472" y="1285860"/>
            <a:ext cx="4143404" cy="50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42900" indent="-342900">
              <a:buAutoNum type="arabicPlain" startAt="12"/>
            </a:pPr>
            <a:r>
              <a:rPr lang="ru-RU" altLang="ru-RU" sz="1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Региональная открытая НПК</a:t>
            </a:r>
          </a:p>
          <a:p>
            <a:pPr marL="342900" indent="-342900"/>
            <a:r>
              <a:rPr lang="ru-RU" altLang="ru-RU" sz="1800" b="1" kern="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НФИ </a:t>
            </a:r>
            <a:r>
              <a:rPr lang="ru-RU" altLang="ru-RU" sz="1800" b="1" kern="0" dirty="0" err="1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КемГУ</a:t>
            </a:r>
            <a:endParaRPr lang="ru-RU" altLang="ru-RU" sz="1800" b="1" kern="0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029933657"/>
              </p:ext>
            </p:extLst>
          </p:nvPr>
        </p:nvGraphicFramePr>
        <p:xfrm>
          <a:off x="571472" y="2000240"/>
          <a:ext cx="3429024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899902992"/>
              </p:ext>
            </p:extLst>
          </p:nvPr>
        </p:nvGraphicFramePr>
        <p:xfrm>
          <a:off x="4857752" y="4000504"/>
          <a:ext cx="3705225" cy="263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26538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934-089D-42C3-9CD2-C45790132CA6}" type="slidenum">
              <a:rPr lang="ru-RU" altLang="ru-RU">
                <a:solidFill>
                  <a:srgbClr val="000000"/>
                </a:solidFill>
              </a:rPr>
              <a:pPr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73" name="Picture 5" descr="fon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фон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432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5602" cy="6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Муниципальное нетиповое бюджетное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общеобразовательное учреждение</a:t>
              </a:r>
              <a:b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</a:b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«Лицей </a:t>
              </a:r>
              <a:r>
                <a:rPr lang="ru-RU" altLang="ru-RU" sz="2400" dirty="0" smtClean="0">
                  <a:solidFill>
                    <a:srgbClr val="FFFF00"/>
                  </a:solidFill>
                  <a:latin typeface="Monotype Corsiva" pitchFamily="66" charset="0"/>
                </a:rPr>
                <a:t>№76» </a:t>
              </a: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г. Новокузнецка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58" y="754"/>
              <a:ext cx="5602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731"/>
            <a:ext cx="1481700" cy="803049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школа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24731"/>
            <a:ext cx="1513204" cy="86001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539552" y="1340768"/>
            <a:ext cx="8208912" cy="43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Профессиональный уровень педагогов</a:t>
            </a:r>
            <a:endParaRPr lang="ru-RU" altLang="ru-RU" sz="3200" b="1" kern="0" dirty="0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8792" y="1916832"/>
            <a:ext cx="8471470" cy="4608512"/>
          </a:xfrm>
          <a:prstGeom prst="roundRect">
            <a:avLst/>
          </a:prstGeom>
          <a:gradFill flip="none" rotWithShape="1">
            <a:gsLst>
              <a:gs pos="38000">
                <a:schemeClr val="bg1"/>
              </a:gs>
              <a:gs pos="83000">
                <a:srgbClr val="CCFFFF"/>
              </a:gs>
            </a:gsLst>
            <a:path path="circle">
              <a:fillToRect l="100000" t="100000"/>
            </a:path>
            <a:tileRect r="-100000" b="-100000"/>
          </a:gra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006666"/>
                </a:solidFill>
                <a:latin typeface="Times New Roman" pitchFamily="18" charset="0"/>
              </a:rPr>
              <a:t>Отличники народного просвещения – </a:t>
            </a:r>
            <a:r>
              <a:rPr lang="ru-RU" altLang="ru-RU" sz="2400" dirty="0" smtClean="0">
                <a:solidFill>
                  <a:srgbClr val="006666"/>
                </a:solidFill>
                <a:latin typeface="Times New Roman" pitchFamily="18" charset="0"/>
              </a:rPr>
              <a:t>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altLang="ru-RU" sz="900" dirty="0">
              <a:solidFill>
                <a:srgbClr val="006666"/>
              </a:solidFill>
              <a:latin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006666"/>
                </a:solidFill>
                <a:latin typeface="Times New Roman" pitchFamily="18" charset="0"/>
              </a:rPr>
              <a:t>Почетный работник общего образования РФ – </a:t>
            </a:r>
            <a:r>
              <a:rPr lang="ru-RU" altLang="ru-RU" sz="2400" dirty="0" smtClean="0">
                <a:solidFill>
                  <a:srgbClr val="006666"/>
                </a:solidFill>
                <a:latin typeface="Times New Roman" pitchFamily="18" charset="0"/>
              </a:rPr>
              <a:t>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altLang="ru-RU" sz="900" dirty="0">
              <a:solidFill>
                <a:srgbClr val="006666"/>
              </a:solidFill>
              <a:latin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006666"/>
                </a:solidFill>
                <a:latin typeface="Times New Roman" pitchFamily="18" charset="0"/>
              </a:rPr>
              <a:t>Награждены медалями губернатора Кемеровской области </a:t>
            </a:r>
            <a:r>
              <a:rPr lang="ru-RU" altLang="ru-RU" sz="2400" dirty="0" smtClean="0">
                <a:solidFill>
                  <a:srgbClr val="006666"/>
                </a:solidFill>
                <a:latin typeface="Times New Roman" pitchFamily="18" charset="0"/>
              </a:rPr>
              <a:t>–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altLang="ru-RU" sz="900" dirty="0">
              <a:solidFill>
                <a:srgbClr val="006666"/>
              </a:solidFill>
              <a:latin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006666"/>
                </a:solidFill>
                <a:latin typeface="Times New Roman" pitchFamily="18" charset="0"/>
              </a:rPr>
              <a:t>Награждены грамотами </a:t>
            </a:r>
            <a:r>
              <a:rPr lang="ru-RU" altLang="ru-RU" sz="2400" dirty="0" err="1" smtClean="0">
                <a:solidFill>
                  <a:srgbClr val="006666"/>
                </a:solidFill>
                <a:latin typeface="Times New Roman" pitchFamily="18" charset="0"/>
              </a:rPr>
              <a:t>КОиН</a:t>
            </a:r>
            <a:r>
              <a:rPr lang="ru-RU" altLang="ru-RU" sz="2400" dirty="0" smtClean="0">
                <a:solidFill>
                  <a:srgbClr val="006666"/>
                </a:solidFill>
                <a:latin typeface="Times New Roman" pitchFamily="18" charset="0"/>
              </a:rPr>
              <a:t> администрации г. Новокузнецка – 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altLang="ru-RU" sz="900" dirty="0" smtClean="0">
              <a:solidFill>
                <a:srgbClr val="006666"/>
              </a:solidFill>
              <a:latin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006666"/>
                </a:solidFill>
                <a:latin typeface="Times New Roman" pitchFamily="18" charset="0"/>
              </a:rPr>
              <a:t>Победители конкурса «Лучшие учителя общеобразовательных учреждений РФ» – 3 (Федеральный уровень – 2, региональный уровень – 1)</a:t>
            </a:r>
            <a:endParaRPr lang="ru-RU" altLang="ru-RU" sz="2400" dirty="0">
              <a:solidFill>
                <a:srgbClr val="0066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1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934-089D-42C3-9CD2-C45790132CA6}" type="slidenum">
              <a:rPr lang="ru-RU" altLang="ru-RU">
                <a:solidFill>
                  <a:srgbClr val="000000"/>
                </a:solidFill>
              </a:rPr>
              <a:pPr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73" name="Picture 5" descr="fon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фон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432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5602" cy="6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Муниципальное нетиповое бюджетное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общеобразовательное учреждение</a:t>
              </a:r>
              <a:b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</a:b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«Лицей </a:t>
              </a:r>
              <a:r>
                <a:rPr lang="ru-RU" altLang="ru-RU" sz="2400" dirty="0" smtClean="0">
                  <a:solidFill>
                    <a:srgbClr val="FFFF00"/>
                  </a:solidFill>
                  <a:latin typeface="Monotype Corsiva" pitchFamily="66" charset="0"/>
                </a:rPr>
                <a:t>№76» </a:t>
              </a: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г. Новокузнецка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58" y="754"/>
              <a:ext cx="5602" cy="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731"/>
            <a:ext cx="1481700" cy="803049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604022" y="2860511"/>
            <a:ext cx="8208912" cy="43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Методическая тема МО</a:t>
            </a:r>
            <a:endParaRPr lang="ru-RU" altLang="ru-RU" b="1" kern="0" dirty="0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03648" y="3573016"/>
            <a:ext cx="7065193" cy="2088231"/>
          </a:xfrm>
          <a:prstGeom prst="roundRect">
            <a:avLst/>
          </a:prstGeom>
          <a:gradFill flip="none" rotWithShape="1">
            <a:gsLst>
              <a:gs pos="38000">
                <a:schemeClr val="bg1"/>
              </a:gs>
              <a:gs pos="83000">
                <a:srgbClr val="CCFFFF"/>
              </a:gs>
            </a:gsLst>
            <a:path path="circle">
              <a:fillToRect l="100000" t="100000"/>
            </a:path>
            <a:tileRect r="-100000" b="-100000"/>
          </a:gra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Современный урок в формате системно-деятельностного подхода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3" name="Рисунок 12" descr="школа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24731"/>
            <a:ext cx="1513204" cy="86001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592956" y="1795016"/>
            <a:ext cx="8208912" cy="43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2800" dirty="0" smtClean="0">
                <a:solidFill>
                  <a:srgbClr val="008080"/>
                </a:solidFill>
                <a:latin typeface="Book Antiqua" pitchFamily="18" charset="0"/>
              </a:rPr>
              <a:t>Единая методическая тема</a:t>
            </a:r>
          </a:p>
          <a:p>
            <a:r>
              <a:rPr lang="ru-RU" altLang="ru-RU" sz="2800" b="1" kern="0" dirty="0" smtClean="0">
                <a:solidFill>
                  <a:srgbClr val="008080"/>
                </a:solidFill>
                <a:latin typeface="Book Antiqua" pitchFamily="18" charset="0"/>
              </a:rPr>
              <a:t>«Введение ФГОС НОО и подготовка к введению ФГОС ООО»</a:t>
            </a:r>
            <a:endParaRPr lang="ru-RU" altLang="ru-RU" sz="2800" b="1" kern="0" dirty="0">
              <a:solidFill>
                <a:srgbClr val="00808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74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934-089D-42C3-9CD2-C45790132CA6}" type="slidenum">
              <a:rPr lang="ru-RU" altLang="ru-RU">
                <a:solidFill>
                  <a:srgbClr val="000000"/>
                </a:solidFill>
              </a:rPr>
              <a:pPr/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73" name="Picture 5" descr="fon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фон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432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5602" cy="6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Муниципальное нетиповое бюджетное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общеобразовательное учреждение</a:t>
              </a:r>
              <a:b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</a:b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«Лицей </a:t>
              </a:r>
              <a:r>
                <a:rPr lang="ru-RU" altLang="ru-RU" sz="2400" dirty="0" smtClean="0">
                  <a:solidFill>
                    <a:srgbClr val="FFFF00"/>
                  </a:solidFill>
                  <a:latin typeface="Monotype Corsiva" pitchFamily="66" charset="0"/>
                </a:rPr>
                <a:t>№76» </a:t>
              </a: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г. Новокузнецка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58" y="754"/>
              <a:ext cx="5602" cy="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731"/>
            <a:ext cx="1481700" cy="803049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592956" y="1592575"/>
            <a:ext cx="8208912" cy="43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4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Цель </a:t>
            </a:r>
            <a:r>
              <a:rPr lang="ru-RU" altLang="ru-RU" sz="4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работы </a:t>
            </a:r>
            <a:r>
              <a:rPr lang="ru-RU" altLang="ru-RU" sz="4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методического</a:t>
            </a:r>
          </a:p>
          <a:p>
            <a:r>
              <a:rPr lang="ru-RU" altLang="ru-RU" sz="4000" kern="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объединения</a:t>
            </a:r>
            <a:endParaRPr lang="ru-RU" altLang="ru-RU" sz="4000" kern="0" dirty="0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38379" y="2564904"/>
            <a:ext cx="7396054" cy="3384376"/>
          </a:xfrm>
          <a:prstGeom prst="roundRect">
            <a:avLst/>
          </a:prstGeom>
          <a:gradFill flip="none" rotWithShape="1">
            <a:gsLst>
              <a:gs pos="38000">
                <a:schemeClr val="bg1"/>
              </a:gs>
              <a:gs pos="83000">
                <a:srgbClr val="CCFFFF"/>
              </a:gs>
            </a:gsLst>
            <a:path path="circle">
              <a:fillToRect l="100000" t="100000"/>
            </a:path>
            <a:tileRect r="-100000" b="-100000"/>
          </a:gra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Совершенствование урока </a:t>
            </a:r>
            <a:r>
              <a:rPr lang="ru-RU" sz="3200" dirty="0">
                <a:solidFill>
                  <a:srgbClr val="7030A0"/>
                </a:solidFill>
              </a:rPr>
              <a:t>посредством активного использования модели современного урока в формате </a:t>
            </a:r>
            <a:r>
              <a:rPr lang="ru-RU" sz="3200" dirty="0" err="1">
                <a:solidFill>
                  <a:srgbClr val="7030A0"/>
                </a:solidFill>
              </a:rPr>
              <a:t>компетентностного</a:t>
            </a:r>
            <a:r>
              <a:rPr lang="ru-RU" sz="3200" dirty="0">
                <a:solidFill>
                  <a:srgbClr val="7030A0"/>
                </a:solidFill>
              </a:rPr>
              <a:t> подхода</a:t>
            </a:r>
          </a:p>
        </p:txBody>
      </p:sp>
      <p:pic>
        <p:nvPicPr>
          <p:cNvPr id="12" name="Рисунок 11" descr="школа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24731"/>
            <a:ext cx="1513204" cy="86001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823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934-089D-42C3-9CD2-C45790132CA6}" type="slidenum">
              <a:rPr lang="ru-RU" altLang="ru-RU">
                <a:solidFill>
                  <a:srgbClr val="000000"/>
                </a:solidFill>
              </a:rPr>
              <a:pPr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73" name="Picture 5" descr="fon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фон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432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5602" cy="6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Муниципальное нетиповое бюджетное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общеобразовательное учреждение</a:t>
              </a:r>
              <a:b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</a:b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«Лицей </a:t>
              </a:r>
              <a:r>
                <a:rPr lang="ru-RU" altLang="ru-RU" sz="2400" dirty="0" smtClean="0">
                  <a:solidFill>
                    <a:srgbClr val="FFFF00"/>
                  </a:solidFill>
                  <a:latin typeface="Monotype Corsiva" pitchFamily="66" charset="0"/>
                </a:rPr>
                <a:t>№76» </a:t>
              </a:r>
              <a:r>
                <a:rPr lang="ru-RU" altLang="ru-RU" sz="2200" dirty="0" smtClean="0">
                  <a:solidFill>
                    <a:srgbClr val="FFFF00"/>
                  </a:solidFill>
                  <a:latin typeface="Monotype Corsiva" pitchFamily="66" charset="0"/>
                </a:rPr>
                <a:t>г. Новокузнецка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58" y="754"/>
              <a:ext cx="5602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731"/>
            <a:ext cx="1481700" cy="803049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школа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24731"/>
            <a:ext cx="1513204" cy="86001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592956" y="1385986"/>
            <a:ext cx="8208912" cy="43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b="1" dirty="0" smtClean="0">
                <a:solidFill>
                  <a:srgbClr val="008080"/>
                </a:solidFill>
                <a:latin typeface="Book Antiqua" panose="02040602050305030304" pitchFamily="18" charset="0"/>
              </a:rPr>
              <a:t>Задачи</a:t>
            </a:r>
            <a:endParaRPr lang="ru-RU" altLang="ru-RU" sz="4000" b="1" kern="0" dirty="0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02757" y="1916832"/>
            <a:ext cx="7538077" cy="4500722"/>
          </a:xfrm>
          <a:prstGeom prst="roundRect">
            <a:avLst/>
          </a:prstGeom>
          <a:gradFill flip="none" rotWithShape="1">
            <a:gsLst>
              <a:gs pos="38000">
                <a:schemeClr val="bg1"/>
              </a:gs>
              <a:gs pos="83000">
                <a:srgbClr val="CCFFFF"/>
              </a:gs>
            </a:gsLst>
            <a:path path="circle">
              <a:fillToRect l="100000" t="100000"/>
            </a:path>
            <a:tileRect r="-100000" b="-100000"/>
          </a:gra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7030A0"/>
                </a:solidFill>
              </a:rPr>
              <a:t>реализация системно - деятельностного подхода в образовательном процессе;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000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7030A0"/>
                </a:solidFill>
              </a:rPr>
              <a:t>обеспечение </a:t>
            </a:r>
            <a:r>
              <a:rPr lang="ru-RU" sz="2000" dirty="0">
                <a:solidFill>
                  <a:srgbClr val="7030A0"/>
                </a:solidFill>
              </a:rPr>
              <a:t>получения учащимися знаний, умений, навыков и компетенций в соответствии с требованиями ФГОС и их индивидуальными запросами на содержание образования</a:t>
            </a:r>
            <a:r>
              <a:rPr lang="ru-RU" sz="2000" dirty="0" smtClean="0">
                <a:solidFill>
                  <a:srgbClr val="7030A0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000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7030A0"/>
                </a:solidFill>
              </a:rPr>
              <a:t>интеграция </a:t>
            </a:r>
            <a:r>
              <a:rPr lang="ru-RU" sz="2000" dirty="0">
                <a:solidFill>
                  <a:srgbClr val="7030A0"/>
                </a:solidFill>
              </a:rPr>
              <a:t>урочной и внеурочной деятельности посредством реализации проектов по учебным предметам</a:t>
            </a:r>
            <a:r>
              <a:rPr lang="ru-RU" sz="2000" dirty="0" smtClean="0">
                <a:solidFill>
                  <a:srgbClr val="7030A0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000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7030A0"/>
                </a:solidFill>
              </a:rPr>
              <a:t>использование </a:t>
            </a:r>
            <a:r>
              <a:rPr lang="ru-RU" sz="2000" dirty="0">
                <a:solidFill>
                  <a:srgbClr val="7030A0"/>
                </a:solidFill>
              </a:rPr>
              <a:t>ДОТ в организации учебной, учебно-исследовательской и проектной </a:t>
            </a:r>
            <a:r>
              <a:rPr lang="ru-RU" sz="2000" dirty="0" smtClean="0">
                <a:solidFill>
                  <a:srgbClr val="7030A0"/>
                </a:solidFill>
              </a:rPr>
              <a:t>деятельности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7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934-089D-42C3-9CD2-C45790132CA6}" type="slidenum">
              <a:rPr lang="ru-RU" altLang="ru-RU">
                <a:solidFill>
                  <a:srgbClr val="000000"/>
                </a:solidFill>
              </a:rPr>
              <a:pPr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73" name="Picture 5" descr="fon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6" descr="фон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432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5602" cy="6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b="1" dirty="0" smtClean="0">
                  <a:solidFill>
                    <a:srgbClr val="FFFF00"/>
                  </a:solidFill>
                  <a:latin typeface="+mj-lt"/>
                </a:rPr>
                <a:t>Темы самообразовательной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b="1" dirty="0" smtClean="0">
                  <a:solidFill>
                    <a:srgbClr val="FFFF00"/>
                  </a:solidFill>
                  <a:latin typeface="+mj-lt"/>
                </a:rPr>
                <a:t>деятельности</a:t>
              </a: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58" y="754"/>
              <a:ext cx="5602" cy="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731"/>
            <a:ext cx="1481700" cy="803049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293256" y="3140968"/>
            <a:ext cx="2808312" cy="936104"/>
          </a:xfrm>
          <a:prstGeom prst="roundRect">
            <a:avLst/>
          </a:prstGeom>
          <a:gradFill flip="none" rotWithShape="1">
            <a:gsLst>
              <a:gs pos="38000">
                <a:srgbClr val="C00000"/>
              </a:gs>
              <a:gs pos="0">
                <a:srgbClr val="C00000"/>
              </a:gs>
            </a:gsLst>
            <a:path path="circle">
              <a:fillToRect l="100000" t="100000"/>
            </a:path>
            <a:tileRect r="-100000" b="-100000"/>
          </a:gra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Современный урок в формате системно-деятельностного подхода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школа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24731"/>
            <a:ext cx="1513204" cy="86001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3358432" y="1387697"/>
            <a:ext cx="2574192" cy="936104"/>
          </a:xfrm>
          <a:prstGeom prst="roundRect">
            <a:avLst/>
          </a:prstGeom>
          <a:gradFill flip="none" rotWithShape="1">
            <a:gsLst>
              <a:gs pos="38000">
                <a:schemeClr val="bg1"/>
              </a:gs>
              <a:gs pos="83000">
                <a:srgbClr val="CCFFFF"/>
              </a:gs>
            </a:gsLst>
            <a:path path="circle">
              <a:fillToRect l="100000" t="100000"/>
            </a:path>
            <a:tileRect r="-100000" b="-100000"/>
          </a:gra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Современный урок – это личностно – ориентированный урок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20403" y="3404700"/>
            <a:ext cx="2665332" cy="1370653"/>
          </a:xfrm>
          <a:prstGeom prst="roundRect">
            <a:avLst/>
          </a:prstGeom>
          <a:gradFill flip="none" rotWithShape="1">
            <a:gsLst>
              <a:gs pos="38000">
                <a:schemeClr val="bg1"/>
              </a:gs>
              <a:gs pos="83000">
                <a:srgbClr val="CCFFFF"/>
              </a:gs>
            </a:gsLst>
            <a:path path="circle">
              <a:fillToRect l="100000" t="100000"/>
            </a:path>
            <a:tileRect r="-100000" b="-100000"/>
          </a:gra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Использование современных технологий на уроках математики в условиях модернизации образовательного процесса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9289" y="3140968"/>
            <a:ext cx="2665332" cy="1476226"/>
          </a:xfrm>
          <a:prstGeom prst="roundRect">
            <a:avLst/>
          </a:prstGeom>
          <a:gradFill flip="none" rotWithShape="1">
            <a:gsLst>
              <a:gs pos="38000">
                <a:schemeClr val="bg1"/>
              </a:gs>
              <a:gs pos="83000">
                <a:srgbClr val="CCFFFF"/>
              </a:gs>
            </a:gsLst>
            <a:path path="circle">
              <a:fillToRect l="100000" t="100000"/>
            </a:path>
            <a:tileRect r="-100000" b="-100000"/>
          </a:gra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Формирование умений и навыков при работе с заданиями высокого уровня сложности при подготовке к ГИА (11кл)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83347" y="1746925"/>
            <a:ext cx="2665332" cy="1394043"/>
          </a:xfrm>
          <a:prstGeom prst="roundRect">
            <a:avLst/>
          </a:prstGeom>
          <a:gradFill flip="none" rotWithShape="1">
            <a:gsLst>
              <a:gs pos="38000">
                <a:schemeClr val="bg1"/>
              </a:gs>
              <a:gs pos="83000">
                <a:srgbClr val="CCFFFF"/>
              </a:gs>
            </a:gsLst>
            <a:path path="circle">
              <a:fillToRect l="100000" t="100000"/>
            </a:path>
            <a:tileRect r="-100000" b="-100000"/>
          </a:gra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Активизация познавательной деятельности учащихся с применением дистанционного обучения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9289" y="1926945"/>
            <a:ext cx="2665332" cy="936104"/>
          </a:xfrm>
          <a:prstGeom prst="roundRect">
            <a:avLst/>
          </a:prstGeom>
          <a:gradFill flip="none" rotWithShape="1">
            <a:gsLst>
              <a:gs pos="38000">
                <a:schemeClr val="bg1"/>
              </a:gs>
              <a:gs pos="83000">
                <a:srgbClr val="CCFFFF"/>
              </a:gs>
            </a:gsLst>
            <a:path path="circle">
              <a:fillToRect l="100000" t="100000"/>
            </a:path>
            <a:tileRect r="-100000" b="-100000"/>
          </a:gra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Организация и проведение мероприятий с использованием ДОТ и ВКС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129339" y="5470097"/>
            <a:ext cx="2996398" cy="936104"/>
          </a:xfrm>
          <a:prstGeom prst="roundRect">
            <a:avLst/>
          </a:prstGeom>
          <a:gradFill flip="none" rotWithShape="1">
            <a:gsLst>
              <a:gs pos="38000">
                <a:schemeClr val="bg1"/>
              </a:gs>
              <a:gs pos="83000">
                <a:srgbClr val="CCFFFF"/>
              </a:gs>
            </a:gsLst>
            <a:path path="circle">
              <a:fillToRect l="100000" t="100000"/>
            </a:path>
            <a:tileRect r="-100000" b="-100000"/>
          </a:gra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Метод проектов – эффективное средство организации внеурочной деятельности обучающихся по математике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39552" y="5001632"/>
            <a:ext cx="2286856" cy="936104"/>
          </a:xfrm>
          <a:prstGeom prst="roundRect">
            <a:avLst/>
          </a:prstGeom>
          <a:gradFill flip="none" rotWithShape="1">
            <a:gsLst>
              <a:gs pos="38000">
                <a:schemeClr val="bg1"/>
              </a:gs>
              <a:gs pos="83000">
                <a:srgbClr val="CCFFFF"/>
              </a:gs>
            </a:gsLst>
            <a:path path="circle">
              <a:fillToRect l="100000" t="100000"/>
            </a:path>
            <a:tileRect r="-100000" b="-100000"/>
          </a:gra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Проектная деятельность на уроках математики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362964" y="5001632"/>
            <a:ext cx="2665332" cy="1235680"/>
          </a:xfrm>
          <a:prstGeom prst="roundRect">
            <a:avLst/>
          </a:prstGeom>
          <a:gradFill flip="none" rotWithShape="1">
            <a:gsLst>
              <a:gs pos="38000">
                <a:schemeClr val="bg1"/>
              </a:gs>
              <a:gs pos="83000">
                <a:srgbClr val="CCFFFF"/>
              </a:gs>
            </a:gsLst>
            <a:path path="circle">
              <a:fillToRect l="100000" t="100000"/>
            </a:path>
            <a:tileRect r="-100000" b="-100000"/>
          </a:gra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Формирование исследовательской деятельности учащихся на уроках и внеурочных занятиях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3068767" y="2443946"/>
            <a:ext cx="1503233" cy="697022"/>
          </a:xfrm>
          <a:prstGeom prst="straightConnector1">
            <a:avLst/>
          </a:prstGeom>
          <a:ln w="41275" cmpd="sng">
            <a:solidFill>
              <a:srgbClr val="00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064621" y="3760257"/>
            <a:ext cx="228635" cy="0"/>
          </a:xfrm>
          <a:prstGeom prst="straightConnector1">
            <a:avLst/>
          </a:prstGeom>
          <a:ln w="41275" cmpd="sng">
            <a:solidFill>
              <a:srgbClr val="00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5" idx="3"/>
          </p:cNvCxnSpPr>
          <p:nvPr/>
        </p:nvCxnSpPr>
        <p:spPr>
          <a:xfrm flipV="1">
            <a:off x="2826408" y="4077074"/>
            <a:ext cx="1494814" cy="1392610"/>
          </a:xfrm>
          <a:prstGeom prst="straightConnector1">
            <a:avLst/>
          </a:prstGeom>
          <a:ln w="41275" cmpd="sng">
            <a:solidFill>
              <a:srgbClr val="00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4697412" y="4090026"/>
            <a:ext cx="0" cy="1393024"/>
          </a:xfrm>
          <a:prstGeom prst="straightConnector1">
            <a:avLst/>
          </a:prstGeom>
          <a:ln w="41275" cmpd="sng">
            <a:solidFill>
              <a:srgbClr val="00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5004048" y="2269388"/>
            <a:ext cx="1256619" cy="871580"/>
          </a:xfrm>
          <a:prstGeom prst="straightConnector1">
            <a:avLst/>
          </a:prstGeom>
          <a:ln w="41275" cmpd="sng">
            <a:solidFill>
              <a:srgbClr val="00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6100929" y="3680421"/>
            <a:ext cx="319474" cy="0"/>
          </a:xfrm>
          <a:prstGeom prst="straightConnector1">
            <a:avLst/>
          </a:prstGeom>
          <a:ln w="41275" cmpd="sng">
            <a:solidFill>
              <a:srgbClr val="00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 flipV="1">
            <a:off x="5148065" y="4043570"/>
            <a:ext cx="1214899" cy="1329646"/>
          </a:xfrm>
          <a:prstGeom prst="straightConnector1">
            <a:avLst/>
          </a:prstGeom>
          <a:ln w="41275" cmpd="sng">
            <a:solidFill>
              <a:srgbClr val="00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endCxn id="3" idx="0"/>
          </p:cNvCxnSpPr>
          <p:nvPr/>
        </p:nvCxnSpPr>
        <p:spPr>
          <a:xfrm>
            <a:off x="4697412" y="2352693"/>
            <a:ext cx="0" cy="788275"/>
          </a:xfrm>
          <a:prstGeom prst="straightConnector1">
            <a:avLst/>
          </a:prstGeom>
          <a:ln w="41275" cmpd="sng">
            <a:solidFill>
              <a:srgbClr val="00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8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2942</Words>
  <Application>Microsoft Office PowerPoint</Application>
  <PresentationFormat>Экран (4:3)</PresentationFormat>
  <Paragraphs>549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45" baseType="lpstr">
      <vt:lpstr>Тема Office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объединение учителей математики и информатики</dc:title>
  <dc:creator>user</dc:creator>
  <cp:lastModifiedBy>user</cp:lastModifiedBy>
  <cp:revision>95</cp:revision>
  <dcterms:created xsi:type="dcterms:W3CDTF">2014-11-12T04:32:19Z</dcterms:created>
  <dcterms:modified xsi:type="dcterms:W3CDTF">2014-12-18T10:13:37Z</dcterms:modified>
</cp:coreProperties>
</file>