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4" r:id="rId2"/>
    <p:sldId id="339" r:id="rId3"/>
    <p:sldId id="257" r:id="rId4"/>
    <p:sldId id="259" r:id="rId5"/>
    <p:sldId id="340" r:id="rId6"/>
    <p:sldId id="258" r:id="rId7"/>
    <p:sldId id="338" r:id="rId8"/>
    <p:sldId id="260" r:id="rId9"/>
    <p:sldId id="261" r:id="rId10"/>
    <p:sldId id="263" r:id="rId11"/>
    <p:sldId id="316" r:id="rId12"/>
    <p:sldId id="335" r:id="rId13"/>
    <p:sldId id="322" r:id="rId14"/>
    <p:sldId id="326" r:id="rId15"/>
    <p:sldId id="336" r:id="rId16"/>
    <p:sldId id="327" r:id="rId17"/>
    <p:sldId id="328" r:id="rId18"/>
    <p:sldId id="265" r:id="rId19"/>
    <p:sldId id="267" r:id="rId20"/>
    <p:sldId id="268" r:id="rId21"/>
    <p:sldId id="341" r:id="rId22"/>
    <p:sldId id="275" r:id="rId23"/>
    <p:sldId id="276" r:id="rId24"/>
    <p:sldId id="325" r:id="rId25"/>
    <p:sldId id="269" r:id="rId26"/>
    <p:sldId id="270" r:id="rId27"/>
    <p:sldId id="271" r:id="rId28"/>
    <p:sldId id="272" r:id="rId29"/>
    <p:sldId id="333" r:id="rId30"/>
    <p:sldId id="317" r:id="rId31"/>
    <p:sldId id="318" r:id="rId32"/>
    <p:sldId id="320" r:id="rId33"/>
    <p:sldId id="277" r:id="rId34"/>
    <p:sldId id="329" r:id="rId35"/>
    <p:sldId id="332" r:id="rId36"/>
    <p:sldId id="331" r:id="rId37"/>
    <p:sldId id="278" r:id="rId38"/>
    <p:sldId id="274" r:id="rId39"/>
    <p:sldId id="279" r:id="rId40"/>
    <p:sldId id="337" r:id="rId41"/>
    <p:sldId id="33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A65DB5"/>
    <a:srgbClr val="FFFF00"/>
    <a:srgbClr val="00FFFF"/>
    <a:srgbClr val="FF99CC"/>
    <a:srgbClr val="66FF66"/>
    <a:srgbClr val="30E238"/>
    <a:srgbClr val="CEE929"/>
    <a:srgbClr val="89EC26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2364" autoAdjust="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5AC00-A657-4FB7-B3A9-777CB269771E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F7698-BAE5-4AD6-8754-1FFD866D6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5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7698-BAE5-4AD6-8754-1FFD866D636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7698-BAE5-4AD6-8754-1FFD866D636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7698-BAE5-4AD6-8754-1FFD866D636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CE04-2977-41F6-894C-4914DD2F4B4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2B32-5D75-49E1-B019-DEBD19B46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5357850"/>
          </a:xfrm>
        </p:spPr>
        <p:txBody>
          <a:bodyPr>
            <a:noAutofit/>
          </a:bodyPr>
          <a:lstStyle/>
          <a:p>
            <a:r>
              <a:rPr lang="ru-RU" sz="4000" b="1" i="1" u="sng" dirty="0" smtClean="0"/>
              <a:t>Конкурс «Мои достижения» </a:t>
            </a:r>
            <a:br>
              <a:rPr lang="ru-RU" sz="4000" b="1" i="1" u="sng" dirty="0" smtClean="0"/>
            </a:br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dirty="0" err="1" smtClean="0"/>
              <a:t>Муллина</a:t>
            </a:r>
            <a:r>
              <a:rPr lang="ru-RU" sz="4000" b="1" i="1" dirty="0" smtClean="0"/>
              <a:t> Земфира </a:t>
            </a:r>
            <a:br>
              <a:rPr lang="ru-RU" sz="4000" b="1" i="1" dirty="0" smtClean="0"/>
            </a:br>
            <a:r>
              <a:rPr lang="ru-RU" sz="4000" b="1" i="1" dirty="0" smtClean="0"/>
              <a:t>Вячеславовна 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Республика Башкортостан </a:t>
            </a:r>
            <a:r>
              <a:rPr lang="ru-RU" sz="4000" b="1" i="1" dirty="0" err="1" smtClean="0"/>
              <a:t>Бакалинский</a:t>
            </a:r>
            <a:r>
              <a:rPr lang="ru-RU" sz="4000" b="1" i="1" dirty="0" smtClean="0"/>
              <a:t> район </a:t>
            </a:r>
            <a:br>
              <a:rPr lang="ru-RU" sz="4000" b="1" i="1" dirty="0" smtClean="0"/>
            </a:br>
            <a:r>
              <a:rPr lang="ru-RU" sz="4000" b="1" i="1" dirty="0" smtClean="0"/>
              <a:t>МОБУ СОШ </a:t>
            </a:r>
            <a:r>
              <a:rPr lang="ru-RU" sz="4000" b="1" i="1" dirty="0" err="1" smtClean="0"/>
              <a:t>с.Бузюрово</a:t>
            </a:r>
            <a:r>
              <a:rPr lang="ru-RU" sz="4000" b="1" i="1" dirty="0" smtClean="0"/>
              <a:t> </a:t>
            </a:r>
            <a:br>
              <a:rPr lang="ru-RU" sz="4000" b="1" i="1" dirty="0" smtClean="0"/>
            </a:br>
            <a:r>
              <a:rPr lang="ru-RU" sz="4000" b="1" i="1" dirty="0" smtClean="0"/>
              <a:t> </a:t>
            </a:r>
            <a:br>
              <a:rPr lang="ru-RU" sz="4000" b="1" i="1" dirty="0" smtClean="0"/>
            </a:br>
            <a:r>
              <a:rPr lang="ru-RU" sz="4000" b="1" i="1" u="sng" dirty="0" smtClean="0"/>
              <a:t>номинация «Педагоги»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 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Повышение квалификации: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/>
              <a:t>у</a:t>
            </a:r>
            <a:r>
              <a:rPr lang="ru-RU" b="1" i="1" dirty="0" smtClean="0"/>
              <a:t>чеба на курсах ГАОУ ДПО Института развития образования РБ по программе «Пользователь ПК»  в 2008 г.  в </a:t>
            </a:r>
            <a:r>
              <a:rPr lang="ru-RU" b="1" i="1" dirty="0" err="1" smtClean="0"/>
              <a:t>БирГСПА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 учеба на дистанционном курсе «Эффективный урок» в Дистанционной Академии ИГ «Основа»  с 27 января по 7 февраля 2014г.; </a:t>
            </a:r>
          </a:p>
          <a:p>
            <a:r>
              <a:rPr lang="ru-RU" b="1" i="1" dirty="0" smtClean="0"/>
              <a:t>участник  педсовета ИРО РБ ( тема «Интернет – урок» );</a:t>
            </a:r>
          </a:p>
          <a:p>
            <a:r>
              <a:rPr lang="ru-RU" b="1" i="1" dirty="0" smtClean="0"/>
              <a:t>учеба на курсах ГАОУ ДПО Института развития образования РБ по программе «Преподавание русского языка и литературы в школе в свете требований ФГОС»</a:t>
            </a:r>
          </a:p>
          <a:p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13919263092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715436" cy="3096000"/>
          </a:xfrm>
          <a:prstGeom prst="rect">
            <a:avLst/>
          </a:prstGeom>
          <a:noFill/>
          <a:ln>
            <a:solidFill>
              <a:srgbClr val="A65DB5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Новая папка\IMG_10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0"/>
            <a:ext cx="5214974" cy="664371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Участие в профессиональных конкурсах</a:t>
            </a:r>
            <a:endParaRPr lang="ru-RU" b="1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2013-2014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уч.году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участвовала в конкурсе </a:t>
            </a:r>
          </a:p>
          <a:p>
            <a:pPr algn="ctr">
              <a:buNone/>
            </a:pPr>
            <a:r>
              <a:rPr lang="ru-RU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«Учитель  года – 2014»,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победила в номинации  </a:t>
            </a:r>
          </a:p>
          <a:p>
            <a:pPr algn="ctr">
              <a:buNone/>
            </a:pPr>
            <a:r>
              <a:rPr lang="ru-RU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«За творчество и педагогическую перспективу».</a:t>
            </a:r>
          </a:p>
          <a:p>
            <a:pPr algn="ctr">
              <a:buNone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Награждена грамотой и памятным подарком.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ая папка\IMG_1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357166"/>
            <a:ext cx="4857748" cy="650083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папка\IMG_1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500726" cy="6286544"/>
          </a:xfrm>
          <a:prstGeom prst="roundRect">
            <a:avLst/>
          </a:prstGeom>
          <a:noFill/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786741" cy="615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2013-2014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уч.году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участвовала в литературном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конкурсе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«Живая русская классика»,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заняла 3 место.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Награждена грамотой и ценным подарком.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\IMG_1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85728"/>
            <a:ext cx="4786328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38671"/>
          <a:ext cx="8572560" cy="689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99"/>
                <a:gridCol w="2762269"/>
                <a:gridCol w="3047992"/>
              </a:tblGrid>
              <a:tr h="101862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Современные  педагогические 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технологии, используемые в  процессе обучения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7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Здоровьесберегающие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технологии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Технологии интегрированного </a:t>
                      </a:r>
                    </a:p>
                    <a:p>
                      <a:pPr lvl="0"/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обучения 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Проектная деятельность (индивидуальная, групповая, коллективная)</a:t>
                      </a:r>
                    </a:p>
                    <a:p>
                      <a:endParaRPr lang="ru-RU" sz="16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18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Учебно-исследовательская деятельность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Технологии сотрудничества 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Личностно-ориентированные технологии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0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Обучение на основе учебных задач и ситуаций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Информационнокоммуникационная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 (ИКТ)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Технологии дифференцированного обучения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5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Деловые игры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Проблемное  обучение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Портфолио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учащихся 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65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компьютерные технологии  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интерактивные технологии 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Технологии 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разноуровнего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обучения</a:t>
                      </a:r>
                    </a:p>
                    <a:p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педагогической деятельности</a:t>
            </a:r>
            <a:endParaRPr lang="ru-RU" b="1" i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600" dirty="0" smtClean="0"/>
              <a:t>Административные  и районные           контрольные работы  показали  </a:t>
            </a:r>
          </a:p>
          <a:p>
            <a:pPr>
              <a:buNone/>
            </a:pPr>
            <a:r>
              <a:rPr lang="ru-RU" sz="4600" dirty="0" smtClean="0"/>
              <a:t>           следующее  </a:t>
            </a:r>
            <a:r>
              <a:rPr lang="ru-RU" sz="4600" b="1" u="sng" dirty="0" smtClean="0"/>
              <a:t>качество образования </a:t>
            </a:r>
            <a:r>
              <a:rPr lang="ru-RU" sz="4600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sz="3400" b="1" i="1" u="sng" dirty="0" smtClean="0"/>
              <a:t>2012-2013 </a:t>
            </a:r>
            <a:r>
              <a:rPr lang="ru-RU" sz="3400" b="1" i="1" u="sng" dirty="0" err="1" smtClean="0"/>
              <a:t>уч.г</a:t>
            </a:r>
            <a:r>
              <a:rPr lang="ru-RU" sz="3400" b="1" i="1" u="sng" dirty="0" smtClean="0"/>
              <a:t>.            2013-2014  </a:t>
            </a:r>
            <a:r>
              <a:rPr lang="ru-RU" sz="3400" b="1" i="1" u="sng" dirty="0" err="1" smtClean="0"/>
              <a:t>уч.г</a:t>
            </a:r>
            <a:r>
              <a:rPr lang="ru-RU" sz="3400" b="1" i="1" u="sng" dirty="0" smtClean="0"/>
              <a:t>.                  2014-2015 </a:t>
            </a:r>
            <a:r>
              <a:rPr lang="ru-RU" sz="3400" b="1" i="1" u="sng" dirty="0" err="1" smtClean="0"/>
              <a:t>уч.г</a:t>
            </a:r>
            <a:r>
              <a:rPr lang="ru-RU" sz="3400" b="1" i="1" u="sng" dirty="0" smtClean="0"/>
              <a:t>.</a:t>
            </a:r>
          </a:p>
          <a:p>
            <a:pPr algn="ctr">
              <a:buNone/>
            </a:pPr>
            <a:r>
              <a:rPr lang="ru-RU" sz="4400" b="1" i="1" dirty="0" smtClean="0"/>
              <a:t> 9кл.-50%            10 кл.-60%               11 </a:t>
            </a:r>
            <a:r>
              <a:rPr lang="ru-RU" sz="4400" b="1" i="1" dirty="0" err="1" smtClean="0"/>
              <a:t>кл</a:t>
            </a:r>
            <a:r>
              <a:rPr lang="ru-RU" sz="4400" b="1" i="1" dirty="0" smtClean="0"/>
              <a:t>. – 60%, </a:t>
            </a:r>
          </a:p>
          <a:p>
            <a:pPr algn="ctr">
              <a:buNone/>
            </a:pPr>
            <a:r>
              <a:rPr lang="ru-RU" sz="4400" b="1" i="1" dirty="0" smtClean="0"/>
              <a:t> 6кл.- 55%             7кл.- 66%                  8 </a:t>
            </a:r>
            <a:r>
              <a:rPr lang="ru-RU" sz="4400" b="1" i="1" dirty="0" err="1" smtClean="0"/>
              <a:t>кл</a:t>
            </a:r>
            <a:r>
              <a:rPr lang="ru-RU" sz="4400" b="1" i="1" dirty="0" smtClean="0"/>
              <a:t>. – 55% 11кл.- 75%            5кл.- 55%               6 </a:t>
            </a:r>
            <a:r>
              <a:rPr lang="ru-RU" sz="4400" b="1" i="1" dirty="0" err="1" smtClean="0"/>
              <a:t>кл</a:t>
            </a:r>
            <a:r>
              <a:rPr lang="ru-RU" sz="4400" b="1" i="1" dirty="0" smtClean="0"/>
              <a:t> .- 66%. </a:t>
            </a:r>
          </a:p>
          <a:p>
            <a:pPr algn="ctr">
              <a:buNone/>
            </a:pPr>
            <a:endParaRPr lang="ru-RU" sz="4400" b="1" i="1" dirty="0" smtClean="0"/>
          </a:p>
          <a:p>
            <a:pPr algn="ctr">
              <a:buNone/>
            </a:pPr>
            <a:r>
              <a:rPr lang="ru-RU" sz="4400" b="1" i="1" dirty="0" smtClean="0"/>
              <a:t>Успеваемость 100%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0"/>
            <a:ext cx="52864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/>
          </a:p>
          <a:p>
            <a:endParaRPr lang="ru-RU" sz="3200" b="1" i="1" dirty="0" smtClean="0"/>
          </a:p>
          <a:p>
            <a:pPr algn="ctr"/>
            <a:r>
              <a:rPr lang="ru-RU" sz="6000" b="1" i="1" dirty="0" smtClean="0"/>
              <a:t>ПОРТФОЛИО </a:t>
            </a:r>
          </a:p>
          <a:p>
            <a:pPr algn="ctr"/>
            <a:r>
              <a:rPr lang="ru-RU" sz="3200" b="1" i="1" dirty="0" smtClean="0"/>
              <a:t>учителя русского языка и     литературы 1 категории,</a:t>
            </a:r>
          </a:p>
          <a:p>
            <a:r>
              <a:rPr lang="ru-RU" sz="3200" b="1" i="1" dirty="0" smtClean="0"/>
              <a:t>     зам.директора по УВР </a:t>
            </a:r>
          </a:p>
          <a:p>
            <a:r>
              <a:rPr lang="ru-RU" sz="3200" b="1" i="1" dirty="0" smtClean="0"/>
              <a:t>     МОБУ СОШ </a:t>
            </a:r>
            <a:r>
              <a:rPr lang="ru-RU" sz="3200" b="1" i="1" dirty="0" err="1" smtClean="0"/>
              <a:t>с.Бузюрово</a:t>
            </a:r>
            <a:r>
              <a:rPr lang="ru-RU" sz="3200" b="1" i="1" dirty="0" smtClean="0"/>
              <a:t> </a:t>
            </a:r>
          </a:p>
          <a:p>
            <a:r>
              <a:rPr lang="ru-RU" sz="3200" b="1" i="1" dirty="0" smtClean="0"/>
              <a:t>     </a:t>
            </a:r>
            <a:r>
              <a:rPr lang="ru-RU" sz="5400" b="1" i="1" dirty="0" err="1" smtClean="0"/>
              <a:t>Муллиной</a:t>
            </a:r>
            <a:r>
              <a:rPr lang="ru-RU" sz="5400" b="1" i="1" dirty="0" smtClean="0"/>
              <a:t> З.В.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работы с одаренными обучающимися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  <a:solidFill>
            <a:srgbClr val="00FFFF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2800" dirty="0" smtClean="0"/>
              <a:t> В 2010-2011 </a:t>
            </a:r>
            <a:r>
              <a:rPr lang="ru-RU" sz="2800" dirty="0" err="1" smtClean="0"/>
              <a:t>уч</a:t>
            </a:r>
            <a:r>
              <a:rPr lang="ru-RU" sz="2800" dirty="0" smtClean="0"/>
              <a:t>. </a:t>
            </a:r>
            <a:r>
              <a:rPr lang="ru-RU" sz="2800" dirty="0" err="1" smtClean="0"/>
              <a:t>г.Алчинова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Анжелика</a:t>
            </a:r>
            <a:r>
              <a:rPr lang="ru-RU" sz="2800" dirty="0" smtClean="0"/>
              <a:t> Юрьевна     ( 9 </a:t>
            </a:r>
            <a:r>
              <a:rPr lang="ru-RU" sz="2800" dirty="0" err="1" smtClean="0"/>
              <a:t>кл</a:t>
            </a:r>
            <a:r>
              <a:rPr lang="ru-RU" sz="2800" dirty="0" smtClean="0"/>
              <a:t>.)  заняла 1 место на районной олимпиаде по русскому языку.</a:t>
            </a:r>
          </a:p>
          <a:p>
            <a:endParaRPr lang="ru-RU" sz="2800" dirty="0" smtClean="0"/>
          </a:p>
          <a:p>
            <a:r>
              <a:rPr lang="ru-RU" sz="2800" dirty="0" smtClean="0"/>
              <a:t> В 2012-2013 </a:t>
            </a:r>
            <a:r>
              <a:rPr lang="ru-RU" sz="2800" dirty="0" err="1" smtClean="0"/>
              <a:t>уч.г</a:t>
            </a:r>
            <a:r>
              <a:rPr lang="ru-RU" sz="2800" dirty="0" smtClean="0"/>
              <a:t>. </a:t>
            </a:r>
            <a:r>
              <a:rPr lang="ru-RU" sz="2800" dirty="0" err="1" smtClean="0"/>
              <a:t>Алчинова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Анжелика</a:t>
            </a:r>
            <a:r>
              <a:rPr lang="ru-RU" sz="2800" dirty="0" smtClean="0"/>
              <a:t>      (11кл.) заняла 1 место на районной олимпиаде по литературе, участвовала в региональном этапе олимпиады по литературе.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овая папка\IMG_1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70364" y="857232"/>
            <a:ext cx="3173636" cy="4257692"/>
          </a:xfrm>
          <a:prstGeom prst="rect">
            <a:avLst/>
          </a:prstGeom>
          <a:noFill/>
        </p:spPr>
      </p:pic>
      <p:pic>
        <p:nvPicPr>
          <p:cNvPr id="7171" name="Picture 3" descr="G:\Новая папка\IMG_1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857232"/>
            <a:ext cx="3149794" cy="4257692"/>
          </a:xfrm>
          <a:prstGeom prst="rect">
            <a:avLst/>
          </a:prstGeom>
          <a:noFill/>
        </p:spPr>
      </p:pic>
      <p:pic>
        <p:nvPicPr>
          <p:cNvPr id="8" name="Picture 3" descr="G:\Новая папка\IMG_10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1928802"/>
            <a:ext cx="328614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Участие обучающихся в конкурсах, исследовательских проектах</a:t>
            </a:r>
            <a:endParaRPr lang="ru-RU" sz="32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3" y="1142983"/>
          <a:ext cx="807249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/>
                <a:gridCol w="1934311"/>
                <a:gridCol w="2101936"/>
                <a:gridCol w="2018124"/>
              </a:tblGrid>
              <a:tr h="100584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Ф.И. обучающихся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конкурса, проекта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работы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Сроки</a:t>
                      </a:r>
                      <a:endParaRPr lang="ru-RU" sz="20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Алчинова</a:t>
                      </a:r>
                      <a:r>
                        <a:rPr lang="ru-RU" sz="2000" b="1" i="1" dirty="0" smtClean="0"/>
                        <a:t> </a:t>
                      </a:r>
                      <a:r>
                        <a:rPr lang="ru-RU" sz="2000" b="1" i="1" dirty="0" err="1" smtClean="0"/>
                        <a:t>Анжелика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Районный</a:t>
                      </a:r>
                      <a:r>
                        <a:rPr lang="ru-RU" sz="2000" baseline="0" dirty="0" smtClean="0"/>
                        <a:t> конкурс сочинений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Мы – будущее Башкортостана!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Октябрь 2012г</a:t>
                      </a:r>
                      <a:endParaRPr lang="ru-RU" sz="2000" dirty="0"/>
                    </a:p>
                  </a:txBody>
                  <a:tcPr/>
                </a:tc>
              </a:tr>
              <a:tr h="1310640"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Муллин</a:t>
                      </a:r>
                      <a:r>
                        <a:rPr lang="ru-RU" sz="2000" b="1" i="1" dirty="0" smtClean="0"/>
                        <a:t> Дмитрий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Исследовательская  работа (школьный этап)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Фольклоризм</a:t>
                      </a:r>
                      <a:r>
                        <a:rPr lang="ru-RU" sz="2000" dirty="0" smtClean="0"/>
                        <a:t> прозы М.М.Пришвина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Сентябрь – декабрь 2013г</a:t>
                      </a:r>
                      <a:endParaRPr lang="ru-RU" sz="20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Колесникова Лиза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Районный конкурс сочинений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Стихотворение «Что такое Родина?»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Октябрь 2013г</a:t>
                      </a:r>
                      <a:endParaRPr lang="ru-RU" sz="2000" dirty="0"/>
                    </a:p>
                  </a:txBody>
                  <a:tcPr/>
                </a:tc>
              </a:tr>
              <a:tr h="1310640"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Муллин</a:t>
                      </a:r>
                      <a:r>
                        <a:rPr lang="ru-RU" sz="2000" b="1" i="1" dirty="0" smtClean="0"/>
                        <a:t> Дмитрий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Районный конкурс сочинений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Стихотворение «Дружбой народов славен наш край!»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Октябрь 2013г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0"/>
          <a:ext cx="8501122" cy="693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286016"/>
                <a:gridCol w="2071702"/>
                <a:gridCol w="1785950"/>
              </a:tblGrid>
              <a:tr h="385851">
                <a:tc>
                  <a:txBody>
                    <a:bodyPr/>
                    <a:lstStyle/>
                    <a:p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684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Колесникова</a:t>
                      </a:r>
                      <a:r>
                        <a:rPr lang="ru-RU" sz="1600" b="1" i="1" baseline="0" dirty="0" smtClean="0"/>
                        <a:t> Лиза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Конкурс </a:t>
                      </a:r>
                      <a:r>
                        <a:rPr lang="en-US" dirty="0" err="1" smtClean="0"/>
                        <a:t>Pedsovet.su</a:t>
                      </a:r>
                      <a:r>
                        <a:rPr lang="en-US" baseline="0" dirty="0" smtClean="0"/>
                        <a:t>  </a:t>
                      </a:r>
                      <a:r>
                        <a:rPr lang="ru-RU" baseline="0" dirty="0" smtClean="0"/>
                        <a:t>«Сказка в новогоднюю ночь»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Сказка «Чудеса случаются»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Январь- февраль 2014г.</a:t>
                      </a:r>
                      <a:endParaRPr lang="ru-RU" dirty="0"/>
                    </a:p>
                  </a:txBody>
                  <a:tcPr/>
                </a:tc>
              </a:tr>
              <a:tr h="1522264">
                <a:tc>
                  <a:txBody>
                    <a:bodyPr/>
                    <a:lstStyle/>
                    <a:p>
                      <a:r>
                        <a:rPr lang="ru-RU" sz="1600" b="1" i="1" dirty="0" err="1" smtClean="0"/>
                        <a:t>Сираева</a:t>
                      </a:r>
                      <a:r>
                        <a:rPr lang="ru-RU" sz="1600" b="1" i="1" dirty="0" smtClean="0"/>
                        <a:t> </a:t>
                      </a:r>
                      <a:r>
                        <a:rPr lang="ru-RU" sz="1600" b="1" i="1" dirty="0" err="1" smtClean="0"/>
                        <a:t>Айгуль</a:t>
                      </a:r>
                      <a:r>
                        <a:rPr lang="ru-RU" sz="1600" b="1" i="1" dirty="0" smtClean="0"/>
                        <a:t>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Российский  литературный конкурс </a:t>
                      </a:r>
                      <a:r>
                        <a:rPr lang="en-US" dirty="0" smtClean="0"/>
                        <a:t>sertificftion.ru</a:t>
                      </a:r>
                      <a:r>
                        <a:rPr lang="ru-RU" dirty="0" smtClean="0"/>
                        <a:t> «Все</a:t>
                      </a:r>
                      <a:r>
                        <a:rPr lang="ru-RU" baseline="0" dirty="0" smtClean="0"/>
                        <a:t>  о животных»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Рассказ о животном.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-март  2014г</a:t>
                      </a:r>
                      <a:endParaRPr lang="ru-RU" dirty="0"/>
                    </a:p>
                  </a:txBody>
                  <a:tcPr/>
                </a:tc>
              </a:tr>
              <a:tr h="1522264">
                <a:tc>
                  <a:txBody>
                    <a:bodyPr/>
                    <a:lstStyle/>
                    <a:p>
                      <a:r>
                        <a:rPr lang="ru-RU" sz="1600" b="1" i="1" dirty="0" err="1" smtClean="0"/>
                        <a:t>Муллаянов</a:t>
                      </a:r>
                      <a:r>
                        <a:rPr lang="ru-RU" sz="1600" b="1" i="1" baseline="0" dirty="0" smtClean="0"/>
                        <a:t> Руслан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Исследовательская работа</a:t>
                      </a:r>
                      <a:r>
                        <a:rPr lang="ru-RU" baseline="0" dirty="0" smtClean="0"/>
                        <a:t> (школьный этап)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«Ученические прозвища в произведениях писателей 19-21 веков»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– декабрь</a:t>
                      </a:r>
                      <a:r>
                        <a:rPr lang="ru-RU" baseline="0" dirty="0" smtClean="0"/>
                        <a:t> 2013г</a:t>
                      </a:r>
                      <a:endParaRPr lang="ru-RU" dirty="0"/>
                    </a:p>
                  </a:txBody>
                  <a:tcPr/>
                </a:tc>
              </a:tr>
              <a:tr h="66599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Сулейманова </a:t>
                      </a:r>
                      <a:r>
                        <a:rPr lang="ru-RU" sz="1600" b="1" i="1" dirty="0" err="1" smtClean="0"/>
                        <a:t>Алсу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Районный конкурс сочинений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Стихотворение</a:t>
                      </a:r>
                      <a:r>
                        <a:rPr lang="ru-RU" baseline="0" dirty="0" smtClean="0"/>
                        <a:t> «Родина»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2013г</a:t>
                      </a:r>
                      <a:endParaRPr lang="ru-RU" dirty="0"/>
                    </a:p>
                  </a:txBody>
                  <a:tcPr/>
                </a:tc>
              </a:tr>
              <a:tr h="1604028">
                <a:tc>
                  <a:txBody>
                    <a:bodyPr/>
                    <a:lstStyle/>
                    <a:p>
                      <a:r>
                        <a:rPr lang="ru-RU" sz="1600" b="1" i="1" dirty="0" err="1" smtClean="0"/>
                        <a:t>Сираева</a:t>
                      </a:r>
                      <a:r>
                        <a:rPr lang="ru-RU" sz="1600" b="1" i="1" dirty="0" smtClean="0"/>
                        <a:t> </a:t>
                      </a:r>
                      <a:r>
                        <a:rPr lang="ru-RU" sz="1600" b="1" i="1" dirty="0" err="1" smtClean="0"/>
                        <a:t>Айгуль</a:t>
                      </a:r>
                      <a:r>
                        <a:rPr lang="ru-RU" sz="1600" b="1" i="1" dirty="0" smtClean="0"/>
                        <a:t>, Сулейманова</a:t>
                      </a:r>
                      <a:r>
                        <a:rPr lang="ru-RU" sz="1600" b="1" i="1" baseline="0" dirty="0" smtClean="0"/>
                        <a:t> </a:t>
                      </a:r>
                      <a:r>
                        <a:rPr lang="ru-RU" sz="1600" b="1" i="1" baseline="0" dirty="0" err="1" smtClean="0"/>
                        <a:t>Алсу</a:t>
                      </a:r>
                      <a:r>
                        <a:rPr lang="ru-RU" sz="1600" b="1" i="1" baseline="0" dirty="0" smtClean="0"/>
                        <a:t>, Колесникова Лиза, </a:t>
                      </a:r>
                      <a:r>
                        <a:rPr lang="ru-RU" sz="1600" b="1" i="1" baseline="0" dirty="0" err="1" smtClean="0"/>
                        <a:t>Кутлин</a:t>
                      </a:r>
                      <a:r>
                        <a:rPr lang="ru-RU" sz="1600" b="1" i="1" baseline="0" dirty="0" smtClean="0"/>
                        <a:t> Артем,</a:t>
                      </a:r>
                    </a:p>
                    <a:p>
                      <a:r>
                        <a:rPr lang="ru-RU" sz="1600" b="1" i="1" baseline="0" dirty="0" smtClean="0"/>
                        <a:t>Набиев </a:t>
                      </a:r>
                      <a:r>
                        <a:rPr lang="ru-RU" sz="1600" b="1" i="1" baseline="0" dirty="0" err="1" smtClean="0"/>
                        <a:t>Рустем</a:t>
                      </a:r>
                      <a:r>
                        <a:rPr lang="ru-RU" sz="1600" b="1" i="1" baseline="0" dirty="0" smtClean="0"/>
                        <a:t>, Сидоров Владислав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 по русскому языку и литературе </a:t>
                      </a:r>
                      <a:r>
                        <a:rPr lang="ru-RU" dirty="0" err="1" smtClean="0"/>
                        <a:t>Альбус</a:t>
                      </a:r>
                      <a:r>
                        <a:rPr lang="ru-RU" dirty="0" smtClean="0"/>
                        <a:t> 2014 ООО</a:t>
                      </a:r>
                      <a:r>
                        <a:rPr lang="ru-RU" baseline="0" dirty="0" smtClean="0"/>
                        <a:t> «ИРШО»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Мультитест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r>
                        <a:rPr lang="ru-RU" baseline="0" dirty="0" smtClean="0"/>
                        <a:t> 2013г.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-471446"/>
          <a:ext cx="8472520" cy="681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130"/>
                <a:gridCol w="2118130"/>
                <a:gridCol w="2118130"/>
                <a:gridCol w="2118130"/>
              </a:tblGrid>
              <a:tr h="6857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Ф.И. учащегося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Название конкурса, проекта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Название</a:t>
                      </a:r>
                    </a:p>
                    <a:p>
                      <a:r>
                        <a:rPr lang="ru-RU" sz="1800" dirty="0" smtClean="0"/>
                        <a:t> работы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</a:t>
                      </a:r>
                      <a:endParaRPr lang="ru-RU" sz="1800" dirty="0"/>
                    </a:p>
                  </a:txBody>
                  <a:tcPr/>
                </a:tc>
              </a:tr>
              <a:tr h="844035">
                <a:tc>
                  <a:txBody>
                    <a:bodyPr/>
                    <a:lstStyle/>
                    <a:p>
                      <a:r>
                        <a:rPr lang="ru-RU" dirty="0" smtClean="0"/>
                        <a:t>Сулейманова </a:t>
                      </a:r>
                      <a:r>
                        <a:rPr lang="ru-RU" dirty="0" err="1" smtClean="0"/>
                        <a:t>Алсу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7кл.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Живая русская классика, презентация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Стихотворение «Блокадная ласточка»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2014г</a:t>
                      </a:r>
                      <a:endParaRPr lang="ru-RU" dirty="0"/>
                    </a:p>
                  </a:txBody>
                  <a:tcPr/>
                </a:tc>
              </a:tr>
              <a:tr h="1603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Сулейманова Алсу,8кл.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Сираева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Айгуль</a:t>
                      </a:r>
                      <a:r>
                        <a:rPr lang="ru-RU" dirty="0" smtClean="0"/>
                        <a:t>,    6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Районный конкурс сочинений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Цвети,мой</a:t>
                      </a:r>
                      <a:r>
                        <a:rPr lang="ru-RU" baseline="0" dirty="0" smtClean="0"/>
                        <a:t> край- Башкортостан»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Сочинение «Куда бы малина ни заманила, а родное село назад</a:t>
                      </a:r>
                      <a:r>
                        <a:rPr lang="ru-RU" baseline="0" dirty="0" smtClean="0"/>
                        <a:t> привело», История моей семьи»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2014г</a:t>
                      </a:r>
                      <a:endParaRPr lang="ru-RU" dirty="0"/>
                    </a:p>
                  </a:txBody>
                  <a:tcPr/>
                </a:tc>
              </a:tr>
              <a:tr h="844035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Колесникова Елизавета,</a:t>
                      </a:r>
                      <a:r>
                        <a:rPr lang="ru-RU" baseline="0" dirty="0" smtClean="0"/>
                        <a:t> 6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Рассударики</a:t>
                      </a:r>
                      <a:r>
                        <a:rPr lang="ru-RU" dirty="0" smtClean="0"/>
                        <a:t>» </a:t>
                      </a:r>
                    </a:p>
                    <a:p>
                      <a:r>
                        <a:rPr lang="ru-RU" dirty="0" smtClean="0"/>
                        <a:t>Конкурс «Придумай сказку»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сказка «</a:t>
                      </a:r>
                      <a:r>
                        <a:rPr lang="ru-RU" baseline="0" dirty="0" err="1" smtClean="0"/>
                        <a:t>Витаминляндия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 2014г.</a:t>
                      </a:r>
                      <a:endParaRPr lang="ru-RU" dirty="0"/>
                    </a:p>
                  </a:txBody>
                  <a:tcPr/>
                </a:tc>
              </a:tr>
              <a:tr h="844035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Набиев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Рустем</a:t>
                      </a:r>
                      <a:r>
                        <a:rPr lang="ru-RU" baseline="0" dirty="0" smtClean="0"/>
                        <a:t> , </a:t>
                      </a:r>
                    </a:p>
                    <a:p>
                      <a:r>
                        <a:rPr lang="ru-RU" baseline="0" dirty="0" smtClean="0"/>
                        <a:t>8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Дистанционная олимпиада «Клевер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2014г.</a:t>
                      </a:r>
                      <a:endParaRPr lang="ru-RU" dirty="0"/>
                    </a:p>
                  </a:txBody>
                  <a:tcPr/>
                </a:tc>
              </a:tr>
              <a:tr h="84403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Муллин</a:t>
                      </a:r>
                      <a:r>
                        <a:rPr lang="ru-RU" baseline="0" dirty="0" smtClean="0"/>
                        <a:t> Дмитрий,11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Всероссийская дистанционная олимпиада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r>
                        <a:rPr lang="ru-RU" baseline="0" dirty="0" smtClean="0"/>
                        <a:t> 2014</a:t>
                      </a:r>
                      <a:endParaRPr lang="ru-RU" dirty="0"/>
                    </a:p>
                  </a:txBody>
                  <a:tcPr/>
                </a:tc>
              </a:tr>
              <a:tr h="3376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Результаты сдачи ЕГЭ по русскому языку в 2012-2013 </a:t>
            </a:r>
            <a:r>
              <a:rPr lang="ru-RU" sz="3600" b="1" i="1" dirty="0" err="1" smtClean="0"/>
              <a:t>уч.г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7929620" cy="559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918"/>
                <a:gridCol w="1498048"/>
                <a:gridCol w="2072420"/>
                <a:gridCol w="1785234"/>
              </a:tblGrid>
              <a:tr h="7752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Ф.И. ученика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Баллы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Успеваемость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Качество</a:t>
                      </a:r>
                      <a:endParaRPr lang="ru-RU" sz="2400" dirty="0"/>
                    </a:p>
                  </a:txBody>
                  <a:tcPr/>
                </a:tc>
              </a:tr>
              <a:tr h="60296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Алчинова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Анжелика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68</a:t>
                      </a:r>
                      <a:endParaRPr lang="ru-RU" sz="2400" b="1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4400" b="1" i="1" dirty="0" smtClean="0"/>
                        <a:t>100 %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4400" b="1" i="1" dirty="0" smtClean="0"/>
                        <a:t>63%</a:t>
                      </a:r>
                    </a:p>
                  </a:txBody>
                  <a:tcPr/>
                </a:tc>
              </a:tr>
              <a:tr h="60296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Алчинов</a:t>
                      </a:r>
                      <a:r>
                        <a:rPr lang="ru-RU" sz="2000" dirty="0" smtClean="0"/>
                        <a:t> Александр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49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96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Алчинов</a:t>
                      </a:r>
                      <a:r>
                        <a:rPr lang="ru-RU" sz="2000" dirty="0" smtClean="0"/>
                        <a:t> Андрей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60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96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Зайцева </a:t>
                      </a:r>
                      <a:r>
                        <a:rPr lang="ru-RU" sz="2000" dirty="0" err="1" smtClean="0"/>
                        <a:t>Анжелика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69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96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Пятибратов</a:t>
                      </a:r>
                      <a:r>
                        <a:rPr lang="ru-RU" sz="2000" dirty="0" smtClean="0"/>
                        <a:t> Владислав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66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96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Мухаметьянов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Рамис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69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854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Фарукшина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Айсылу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62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854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Эшбоева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Азиза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53</a:t>
                      </a:r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Медалисты 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4" name="Содержимое 3" descr="C:\Users\1\Pictures\medal_serebryanaya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571612"/>
            <a:ext cx="428151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600" i="1" dirty="0" smtClean="0"/>
              <a:t>В 2013 г. </a:t>
            </a:r>
          </a:p>
          <a:p>
            <a:pPr algn="ctr">
              <a:buNone/>
            </a:pPr>
            <a:r>
              <a:rPr lang="ru-RU" sz="3600" i="1" dirty="0" smtClean="0"/>
              <a:t> </a:t>
            </a:r>
            <a:r>
              <a:rPr lang="ru-RU" sz="3600" i="1" dirty="0" err="1" smtClean="0"/>
              <a:t>Алчинова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Анжелика</a:t>
            </a:r>
            <a:r>
              <a:rPr lang="ru-RU" sz="3600" i="1" dirty="0" smtClean="0"/>
              <a:t> Юрьевна и </a:t>
            </a:r>
            <a:r>
              <a:rPr lang="ru-RU" sz="3600" i="1" dirty="0" err="1" smtClean="0"/>
              <a:t>ЗайцеваАнжелика</a:t>
            </a:r>
            <a:r>
              <a:rPr lang="ru-RU" sz="3600" i="1" dirty="0" smtClean="0"/>
              <a:t> Олеговна награждены серебряными  медалями.</a:t>
            </a:r>
            <a:endParaRPr lang="ru-RU" sz="36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Поступление выпускников в учебные заведения</a:t>
            </a:r>
            <a:endParaRPr lang="ru-RU" sz="3200" b="1" i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785795"/>
          <a:ext cx="8229600" cy="592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03368">
                <a:tc rowSpan="9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2012-2013 </a:t>
                      </a:r>
                      <a:r>
                        <a:rPr lang="ru-RU" sz="2800" dirty="0" err="1" smtClean="0"/>
                        <a:t>уч.г</a:t>
                      </a:r>
                      <a:r>
                        <a:rPr lang="ru-RU" sz="2800" dirty="0" smtClean="0"/>
                        <a:t>. </a:t>
                      </a:r>
                    </a:p>
                    <a:p>
                      <a:pPr algn="ctr"/>
                      <a:endParaRPr lang="ru-RU" sz="2800" dirty="0" smtClean="0"/>
                    </a:p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Т.о.,</a:t>
                      </a:r>
                      <a:r>
                        <a:rPr lang="ru-RU" sz="2800" baseline="0" dirty="0" smtClean="0"/>
                        <a:t> 63 % обучающихся поступили в ВУЗы.</a:t>
                      </a:r>
                      <a:endParaRPr lang="ru-RU" sz="2800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Ф.И. выпускника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Учебное заведение</a:t>
                      </a:r>
                      <a:endParaRPr lang="ru-RU" sz="2000" dirty="0"/>
                    </a:p>
                  </a:txBody>
                  <a:tcPr/>
                </a:tc>
              </a:tr>
              <a:tr h="603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Алчинова</a:t>
                      </a:r>
                      <a:r>
                        <a:rPr lang="ru-RU" sz="2000" b="1" i="1" dirty="0" smtClean="0"/>
                        <a:t> </a:t>
                      </a:r>
                      <a:r>
                        <a:rPr lang="ru-RU" sz="2000" b="1" i="1" dirty="0" err="1" smtClean="0"/>
                        <a:t>Анжелика</a:t>
                      </a:r>
                      <a:r>
                        <a:rPr lang="ru-RU" sz="2000" b="1" i="1" dirty="0" smtClean="0"/>
                        <a:t> 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УГНТУ</a:t>
                      </a:r>
                      <a:endParaRPr lang="ru-RU" sz="2000" b="1" i="1" dirty="0"/>
                    </a:p>
                  </a:txBody>
                  <a:tcPr/>
                </a:tc>
              </a:tr>
              <a:tr h="11310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Алчинов</a:t>
                      </a:r>
                      <a:r>
                        <a:rPr lang="ru-RU" sz="2000" b="1" i="1" dirty="0" smtClean="0"/>
                        <a:t> Александр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ОНК (Октябрьский нефтяной колледж им. Кувыкина)</a:t>
                      </a:r>
                      <a:endParaRPr lang="ru-RU" sz="2000" b="1" i="1" dirty="0"/>
                    </a:p>
                  </a:txBody>
                  <a:tcPr/>
                </a:tc>
              </a:tr>
              <a:tr h="603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Алчинов</a:t>
                      </a:r>
                      <a:r>
                        <a:rPr lang="ru-RU" sz="2000" b="1" i="1" dirty="0" smtClean="0"/>
                        <a:t> </a:t>
                      </a:r>
                      <a:r>
                        <a:rPr lang="ru-RU" sz="2000" b="1" i="1" baseline="0" dirty="0" smtClean="0"/>
                        <a:t> Андрей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КТМПУ</a:t>
                      </a:r>
                      <a:endParaRPr lang="ru-RU" sz="2000" b="1" i="1" dirty="0"/>
                    </a:p>
                  </a:txBody>
                  <a:tcPr/>
                </a:tc>
              </a:tr>
              <a:tr h="603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Зайцева </a:t>
                      </a:r>
                      <a:r>
                        <a:rPr lang="ru-RU" sz="2000" b="1" i="1" dirty="0" err="1" smtClean="0"/>
                        <a:t>Анжелика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УГАТУ</a:t>
                      </a:r>
                      <a:endParaRPr lang="ru-RU" sz="2000" b="1" i="1" dirty="0"/>
                    </a:p>
                  </a:txBody>
                  <a:tcPr/>
                </a:tc>
              </a:tr>
              <a:tr h="603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Мухаметьянов</a:t>
                      </a:r>
                      <a:r>
                        <a:rPr lang="ru-RU" sz="2000" b="1" i="1" dirty="0" smtClean="0"/>
                        <a:t> </a:t>
                      </a:r>
                      <a:r>
                        <a:rPr lang="ru-RU" sz="2000" b="1" i="1" dirty="0" err="1" smtClean="0"/>
                        <a:t>Рамис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УГНТУ</a:t>
                      </a:r>
                      <a:endParaRPr lang="ru-RU" sz="2000" b="1" i="1" dirty="0"/>
                    </a:p>
                  </a:txBody>
                  <a:tcPr/>
                </a:tc>
              </a:tr>
              <a:tr h="7218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Пятибратов</a:t>
                      </a:r>
                      <a:r>
                        <a:rPr lang="ru-RU" sz="2000" b="1" i="1" dirty="0" smtClean="0"/>
                        <a:t> Владислав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БГАУ</a:t>
                      </a:r>
                      <a:endParaRPr lang="ru-RU" sz="2000" b="1" i="1" dirty="0"/>
                    </a:p>
                  </a:txBody>
                  <a:tcPr/>
                </a:tc>
              </a:tr>
              <a:tr h="6033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Фарукшина</a:t>
                      </a:r>
                      <a:r>
                        <a:rPr lang="ru-RU" sz="2000" b="1" i="1" dirty="0" smtClean="0"/>
                        <a:t> </a:t>
                      </a:r>
                      <a:r>
                        <a:rPr lang="ru-RU" sz="2000" b="1" i="1" dirty="0" err="1" smtClean="0"/>
                        <a:t>Айсылу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ПЛ -22</a:t>
                      </a:r>
                      <a:endParaRPr lang="ru-RU" sz="2000" b="1" i="1" dirty="0"/>
                    </a:p>
                  </a:txBody>
                  <a:tcPr/>
                </a:tc>
              </a:tr>
              <a:tr h="4562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err="1" smtClean="0"/>
                        <a:t>Эшбоева</a:t>
                      </a:r>
                      <a:r>
                        <a:rPr lang="ru-RU" sz="2000" b="1" i="1" dirty="0" smtClean="0"/>
                        <a:t> </a:t>
                      </a:r>
                      <a:r>
                        <a:rPr lang="ru-RU" sz="2000" b="1" i="1" dirty="0" err="1" smtClean="0"/>
                        <a:t>Азиза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ОНК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Внеурочная деятельность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64357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700" dirty="0" smtClean="0"/>
              <a:t>      </a:t>
            </a:r>
            <a:r>
              <a:rPr lang="ru-RU" sz="9800" dirty="0" smtClean="0"/>
              <a:t>Несколько лет работала   </a:t>
            </a:r>
          </a:p>
          <a:p>
            <a:pPr>
              <a:buNone/>
            </a:pPr>
            <a:r>
              <a:rPr lang="ru-RU" sz="9800" dirty="0" smtClean="0"/>
              <a:t>    вожатой  и</a:t>
            </a:r>
          </a:p>
          <a:p>
            <a:pPr>
              <a:buNone/>
            </a:pPr>
            <a:r>
              <a:rPr lang="ru-RU" sz="9800" dirty="0" smtClean="0"/>
              <a:t>    старшей </a:t>
            </a:r>
          </a:p>
          <a:p>
            <a:pPr>
              <a:buNone/>
            </a:pPr>
            <a:r>
              <a:rPr lang="ru-RU" sz="9800" dirty="0" smtClean="0"/>
              <a:t>    вожатой в </a:t>
            </a:r>
          </a:p>
          <a:p>
            <a:pPr>
              <a:buNone/>
            </a:pPr>
            <a:r>
              <a:rPr lang="ru-RU" sz="9800" dirty="0" smtClean="0"/>
              <a:t>    ДОЛ «Радуга» с.Бакалы,</a:t>
            </a:r>
          </a:p>
          <a:p>
            <a:pPr>
              <a:buNone/>
            </a:pPr>
            <a:r>
              <a:rPr lang="ru-RU" sz="9800" dirty="0" smtClean="0"/>
              <a:t>    где имела положительные отзывы и отмечена </a:t>
            </a:r>
          </a:p>
          <a:p>
            <a:pPr>
              <a:buNone/>
            </a:pPr>
            <a:r>
              <a:rPr lang="ru-RU" sz="9800" dirty="0" smtClean="0"/>
              <a:t>    грамотой РОО.</a:t>
            </a:r>
          </a:p>
          <a:p>
            <a:pPr>
              <a:buNone/>
            </a:pPr>
            <a:endParaRPr lang="ru-RU" sz="11200" dirty="0" smtClean="0"/>
          </a:p>
        </p:txBody>
      </p:sp>
      <p:pic>
        <p:nvPicPr>
          <p:cNvPr id="1026" name="Picture 2" descr="C:\Users\1\Pictures\radug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142984"/>
            <a:ext cx="5000628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olodaya-gvardiya-1966-16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57884" cy="4214818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2571744"/>
            <a:ext cx="4857752" cy="4286256"/>
          </a:xfrm>
        </p:spPr>
      </p:pic>
      <p:pic>
        <p:nvPicPr>
          <p:cNvPr id="3075" name="Picture 3" descr="C:\Users\1\Pictures\1373615781_raduga-let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3286116" cy="2620963"/>
          </a:xfrm>
          <a:prstGeom prst="rect">
            <a:avLst/>
          </a:prstGeom>
          <a:noFill/>
        </p:spPr>
      </p:pic>
      <p:pic>
        <p:nvPicPr>
          <p:cNvPr id="3076" name="Picture 4" descr="C:\Users\1\Pictures\radu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421481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О себе</a:t>
            </a:r>
            <a:endParaRPr lang="ru-RU" sz="4000" i="1" dirty="0"/>
          </a:p>
        </p:txBody>
      </p:sp>
      <p:pic>
        <p:nvPicPr>
          <p:cNvPr id="1026" name="Picture 2" descr="C:\Users\1\Downloads\QLyxp1iT_z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9" y="273050"/>
            <a:ext cx="4753974" cy="622778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126055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i="1" dirty="0" err="1" smtClean="0"/>
              <a:t>Муллина</a:t>
            </a:r>
            <a:r>
              <a:rPr lang="ru-RU" sz="3600" b="1" i="1" dirty="0" smtClean="0"/>
              <a:t> Земфира Вячеславовна – учитель русского языка и литературы 1 категории.</a:t>
            </a:r>
          </a:p>
          <a:p>
            <a:r>
              <a:rPr lang="ru-RU" sz="3600" b="1" i="1" dirty="0" smtClean="0"/>
              <a:t> </a:t>
            </a:r>
          </a:p>
          <a:p>
            <a:r>
              <a:rPr lang="ru-RU" sz="3600" b="1" i="1" dirty="0" smtClean="0"/>
              <a:t>Родилась я </a:t>
            </a:r>
          </a:p>
          <a:p>
            <a:r>
              <a:rPr lang="ru-RU" sz="3600" b="1" i="1" dirty="0" smtClean="0"/>
              <a:t> 1 сентября 1985 г. </a:t>
            </a:r>
          </a:p>
          <a:p>
            <a:r>
              <a:rPr lang="ru-RU" sz="3600" b="1" i="1" dirty="0" smtClean="0"/>
              <a:t>Окончила </a:t>
            </a:r>
            <a:r>
              <a:rPr lang="ru-RU" sz="3600" b="1" i="1" dirty="0" err="1" smtClean="0"/>
              <a:t>Зириклинскую</a:t>
            </a:r>
            <a:r>
              <a:rPr lang="ru-RU" sz="3600" b="1" i="1" dirty="0" smtClean="0"/>
              <a:t> среднюю школу </a:t>
            </a:r>
            <a:r>
              <a:rPr lang="ru-RU" sz="3600" b="1" i="1" dirty="0" err="1" smtClean="0"/>
              <a:t>Шаранского</a:t>
            </a:r>
            <a:r>
              <a:rPr lang="ru-RU" sz="3600" b="1" i="1" dirty="0" smtClean="0"/>
              <a:t> района Республики Башкортостан  с серебряной медалью в 2003 г.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3919263048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00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sz="3600" dirty="0" smtClean="0"/>
              <a:t>Была классным руководителем выпускников  2012года. Вместе организовывали походы , экскурсии по г.Уфа, ездили отдыхать на о. Кандры –Куль, веселились на аттракционах. Вели активный образ жизни. Класс небольшой, всего 8 человек, но не заметить их было нельзя. Умели не только отдыхать, но и хорошо учиться, работать. Среди них две медалистки, 4 хорошиста. Ни одно внеклассное мероприятие не проходило без их участия.</a:t>
            </a:r>
            <a:endParaRPr lang="ru-RU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ая папка\IMG_1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07398" y="142828"/>
            <a:ext cx="4929204" cy="6500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792961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Являюсь руководителем школьного кружка «Юный корреспондент».</a:t>
            </a:r>
          </a:p>
          <a:p>
            <a:pPr algn="ctr"/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304811_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928934"/>
            <a:ext cx="6929486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7929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0"/>
            <a:ext cx="8001056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Вместе с ребятами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выпускаем школьную газету </a:t>
            </a:r>
          </a:p>
          <a:p>
            <a:pPr algn="ctr"/>
            <a:r>
              <a:rPr lang="ru-RU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«Классные вести»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которой освещаем 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важные события из жизни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школы, села, района.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овая папка\IMG_1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857232"/>
            <a:ext cx="3816578" cy="5268931"/>
          </a:xfrm>
          <a:prstGeom prst="rect">
            <a:avLst/>
          </a:prstGeom>
          <a:noFill/>
        </p:spPr>
      </p:pic>
      <p:pic>
        <p:nvPicPr>
          <p:cNvPr id="6147" name="Picture 3" descr="G:\Новая папка\IMG_1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928670"/>
            <a:ext cx="385765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85794"/>
            <a:ext cx="84296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i="1" dirty="0" smtClean="0"/>
              <a:t>Статьи членов  </a:t>
            </a:r>
          </a:p>
          <a:p>
            <a:pPr algn="ctr">
              <a:buNone/>
            </a:pPr>
            <a:r>
              <a:rPr lang="ru-RU" sz="6600" b="1" i="1" dirty="0" smtClean="0"/>
              <a:t>кружка можно прочесть</a:t>
            </a:r>
          </a:p>
          <a:p>
            <a:pPr algn="ctr">
              <a:buNone/>
            </a:pPr>
            <a:r>
              <a:rPr lang="ru-RU" sz="6600" b="1" i="1" dirty="0" smtClean="0"/>
              <a:t>и в районной газете «</a:t>
            </a:r>
            <a:r>
              <a:rPr lang="ru-RU" sz="6600" b="1" i="1" dirty="0" err="1" smtClean="0"/>
              <a:t>Бакалинские</a:t>
            </a:r>
            <a:r>
              <a:rPr lang="ru-RU" sz="6600" b="1" i="1" dirty="0" smtClean="0"/>
              <a:t> зори».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728097" cy="55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endParaRPr lang="ru-RU" dirty="0"/>
          </a:p>
        </p:txBody>
      </p:sp>
      <p:pic>
        <p:nvPicPr>
          <p:cNvPr id="1026" name="Picture 2" descr="C:\Users\1\Desktop\DSC_00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1" y="1285860"/>
            <a:ext cx="8572559" cy="46800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/>
              <a:t>    Вместе с языковедом Ефимовой Л.К. проводим  декады русского языка и литературы, в ходе которых организовываем </a:t>
            </a:r>
            <a:r>
              <a:rPr lang="ru-RU" sz="4000" b="1" i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внеклассные мероприятия, олимпиады, конкурсы, викторины, выпуск газет, проводим открытые уроки.</a:t>
            </a:r>
            <a:endParaRPr lang="ru-RU" sz="4000" b="1" i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     В этом же году поступила в </a:t>
            </a:r>
            <a:r>
              <a:rPr lang="ru-RU" sz="3600" b="1" i="1" dirty="0" err="1" smtClean="0"/>
              <a:t>БирГСПА</a:t>
            </a:r>
            <a:r>
              <a:rPr lang="ru-RU" sz="3600" b="1" i="1" dirty="0" smtClean="0"/>
              <a:t>,</a:t>
            </a:r>
          </a:p>
          <a:p>
            <a:pPr algn="ctr">
              <a:buNone/>
            </a:pPr>
            <a:r>
              <a:rPr lang="ru-RU" sz="3600" b="1" i="1" dirty="0" smtClean="0"/>
              <a:t> после окончания которой получила квалификацию учителя русского языка и литературы с дополнительной специальностью учитель  мировой художественной культуры.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Pictures\Рисунок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4214842" cy="3357586"/>
          </a:xfrm>
          <a:prstGeom prst="rect">
            <a:avLst/>
          </a:prstGeom>
          <a:noFill/>
        </p:spPr>
      </p:pic>
      <p:pic>
        <p:nvPicPr>
          <p:cNvPr id="10243" name="Picture 3" descr="C:\Users\1\Pictures\Рисунок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2786058"/>
            <a:ext cx="6000792" cy="3714776"/>
          </a:xfrm>
          <a:prstGeom prst="rect">
            <a:avLst/>
          </a:prstGeom>
          <a:noFill/>
        </p:spPr>
      </p:pic>
      <p:pic>
        <p:nvPicPr>
          <p:cNvPr id="10244" name="Picture 4" descr="C:\Users\1\Pictures\Рисунок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214291"/>
            <a:ext cx="3786214" cy="3055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Pictures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785794"/>
            <a:ext cx="5643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8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r>
              <a:rPr lang="ru-RU" sz="8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за                                          внимание! </a:t>
            </a:r>
            <a:endParaRPr lang="ru-RU" sz="8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photo-05-birsk-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5286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Бирская</a:t>
            </a:r>
            <a:r>
              <a:rPr lang="ru-RU" sz="3200" b="1" dirty="0" smtClean="0"/>
              <a:t>  государственная социально педагогическая академия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4000" dirty="0" smtClean="0"/>
              <a:t>       </a:t>
            </a:r>
            <a:r>
              <a:rPr lang="ru-RU" sz="4000" b="1" i="1" dirty="0" smtClean="0"/>
              <a:t>В августе 2008 г.  по направлению учебного заведения приехала работать в </a:t>
            </a:r>
            <a:r>
              <a:rPr lang="ru-RU" sz="4000" b="1" i="1" dirty="0" err="1" smtClean="0"/>
              <a:t>Бакалинский</a:t>
            </a:r>
            <a:r>
              <a:rPr lang="ru-RU" sz="4000" b="1" i="1" dirty="0" smtClean="0"/>
              <a:t> район с. </a:t>
            </a:r>
            <a:r>
              <a:rPr lang="ru-RU" sz="4000" b="1" i="1" dirty="0" err="1" smtClean="0"/>
              <a:t>Бузюрово</a:t>
            </a:r>
            <a:r>
              <a:rPr lang="ru-RU" sz="4000" b="1" i="1" dirty="0" smtClean="0"/>
              <a:t>, где работаю и сейчас.  </a:t>
            </a:r>
          </a:p>
          <a:p>
            <a:pPr>
              <a:buNone/>
            </a:pPr>
            <a:r>
              <a:rPr lang="ru-RU" sz="3500" b="1" i="1" dirty="0" smtClean="0"/>
              <a:t>  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4600" b="1" i="1" dirty="0" smtClean="0"/>
              <a:t>В августе 2014г.  </a:t>
            </a:r>
          </a:p>
          <a:p>
            <a:pPr>
              <a:buNone/>
            </a:pPr>
            <a:r>
              <a:rPr lang="ru-RU" sz="4600" b="1" i="1" dirty="0" smtClean="0"/>
              <a:t>   назначена на  </a:t>
            </a:r>
          </a:p>
          <a:p>
            <a:pPr>
              <a:buNone/>
            </a:pPr>
            <a:r>
              <a:rPr lang="ru-RU" sz="4600" b="1" i="1" dirty="0" smtClean="0"/>
              <a:t>   должность   </a:t>
            </a:r>
          </a:p>
          <a:p>
            <a:pPr>
              <a:buNone/>
            </a:pPr>
            <a:r>
              <a:rPr lang="ru-RU" sz="4600" b="1" i="1" dirty="0" smtClean="0"/>
              <a:t>  зам.директора  </a:t>
            </a:r>
          </a:p>
          <a:p>
            <a:pPr>
              <a:buNone/>
            </a:pPr>
            <a:r>
              <a:rPr lang="ru-RU" sz="4600" b="1" i="1" dirty="0" smtClean="0"/>
              <a:t>          по УВР.</a:t>
            </a:r>
          </a:p>
          <a:p>
            <a:pPr>
              <a:buNone/>
            </a:pPr>
            <a:r>
              <a:rPr lang="ru-RU" b="1" i="1" dirty="0" smtClean="0"/>
              <a:t>    </a:t>
            </a:r>
            <a:endParaRPr lang="ru-RU" b="1" i="1" dirty="0"/>
          </a:p>
        </p:txBody>
      </p:sp>
      <p:pic>
        <p:nvPicPr>
          <p:cNvPr id="4" name="Picture 2" descr="G:\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14620"/>
            <a:ext cx="514350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Общий стаж – 6 лет. </a:t>
            </a:r>
            <a:b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r>
              <a:rPr lang="ru-RU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самообразования: 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«Активизация познавательной деятельности обучающихся на уроках русского языка и литературы посредством ИКТ». </a:t>
            </a:r>
            <a:b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Нагрузка – 18 ч.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Мои стремления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соответствовать </a:t>
            </a:r>
            <a:r>
              <a:rPr lang="ru-RU" b="1" i="1" dirty="0"/>
              <a:t>современным </a:t>
            </a:r>
            <a:r>
              <a:rPr lang="ru-RU" b="1" i="1" dirty="0" smtClean="0"/>
              <a:t>требованиям преподавания учебного предмета;</a:t>
            </a:r>
            <a:endParaRPr lang="ru-RU" b="1" i="1" dirty="0"/>
          </a:p>
          <a:p>
            <a:pPr lvl="0"/>
            <a:r>
              <a:rPr lang="ru-RU" b="1" i="1" dirty="0" smtClean="0"/>
              <a:t>овладевать новыми образовательными  технологиями; </a:t>
            </a:r>
            <a:endParaRPr lang="ru-RU" b="1" i="1" dirty="0"/>
          </a:p>
          <a:p>
            <a:pPr lvl="0"/>
            <a:r>
              <a:rPr lang="ru-RU" b="1" i="1" dirty="0" smtClean="0"/>
              <a:t>повышать </a:t>
            </a:r>
            <a:r>
              <a:rPr lang="ru-RU" b="1" i="1" dirty="0"/>
              <a:t>профессиональный </a:t>
            </a:r>
            <a:r>
              <a:rPr lang="ru-RU" b="1" i="1" dirty="0" smtClean="0"/>
              <a:t>уровень;</a:t>
            </a:r>
            <a:endParaRPr lang="ru-RU" b="1" i="1" dirty="0"/>
          </a:p>
          <a:p>
            <a:pPr lvl="0"/>
            <a:r>
              <a:rPr lang="ru-RU" b="1" i="1" dirty="0" smtClean="0"/>
              <a:t>реализовывать </a:t>
            </a:r>
            <a:r>
              <a:rPr lang="ru-RU" b="1" i="1" dirty="0"/>
              <a:t>творческий </a:t>
            </a:r>
            <a:r>
              <a:rPr lang="ru-RU" b="1" i="1" dirty="0" smtClean="0"/>
              <a:t>потенциал;</a:t>
            </a:r>
            <a:endParaRPr lang="ru-RU" b="1" i="1" dirty="0"/>
          </a:p>
          <a:p>
            <a:pPr lvl="0"/>
            <a:r>
              <a:rPr lang="ru-RU" b="1" i="1" dirty="0" smtClean="0"/>
              <a:t>быть </a:t>
            </a:r>
            <a:r>
              <a:rPr lang="ru-RU" b="1" i="1" dirty="0"/>
              <a:t>авторитетом для </a:t>
            </a:r>
            <a:r>
              <a:rPr lang="ru-RU" b="1" i="1" dirty="0" smtClean="0"/>
              <a:t>учеников.</a:t>
            </a: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</a:rPr>
              <a:t>Нормативные документы, используемые учителем:</a:t>
            </a:r>
            <a:endParaRPr lang="ru-RU" sz="3600" b="1" i="1" dirty="0">
              <a:latin typeface="Times New Roman"/>
              <a:ea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 lvl="0"/>
            <a:r>
              <a:rPr lang="ru-RU" sz="2000" b="1" i="1" dirty="0"/>
              <a:t>Закон «Об образовании РФ</a:t>
            </a:r>
            <a:r>
              <a:rPr lang="ru-RU" sz="2000" b="1" i="1" dirty="0" smtClean="0"/>
              <a:t>»;</a:t>
            </a:r>
            <a:endParaRPr lang="ru-RU" sz="2000" b="1" i="1" dirty="0"/>
          </a:p>
          <a:p>
            <a:pPr lvl="0"/>
            <a:r>
              <a:rPr lang="ru-RU" sz="2000" b="1" i="1" dirty="0"/>
              <a:t>Государственный стандарт общего образования по </a:t>
            </a:r>
            <a:r>
              <a:rPr lang="ru-RU" sz="2000" b="1" i="1" dirty="0" smtClean="0"/>
              <a:t>предметам;</a:t>
            </a:r>
            <a:endParaRPr lang="ru-RU" sz="2000" b="1" i="1" dirty="0"/>
          </a:p>
          <a:p>
            <a:pPr lvl="0"/>
            <a:r>
              <a:rPr lang="ru-RU" sz="2000" b="1" i="1" dirty="0"/>
              <a:t>Федеральный компонент государственного стандарта общего </a:t>
            </a:r>
            <a:r>
              <a:rPr lang="ru-RU" sz="2000" b="1" i="1" dirty="0" smtClean="0"/>
              <a:t>образования. </a:t>
            </a:r>
            <a:endParaRPr lang="ru-RU" sz="2000" b="1" i="1" dirty="0"/>
          </a:p>
          <a:p>
            <a:pPr lvl="0"/>
            <a:r>
              <a:rPr lang="ru-RU" sz="2000" b="1" i="1" dirty="0"/>
              <a:t>Программы: </a:t>
            </a:r>
          </a:p>
          <a:p>
            <a:pPr lvl="1"/>
            <a:r>
              <a:rPr lang="ru-RU" sz="2000" b="1" i="1" dirty="0"/>
              <a:t>Программы для общеобразовательных учреждений. Литература. </a:t>
            </a:r>
            <a:r>
              <a:rPr lang="ru-RU" sz="2000" b="1" i="1" dirty="0" smtClean="0"/>
              <a:t>5-11 классы </a:t>
            </a:r>
            <a:r>
              <a:rPr lang="ru-RU" sz="2000" b="1" i="1" dirty="0"/>
              <a:t>/ Под </a:t>
            </a:r>
            <a:r>
              <a:rPr lang="ru-RU" sz="2000" b="1" i="1" dirty="0" smtClean="0"/>
              <a:t>редакцией В.Я. Коровиной. </a:t>
            </a:r>
            <a:r>
              <a:rPr lang="ru-RU" sz="2000" b="1" i="1" dirty="0"/>
              <a:t>– М</a:t>
            </a:r>
            <a:r>
              <a:rPr lang="ru-RU" sz="2000" b="1" i="1" dirty="0" smtClean="0"/>
              <a:t>.: Просвещение, 2013. </a:t>
            </a:r>
            <a:endParaRPr lang="ru-RU" sz="2000" b="1" i="1" dirty="0"/>
          </a:p>
          <a:p>
            <a:pPr lvl="1"/>
            <a:r>
              <a:rPr lang="ru-RU" sz="2000" b="1" i="1" dirty="0"/>
              <a:t>Программы по русскому языку для общеобразовательных учреждений. </a:t>
            </a:r>
            <a:r>
              <a:rPr lang="ru-RU" sz="2000" b="1" i="1" dirty="0" smtClean="0"/>
              <a:t>5-9 классы/ Автор-составитель М.Т. Баранов. </a:t>
            </a:r>
            <a:r>
              <a:rPr lang="ru-RU" sz="2000" b="1" i="1" dirty="0"/>
              <a:t>– М.: </a:t>
            </a:r>
            <a:r>
              <a:rPr lang="ru-RU" sz="2000" b="1" i="1" dirty="0" smtClean="0"/>
              <a:t>Просвещение, 2012. </a:t>
            </a:r>
          </a:p>
          <a:p>
            <a:pPr lvl="1"/>
            <a:r>
              <a:rPr lang="ru-RU" sz="2000" b="1" i="1" dirty="0" smtClean="0"/>
              <a:t>Программы для общеобразовательных учреждений. Русский язык. 10-11 классы/ Автор – составитель Н.А. Николина – М.: Просвещение, 2012.</a:t>
            </a:r>
            <a:endParaRPr lang="ru-RU" sz="2000" b="1" i="1" dirty="0"/>
          </a:p>
          <a:p>
            <a:pPr lvl="0"/>
            <a:r>
              <a:rPr lang="ru-RU" sz="2000" b="1" i="1" dirty="0"/>
              <a:t>Федеральный перечень учебников на </a:t>
            </a:r>
            <a:r>
              <a:rPr lang="ru-RU" sz="2000" b="1" i="1" dirty="0" smtClean="0"/>
              <a:t>2014-2015 </a:t>
            </a:r>
            <a:r>
              <a:rPr lang="ru-RU" sz="2000" b="1" i="1" dirty="0"/>
              <a:t>учебный год</a:t>
            </a:r>
          </a:p>
          <a:p>
            <a:pPr lvl="0"/>
            <a:r>
              <a:rPr lang="ru-RU" sz="2000" b="1" i="1" dirty="0"/>
              <a:t>Рабочие учебные программы</a:t>
            </a:r>
          </a:p>
          <a:p>
            <a:pPr>
              <a:buNone/>
            </a:pPr>
            <a:r>
              <a:rPr lang="ru-RU" sz="2000" b="1" i="1" dirty="0"/>
              <a:t> </a:t>
            </a:r>
          </a:p>
          <a:p>
            <a:pPr>
              <a:buNone/>
            </a:pPr>
            <a:r>
              <a:rPr lang="ru-RU" sz="2000" b="1" i="1" dirty="0"/>
              <a:t> </a:t>
            </a:r>
          </a:p>
          <a:p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</TotalTime>
  <Words>1206</Words>
  <Application>Microsoft Office PowerPoint</Application>
  <PresentationFormat>Экран (4:3)</PresentationFormat>
  <Paragraphs>281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Конкурс «Мои достижения»   Муллина Земфира  Вячеславовна   Республика Башкортостан Бакалинский район  МОБУ СОШ с.Бузюрово    номинация «Педагоги»    </vt:lpstr>
      <vt:lpstr>Слайд 2</vt:lpstr>
      <vt:lpstr>О себе</vt:lpstr>
      <vt:lpstr>Слайд 4</vt:lpstr>
      <vt:lpstr>Слайд 5</vt:lpstr>
      <vt:lpstr>Слайд 6</vt:lpstr>
      <vt:lpstr>        Общий стаж – 6 лет.      Тема самообразования: «Активизация познавательной деятельности обучающихся на уроках русского языка и литературы посредством ИКТ».      Нагрузка – 18 ч.</vt:lpstr>
      <vt:lpstr>Мои стремления:</vt:lpstr>
      <vt:lpstr>Нормативные документы, используемые учителем:</vt:lpstr>
      <vt:lpstr>Повышение квалификации:</vt:lpstr>
      <vt:lpstr>Слайд 11</vt:lpstr>
      <vt:lpstr>Слайд 12</vt:lpstr>
      <vt:lpstr>Участие в профессиональных конкурсах</vt:lpstr>
      <vt:lpstr>Слайд 14</vt:lpstr>
      <vt:lpstr>Слайд 15</vt:lpstr>
      <vt:lpstr>Слайд 16</vt:lpstr>
      <vt:lpstr>Слайд 17</vt:lpstr>
      <vt:lpstr>Слайд 18</vt:lpstr>
      <vt:lpstr>Результаты педагогической деятельности</vt:lpstr>
      <vt:lpstr>Результаты работы с одаренными обучающимися</vt:lpstr>
      <vt:lpstr>Слайд 21</vt:lpstr>
      <vt:lpstr>Участие обучающихся в конкурсах, исследовательских проектах</vt:lpstr>
      <vt:lpstr>Слайд 23</vt:lpstr>
      <vt:lpstr>Слайд 24</vt:lpstr>
      <vt:lpstr>Результаты сдачи ЕГЭ по русскому языку в 2012-2013 уч.г.</vt:lpstr>
      <vt:lpstr>Медалисты  </vt:lpstr>
      <vt:lpstr>Поступление выпускников в учебные заведения</vt:lpstr>
      <vt:lpstr>Внеурочная деятельность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251</cp:revision>
  <dcterms:created xsi:type="dcterms:W3CDTF">2014-01-27T08:00:36Z</dcterms:created>
  <dcterms:modified xsi:type="dcterms:W3CDTF">2015-01-23T18:46:41Z</dcterms:modified>
</cp:coreProperties>
</file>