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CC00E-E502-4D90-A4F6-BA61DC79C74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9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6000" b="1" i="1" dirty="0" smtClean="0"/>
              <a:t>АРТИКЛИ В АНГЛИЙСКОМ ЯЗЫКЕ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264696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What </a:t>
            </a:r>
            <a:r>
              <a:rPr lang="en-US" sz="3600" b="1" dirty="0" err="1" smtClean="0"/>
              <a:t>colour</a:t>
            </a:r>
            <a:r>
              <a:rPr lang="en-US" sz="3600" b="1" dirty="0" smtClean="0"/>
              <a:t> is your cat?</a:t>
            </a:r>
          </a:p>
          <a:p>
            <a:pPr>
              <a:buNone/>
            </a:pPr>
            <a:r>
              <a:rPr lang="en-US" sz="3600" b="1" dirty="0" smtClean="0"/>
              <a:t> I want to know what book you are reading.</a:t>
            </a:r>
          </a:p>
          <a:p>
            <a:pPr>
              <a:buNone/>
            </a:pPr>
            <a:r>
              <a:rPr lang="en-US" sz="3600" b="1" dirty="0" smtClean="0"/>
              <a:t> I speak English.                He studies chemistry. </a:t>
            </a:r>
          </a:p>
          <a:p>
            <a:pPr>
              <a:buNone/>
            </a:pPr>
            <a:r>
              <a:rPr lang="en-US" sz="3600" b="1" dirty="0" smtClean="0"/>
              <a:t> to play chess.                    To play football.</a:t>
            </a:r>
          </a:p>
          <a:p>
            <a:pPr>
              <a:buNone/>
            </a:pPr>
            <a:r>
              <a:rPr lang="en-US" sz="3600" b="1" dirty="0" smtClean="0"/>
              <a:t> out of doors.                     All day long.</a:t>
            </a:r>
          </a:p>
          <a:p>
            <a:pPr>
              <a:buNone/>
            </a:pPr>
            <a:r>
              <a:rPr lang="en-US" sz="3600" b="1" dirty="0" smtClean="0"/>
              <a:t> from morning till night.</a:t>
            </a:r>
          </a:p>
          <a:p>
            <a:pPr>
              <a:buNone/>
            </a:pPr>
            <a:r>
              <a:rPr lang="en-US" sz="3600" b="1" dirty="0" smtClean="0"/>
              <a:t> What are you doing, children?</a:t>
            </a:r>
          </a:p>
          <a:p>
            <a:pPr>
              <a:buNone/>
            </a:pPr>
            <a:r>
              <a:rPr lang="en-US" sz="3600" b="1" dirty="0" smtClean="0"/>
              <a:t> I shall study at Moscow University.</a:t>
            </a:r>
          </a:p>
          <a:p>
            <a:pPr>
              <a:buNone/>
            </a:pPr>
            <a:r>
              <a:rPr lang="en-US" sz="3600" b="1" dirty="0" smtClean="0"/>
              <a:t> My father graduated from Oxford University.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/>
              <a:t>НЕОПРЕДЕЛЕННЫЙ  АРТИКЛЬ </a:t>
            </a:r>
            <a:r>
              <a:rPr lang="en-US" sz="4800" b="1" dirty="0" smtClean="0">
                <a:solidFill>
                  <a:srgbClr val="FF0000"/>
                </a:solidFill>
              </a:rPr>
              <a:t>A(An)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 английском языке перед существительным</a:t>
            </a:r>
          </a:p>
          <a:p>
            <a:pPr>
              <a:buNone/>
            </a:pPr>
            <a:r>
              <a:rPr lang="ru-RU" b="1" dirty="0"/>
              <a:t>е</a:t>
            </a:r>
            <a:r>
              <a:rPr lang="ru-RU" b="1" dirty="0" smtClean="0"/>
              <a:t>динственного числа ставится артикль </a:t>
            </a:r>
            <a:r>
              <a:rPr lang="en-US" b="1" dirty="0" smtClean="0">
                <a:solidFill>
                  <a:srgbClr val="FF0000"/>
                </a:solidFill>
              </a:rPr>
              <a:t>A.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Если существительное начинается с гласной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уквы, то ставим артикль </a:t>
            </a:r>
            <a:r>
              <a:rPr lang="en-US" sz="3600" b="1" dirty="0" smtClean="0">
                <a:solidFill>
                  <a:srgbClr val="7030A0"/>
                </a:solidFill>
              </a:rPr>
              <a:t>an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a boy                     </a:t>
            </a:r>
            <a:r>
              <a:rPr lang="en-US" b="1" dirty="0" smtClean="0">
                <a:solidFill>
                  <a:srgbClr val="7030A0"/>
                </a:solidFill>
              </a:rPr>
              <a:t>an egg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a frog                     </a:t>
            </a:r>
            <a:r>
              <a:rPr lang="en-US" b="1" dirty="0" smtClean="0">
                <a:solidFill>
                  <a:srgbClr val="7030A0"/>
                </a:solidFill>
              </a:rPr>
              <a:t>an apple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                     </a:t>
            </a:r>
            <a:r>
              <a:rPr lang="en-US" b="1" dirty="0" smtClean="0">
                <a:solidFill>
                  <a:srgbClr val="FF0000"/>
                </a:solidFill>
              </a:rPr>
              <a:t>a doctor                </a:t>
            </a:r>
            <a:r>
              <a:rPr lang="en-US" b="1" dirty="0" smtClean="0">
                <a:solidFill>
                  <a:srgbClr val="7030A0"/>
                </a:solidFill>
              </a:rPr>
              <a:t>an artist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НЕОПРЕДЕЛЕННЫЙ АРТИКЛЬ  </a:t>
            </a:r>
            <a:r>
              <a:rPr lang="ru-RU" sz="4000" b="1" dirty="0" smtClean="0">
                <a:solidFill>
                  <a:srgbClr val="FF0000"/>
                </a:solidFill>
              </a:rPr>
              <a:t>А </a:t>
            </a:r>
            <a:r>
              <a:rPr lang="ru-RU" b="1" dirty="0" smtClean="0">
                <a:solidFill>
                  <a:srgbClr val="7030A0"/>
                </a:solidFill>
              </a:rPr>
              <a:t> СТАВИТСЯ, ЕСЛИ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ПРЕДМЕТ УПОМИНАЕТСЯ В 1-й РАЗ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ПЕРЕД СУЩ. ЕДИНСТВЕННОГО ЧИСЛА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ТОЛЬКО С ИСЧИСЛИМЫМИ СУЩ.-МИ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ПОСЛЕ ВЫРАЖЕНИЙ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have a…          This is a…(</a:t>
            </a:r>
            <a:r>
              <a:rPr lang="ru-RU" b="1" dirty="0" smtClean="0">
                <a:solidFill>
                  <a:srgbClr val="7030A0"/>
                </a:solidFill>
              </a:rPr>
              <a:t>это)</a:t>
            </a:r>
            <a:r>
              <a:rPr lang="en-US" b="1" dirty="0" smtClean="0">
                <a:solidFill>
                  <a:srgbClr val="7030A0"/>
                </a:solidFill>
              </a:rPr>
              <a:t>        I am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He has a…         It is a …</a:t>
            </a:r>
            <a:r>
              <a:rPr lang="ru-RU" b="1" dirty="0" smtClean="0">
                <a:solidFill>
                  <a:srgbClr val="7030A0"/>
                </a:solidFill>
              </a:rPr>
              <a:t>(это)</a:t>
            </a:r>
            <a:r>
              <a:rPr lang="en-US" b="1" dirty="0" smtClean="0">
                <a:solidFill>
                  <a:srgbClr val="7030A0"/>
                </a:solidFill>
              </a:rPr>
              <a:t>            He is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have got a … That is a…</a:t>
            </a:r>
            <a:r>
              <a:rPr lang="ru-RU" b="1" dirty="0" smtClean="0">
                <a:solidFill>
                  <a:srgbClr val="7030A0"/>
                </a:solidFill>
              </a:rPr>
              <a:t>(то)</a:t>
            </a:r>
            <a:r>
              <a:rPr lang="en-US" b="1" dirty="0" smtClean="0">
                <a:solidFill>
                  <a:srgbClr val="7030A0"/>
                </a:solidFill>
              </a:rPr>
              <a:t>      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She is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see a…</a:t>
            </a:r>
            <a:r>
              <a:rPr lang="ru-RU" b="1" dirty="0" smtClean="0">
                <a:solidFill>
                  <a:srgbClr val="7030A0"/>
                </a:solidFill>
              </a:rPr>
              <a:t>(вижу)</a:t>
            </a:r>
            <a:r>
              <a:rPr lang="en-US" b="1" dirty="0" smtClean="0">
                <a:solidFill>
                  <a:srgbClr val="7030A0"/>
                </a:solidFill>
              </a:rPr>
              <a:t> There is a…</a:t>
            </a:r>
            <a:r>
              <a:rPr lang="ru-RU" b="1" dirty="0" smtClean="0">
                <a:solidFill>
                  <a:srgbClr val="7030A0"/>
                </a:solidFill>
              </a:rPr>
              <a:t>(ИМЕЕТСЯ)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In a loud voice (</a:t>
            </a:r>
            <a:r>
              <a:rPr lang="ru-RU" b="1" dirty="0" smtClean="0">
                <a:solidFill>
                  <a:srgbClr val="7030A0"/>
                </a:solidFill>
              </a:rPr>
              <a:t>громким голосом)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To have a good time (</a:t>
            </a:r>
            <a:r>
              <a:rPr lang="ru-RU" b="1" dirty="0" smtClean="0">
                <a:solidFill>
                  <a:srgbClr val="7030A0"/>
                </a:solidFill>
              </a:rPr>
              <a:t>хорошо провести время)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A lot of (</a:t>
            </a:r>
            <a:r>
              <a:rPr lang="ru-RU" b="1" dirty="0" smtClean="0">
                <a:solidFill>
                  <a:srgbClr val="7030A0"/>
                </a:solidFill>
              </a:rPr>
              <a:t>много)</a:t>
            </a:r>
            <a:r>
              <a:rPr lang="en-US" b="1" dirty="0" smtClean="0">
                <a:solidFill>
                  <a:srgbClr val="7030A0"/>
                </a:solidFill>
              </a:rPr>
              <a:t>,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To go for a walk(</a:t>
            </a:r>
            <a:r>
              <a:rPr lang="ru-RU" b="1" dirty="0" smtClean="0">
                <a:solidFill>
                  <a:srgbClr val="7030A0"/>
                </a:solidFill>
              </a:rPr>
              <a:t>гулять) 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ОПРЕДЕЛЕННЫЙ АРТИКЛЬ </a:t>
            </a:r>
            <a:r>
              <a:rPr lang="en-US" sz="4800" b="1" dirty="0" smtClean="0">
                <a:solidFill>
                  <a:srgbClr val="FF0000"/>
                </a:solidFill>
              </a:rPr>
              <a:t>THE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ОПРЕДЕЛЕННЫЙ АРТИКЛЬ </a:t>
            </a:r>
            <a:r>
              <a:rPr lang="en-US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the  </a:t>
            </a:r>
            <a:r>
              <a:rPr lang="ru-RU" sz="3600" b="1" dirty="0" smtClean="0"/>
              <a:t>используется,</a:t>
            </a:r>
          </a:p>
          <a:p>
            <a:pPr>
              <a:buNone/>
            </a:pPr>
            <a:r>
              <a:rPr lang="ru-RU" sz="3600" b="1" dirty="0" smtClean="0"/>
              <a:t>  -  если про предмет говорят  </a:t>
            </a:r>
            <a:r>
              <a:rPr lang="en-US" sz="3600" b="1" dirty="0" smtClean="0">
                <a:solidFill>
                  <a:srgbClr val="0070C0"/>
                </a:solidFill>
              </a:rPr>
              <a:t>(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This is a pen. The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  во 2-й или более раз</a:t>
            </a:r>
            <a:r>
              <a:rPr lang="en-US" sz="3600" b="1" dirty="0" smtClean="0"/>
              <a:t>             </a:t>
            </a:r>
            <a:r>
              <a:rPr lang="en-US" sz="3600" b="1" dirty="0" smtClean="0">
                <a:solidFill>
                  <a:srgbClr val="0070C0"/>
                </a:solidFill>
              </a:rPr>
              <a:t>pen is red.)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- перед  ед. ч. и мн. ч. сущ.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(The birds are nice.)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- с исчислимыми и </a:t>
            </a:r>
            <a:r>
              <a:rPr lang="ru-RU" sz="3600" b="1" dirty="0" err="1" smtClean="0"/>
              <a:t>неисчис</a:t>
            </a:r>
            <a:r>
              <a:rPr lang="ru-RU" sz="3600" b="1" dirty="0" smtClean="0"/>
              <a:t>-</a:t>
            </a:r>
            <a:r>
              <a:rPr lang="en-US" sz="3600" b="1" dirty="0" smtClean="0"/>
              <a:t>  </a:t>
            </a:r>
            <a:r>
              <a:rPr lang="en-US" sz="3600" b="1" dirty="0" smtClean="0">
                <a:solidFill>
                  <a:srgbClr val="0070C0"/>
                </a:solidFill>
              </a:rPr>
              <a:t>(The tea was black).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 </a:t>
            </a:r>
            <a:r>
              <a:rPr lang="ru-RU" sz="3600" b="1" dirty="0" err="1" smtClean="0"/>
              <a:t>лимыми</a:t>
            </a:r>
            <a:r>
              <a:rPr lang="ru-RU" sz="3600" b="1" dirty="0" smtClean="0"/>
              <a:t> существительными</a:t>
            </a:r>
          </a:p>
          <a:p>
            <a:pPr>
              <a:buNone/>
            </a:pPr>
            <a:r>
              <a:rPr lang="ru-RU" sz="3600" b="1" dirty="0" smtClean="0"/>
              <a:t>  - если предмет единственный</a:t>
            </a:r>
            <a:r>
              <a:rPr lang="en-US" sz="3600" b="1" dirty="0" smtClean="0"/>
              <a:t> </a:t>
            </a:r>
            <a:r>
              <a:rPr lang="ru-RU" sz="3600" b="1" dirty="0" smtClean="0"/>
              <a:t>в </a:t>
            </a:r>
            <a:r>
              <a:rPr lang="en-US" sz="3600" b="1" dirty="0" smtClean="0">
                <a:solidFill>
                  <a:srgbClr val="0070C0"/>
                </a:solidFill>
              </a:rPr>
              <a:t>(The moon, the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мире                   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the sun, the sky)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smtClean="0"/>
              <a:t>- моря, реки, каналы, океаны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(The Neva river)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b="1" dirty="0" smtClean="0"/>
              <a:t>ОПРЕДЕЛЕННЫЙ АРТИКЛЬ </a:t>
            </a:r>
            <a:r>
              <a:rPr lang="en-US" sz="5300" b="1" dirty="0" smtClean="0">
                <a:solidFill>
                  <a:srgbClr val="FF0000"/>
                </a:solidFill>
              </a:rPr>
              <a:t>THE</a:t>
            </a:r>
            <a:endParaRPr lang="ru-RU" sz="53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- </a:t>
            </a:r>
            <a:r>
              <a:rPr lang="ru-RU" sz="3600" b="1" dirty="0" smtClean="0"/>
              <a:t>горные цепи            </a:t>
            </a:r>
            <a:r>
              <a:rPr lang="en-US" sz="3600" b="1" dirty="0" smtClean="0"/>
              <a:t>  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Urals)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порядковые числительные </a:t>
            </a:r>
            <a:r>
              <a:rPr lang="en-US" sz="3600" b="1" smtClean="0">
                <a:solidFill>
                  <a:srgbClr val="0070C0"/>
                </a:solidFill>
              </a:rPr>
              <a:t>(the fourth </a:t>
            </a:r>
            <a:r>
              <a:rPr lang="en-US" sz="3600" b="1" dirty="0" smtClean="0">
                <a:solidFill>
                  <a:srgbClr val="0070C0"/>
                </a:solidFill>
              </a:rPr>
              <a:t>day)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превосходная степень при-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deepest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b="1" dirty="0" err="1" smtClean="0"/>
              <a:t>лагательных</a:t>
            </a:r>
            <a:r>
              <a:rPr lang="ru-RU" sz="3600" b="1" dirty="0" smtClean="0"/>
              <a:t>     </a:t>
            </a:r>
            <a:r>
              <a:rPr lang="en-US" sz="3600" b="1" dirty="0" smtClean="0"/>
              <a:t>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lake)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фамилия  семьи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Simpsons</a:t>
            </a:r>
            <a:r>
              <a:rPr lang="ru-RU" sz="3600" b="1" dirty="0" smtClean="0">
                <a:solidFill>
                  <a:srgbClr val="0070C0"/>
                </a:solidFill>
              </a:rPr>
              <a:t>, </a:t>
            </a:r>
            <a:r>
              <a:rPr lang="ru-RU" sz="3600" b="1" dirty="0" err="1" smtClean="0">
                <a:solidFill>
                  <a:srgbClr val="0070C0"/>
                </a:solidFill>
              </a:rPr>
              <a:t>Симпсоны</a:t>
            </a:r>
            <a:r>
              <a:rPr lang="ru-RU" sz="36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ru-RU" sz="3600" b="1" dirty="0" smtClean="0"/>
              <a:t> - государства</a:t>
            </a:r>
            <a:r>
              <a:rPr lang="en-US" sz="3600" b="1" dirty="0" smtClean="0"/>
              <a:t>: </a:t>
            </a:r>
            <a:r>
              <a:rPr lang="ru-RU" sz="3600" b="1" dirty="0" smtClean="0"/>
              <a:t>объединенные и федерации</a:t>
            </a:r>
          </a:p>
          <a:p>
            <a:pPr>
              <a:buNone/>
            </a:pPr>
            <a:r>
              <a:rPr lang="ru-RU" sz="3600" b="1" dirty="0" smtClean="0"/>
              <a:t>                                           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UK)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национальности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English, the Russians)</a:t>
            </a:r>
            <a:r>
              <a:rPr lang="ru-RU" sz="3600" b="1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THE</a:t>
            </a:r>
            <a:r>
              <a:rPr lang="en-US" sz="3600" b="1" dirty="0" smtClean="0"/>
              <a:t> </a:t>
            </a:r>
            <a:r>
              <a:rPr lang="ru-RU" sz="3600" b="1" dirty="0" smtClean="0"/>
              <a:t>УПОТРЕБЛЯЕТСЯ С ВЫРАЖЕНИЯМИ</a:t>
            </a:r>
            <a:r>
              <a:rPr lang="en-US" sz="3600" b="1" dirty="0" smtClean="0"/>
              <a:t>:</a:t>
            </a:r>
          </a:p>
          <a:p>
            <a:pPr>
              <a:buNone/>
            </a:pPr>
            <a:r>
              <a:rPr lang="en-US" sz="3600" b="1" dirty="0" smtClean="0"/>
              <a:t>        Where is the… – </a:t>
            </a:r>
            <a:r>
              <a:rPr lang="ru-RU" sz="3600" b="1" dirty="0" smtClean="0"/>
              <a:t>Где находится</a:t>
            </a:r>
            <a:r>
              <a:rPr lang="en-US" sz="3600" b="1" dirty="0" smtClean="0"/>
              <a:t>?</a:t>
            </a:r>
          </a:p>
          <a:p>
            <a:pPr>
              <a:buNone/>
            </a:pPr>
            <a:r>
              <a:rPr lang="en-US" sz="3600" b="1" dirty="0" smtClean="0"/>
              <a:t>        In the middle of…- </a:t>
            </a:r>
            <a:r>
              <a:rPr lang="ru-RU" sz="3600" b="1" dirty="0" smtClean="0"/>
              <a:t>в середине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In the corner – </a:t>
            </a:r>
            <a:r>
              <a:rPr lang="ru-RU" sz="3600" b="1" dirty="0" smtClean="0"/>
              <a:t>в углу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To the left – </a:t>
            </a:r>
            <a:r>
              <a:rPr lang="ru-RU" sz="3600" b="1" dirty="0" smtClean="0"/>
              <a:t>налево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To the right – </a:t>
            </a:r>
            <a:r>
              <a:rPr lang="ru-RU" sz="3600" b="1" dirty="0" smtClean="0"/>
              <a:t>направо 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In the morning (evening)</a:t>
            </a:r>
          </a:p>
          <a:p>
            <a:pPr>
              <a:buNone/>
            </a:pPr>
            <a:r>
              <a:rPr lang="en-US" sz="3600" b="1" dirty="0" smtClean="0"/>
              <a:t>        Today is the tenth </a:t>
            </a:r>
            <a:r>
              <a:rPr lang="en-US" sz="3600" b="1" smtClean="0"/>
              <a:t>of </a:t>
            </a:r>
            <a:r>
              <a:rPr lang="en-US" sz="3600" b="1" smtClean="0"/>
              <a:t>May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       To play the piano(guitar)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</a:t>
            </a:r>
            <a:r>
              <a:rPr lang="en-US" sz="4000" b="1" dirty="0" smtClean="0">
                <a:solidFill>
                  <a:srgbClr val="7030A0"/>
                </a:solidFill>
              </a:rPr>
              <a:t>THE </a:t>
            </a:r>
            <a:r>
              <a:rPr lang="ru-RU" sz="4000" b="1" dirty="0" smtClean="0">
                <a:solidFill>
                  <a:srgbClr val="7030A0"/>
                </a:solidFill>
              </a:rPr>
              <a:t>используется в выражениях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</a:rPr>
              <a:t>in the North (east,..)- </a:t>
            </a:r>
            <a:r>
              <a:rPr lang="ru-RU" sz="4000" b="1" dirty="0" smtClean="0">
                <a:solidFill>
                  <a:srgbClr val="7030A0"/>
                </a:solidFill>
              </a:rPr>
              <a:t>на Севере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</a:rPr>
              <a:t>to the South (north,..)</a:t>
            </a:r>
            <a:r>
              <a:rPr lang="ru-RU" sz="4000" b="1" dirty="0" smtClean="0">
                <a:solidFill>
                  <a:srgbClr val="7030A0"/>
                </a:solidFill>
              </a:rPr>
              <a:t>- к Югу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</a:rPr>
              <a:t>What is the use? (</a:t>
            </a:r>
            <a:r>
              <a:rPr lang="ru-RU" sz="4000" b="1" dirty="0" smtClean="0">
                <a:solidFill>
                  <a:srgbClr val="7030A0"/>
                </a:solidFill>
              </a:rPr>
              <a:t>какая польза</a:t>
            </a:r>
            <a:r>
              <a:rPr lang="en-US" sz="4000" b="1" dirty="0" smtClean="0">
                <a:solidFill>
                  <a:srgbClr val="7030A0"/>
                </a:solidFill>
              </a:rPr>
              <a:t>?)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</a:t>
            </a:r>
            <a:r>
              <a:rPr lang="en-US" sz="4000" b="1" dirty="0" smtClean="0">
                <a:solidFill>
                  <a:srgbClr val="7030A0"/>
                </a:solidFill>
              </a:rPr>
              <a:t>   to the cinema(</a:t>
            </a:r>
            <a:r>
              <a:rPr lang="ru-RU" sz="4000" b="1" dirty="0" smtClean="0">
                <a:solidFill>
                  <a:srgbClr val="7030A0"/>
                </a:solidFill>
              </a:rPr>
              <a:t>идти в кино)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    </a:t>
            </a:r>
            <a:r>
              <a:rPr lang="en-US" sz="4000" b="1" dirty="0" smtClean="0">
                <a:solidFill>
                  <a:srgbClr val="7030A0"/>
                </a:solidFill>
              </a:rPr>
              <a:t>at the cinema(</a:t>
            </a:r>
            <a:r>
              <a:rPr lang="ru-RU" sz="4000" b="1" dirty="0" smtClean="0">
                <a:solidFill>
                  <a:srgbClr val="7030A0"/>
                </a:solidFill>
              </a:rPr>
              <a:t>в кино)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    </a:t>
            </a:r>
            <a:r>
              <a:rPr lang="en-US" sz="4000" b="1" dirty="0" smtClean="0">
                <a:solidFill>
                  <a:srgbClr val="7030A0"/>
                </a:solidFill>
              </a:rPr>
              <a:t>at the theatre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            at the shop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            at the market</a:t>
            </a:r>
          </a:p>
          <a:p>
            <a:pPr>
              <a:buNone/>
            </a:pP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НЕТ  АРТИКЛЯ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900" b="1" dirty="0" smtClean="0">
                <a:solidFill>
                  <a:srgbClr val="00B0F0"/>
                </a:solidFill>
              </a:rPr>
              <a:t>ЕСТЬ УСТОЙЧИВЫЕ СЛОВОСОЧЕТАНИЯ, В </a:t>
            </a:r>
          </a:p>
          <a:p>
            <a:pPr>
              <a:buNone/>
            </a:pPr>
            <a:r>
              <a:rPr lang="ru-RU" sz="3900" b="1" dirty="0" smtClean="0">
                <a:solidFill>
                  <a:srgbClr val="00B0F0"/>
                </a:solidFill>
              </a:rPr>
              <a:t>      КОТОРЫХ АРТИКЛИ  НЕ  ПРИМЕНЯЮТЯ</a:t>
            </a:r>
          </a:p>
          <a:p>
            <a:pPr>
              <a:buNone/>
            </a:pPr>
            <a:r>
              <a:rPr lang="ru-RU" b="1" dirty="0" smtClean="0"/>
              <a:t>  </a:t>
            </a:r>
            <a:r>
              <a:rPr lang="en-US" sz="3600" b="1" dirty="0" smtClean="0"/>
              <a:t>at school – </a:t>
            </a:r>
            <a:r>
              <a:rPr lang="ru-RU" sz="3600" b="1" dirty="0" smtClean="0"/>
              <a:t>в школе           </a:t>
            </a:r>
            <a:r>
              <a:rPr lang="en-US" sz="3600" b="1" dirty="0" smtClean="0"/>
              <a:t>at night – </a:t>
            </a:r>
            <a:r>
              <a:rPr lang="ru-RU" sz="3600" b="1" dirty="0" smtClean="0"/>
              <a:t>ночью 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at home</a:t>
            </a:r>
            <a:r>
              <a:rPr lang="ru-RU" sz="3600" b="1" dirty="0" smtClean="0"/>
              <a:t> –дома</a:t>
            </a:r>
            <a:r>
              <a:rPr lang="en-US" sz="3600" b="1" dirty="0" smtClean="0"/>
              <a:t>                   to go home - </a:t>
            </a:r>
            <a:r>
              <a:rPr lang="ru-RU" sz="3600" b="1" dirty="0" smtClean="0"/>
              <a:t>идти                    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at work</a:t>
            </a:r>
            <a:r>
              <a:rPr lang="ru-RU" sz="3600" b="1" dirty="0" smtClean="0"/>
              <a:t> – на работе                                  домой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in front of</a:t>
            </a:r>
            <a:r>
              <a:rPr lang="ru-RU" sz="3600" b="1" dirty="0" smtClean="0"/>
              <a:t> – впереди         </a:t>
            </a:r>
            <a:r>
              <a:rPr lang="en-US" sz="3600" b="1" dirty="0" smtClean="0"/>
              <a:t>to come home.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bed</a:t>
            </a:r>
            <a:r>
              <a:rPr lang="ru-RU" sz="3600" b="1" dirty="0" smtClean="0"/>
              <a:t> – идти в постель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work</a:t>
            </a:r>
            <a:r>
              <a:rPr lang="ru-RU" sz="3600" b="1" dirty="0" smtClean="0"/>
              <a:t> – идти на работу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school</a:t>
            </a:r>
            <a:r>
              <a:rPr lang="ru-RU" sz="3600" b="1" dirty="0" smtClean="0"/>
              <a:t> – идти в школу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b="1" dirty="0" smtClean="0"/>
              <a:t>at half past five – </a:t>
            </a:r>
            <a:r>
              <a:rPr lang="ru-RU" sz="3600" b="1" dirty="0" smtClean="0"/>
              <a:t>половина шестого</a:t>
            </a:r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en-US" sz="3600" b="1" dirty="0" smtClean="0"/>
              <a:t>at a quarter past five – </a:t>
            </a:r>
            <a:r>
              <a:rPr lang="ru-RU" sz="3600" b="1" dirty="0" smtClean="0"/>
              <a:t>пять пятнадцать</a:t>
            </a:r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en-US" sz="3600" b="1" dirty="0" smtClean="0"/>
              <a:t>To leave home for work (for school)</a:t>
            </a:r>
          </a:p>
          <a:p>
            <a:pPr>
              <a:buNone/>
            </a:pPr>
            <a:r>
              <a:rPr lang="en-US" sz="3600" b="1" dirty="0" smtClean="0"/>
              <a:t>  after work                        from work</a:t>
            </a:r>
          </a:p>
          <a:p>
            <a:pPr>
              <a:buNone/>
            </a:pPr>
            <a:r>
              <a:rPr lang="en-US" sz="3600" b="1" dirty="0" smtClean="0"/>
              <a:t>  after school                     from school</a:t>
            </a:r>
          </a:p>
          <a:p>
            <a:pPr>
              <a:buNone/>
            </a:pPr>
            <a:r>
              <a:rPr lang="en-US" sz="3600" b="1" dirty="0" smtClean="0"/>
              <a:t> to have (cook, make, prepare) lunch,</a:t>
            </a:r>
          </a:p>
          <a:p>
            <a:pPr>
              <a:buNone/>
            </a:pPr>
            <a:r>
              <a:rPr lang="en-US" sz="3600" b="1" dirty="0" smtClean="0"/>
              <a:t>    breakfast,  supper,  dinner,  tea</a:t>
            </a:r>
          </a:p>
          <a:p>
            <a:pPr>
              <a:buNone/>
            </a:pPr>
            <a:r>
              <a:rPr lang="en-US" sz="3600" b="1" dirty="0" smtClean="0"/>
              <a:t>  after lunch,  before lunch, at lunch, for</a:t>
            </a:r>
          </a:p>
          <a:p>
            <a:pPr>
              <a:buNone/>
            </a:pPr>
            <a:r>
              <a:rPr lang="en-US" sz="3600" b="1" dirty="0" smtClean="0"/>
              <a:t>  lunch (supper, dinner …)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689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АРТИКЛИ В АНГЛИЙСКОМ ЯЗЫКЕ</vt:lpstr>
      <vt:lpstr>НЕОПРЕДЕЛЕННЫЙ  АРТИКЛЬ A(An)</vt:lpstr>
      <vt:lpstr>Слайд 3</vt:lpstr>
      <vt:lpstr>ОПРЕДЕЛЕННЫЙ АРТИКЛЬ THE</vt:lpstr>
      <vt:lpstr>ОПРЕДЕЛЕННЫЙ АРТИКЛЬ THE</vt:lpstr>
      <vt:lpstr>Слайд 6</vt:lpstr>
      <vt:lpstr>Слайд 7</vt:lpstr>
      <vt:lpstr>НЕТ  АРТИКЛЯ</vt:lpstr>
      <vt:lpstr>Слайд 9</vt:lpstr>
      <vt:lpstr>Слайд 10</vt:lpstr>
    </vt:vector>
  </TitlesOfParts>
  <Company>ГОУ Школа №438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АРТИКЛИ В АНГЛИЙСКОМ ЯЗЫКЕ</dc:title>
  <dc:creator>Захарова</dc:creator>
  <cp:lastModifiedBy>1</cp:lastModifiedBy>
  <cp:revision>30</cp:revision>
  <dcterms:created xsi:type="dcterms:W3CDTF">2011-10-19T09:52:12Z</dcterms:created>
  <dcterms:modified xsi:type="dcterms:W3CDTF">2014-10-28T08:48:29Z</dcterms:modified>
</cp:coreProperties>
</file>