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74" r:id="rId11"/>
    <p:sldId id="272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Результативность(11</a:t>
            </a:r>
            <a:r>
              <a:rPr lang="ru-RU" baseline="0"/>
              <a:t> класс история)</a:t>
            </a:r>
            <a:endParaRPr lang="ru-RU"/>
          </a:p>
        </c:rich>
      </c:tx>
      <c:layout>
        <c:manualLayout>
          <c:xMode val="edge"/>
          <c:yMode val="edge"/>
          <c:x val="0.11106255468066491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Лист4!$A$2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Лист4!$B$1:$C$1</c:f>
              <c:strCache>
                <c:ptCount val="2"/>
                <c:pt idx="0">
                  <c:v>2011-2012</c:v>
                </c:pt>
                <c:pt idx="1">
                  <c:v>2012-2013</c:v>
                </c:pt>
              </c:strCache>
            </c:strRef>
          </c:cat>
          <c:val>
            <c:numRef>
              <c:f>Лист4!$B$2:$C$2</c:f>
              <c:numCache>
                <c:formatCode>General</c:formatCode>
                <c:ptCount val="2"/>
                <c:pt idx="0">
                  <c:v>47.3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Лист4!$A$3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Лист4!$B$1:$C$1</c:f>
              <c:strCache>
                <c:ptCount val="2"/>
                <c:pt idx="0">
                  <c:v>2011-2012</c:v>
                </c:pt>
                <c:pt idx="1">
                  <c:v>2012-2013</c:v>
                </c:pt>
              </c:strCache>
            </c:strRef>
          </c:cat>
          <c:val>
            <c:numRef>
              <c:f>Лист4!$B$3:$C$3</c:f>
              <c:numCache>
                <c:formatCode>General</c:formatCode>
                <c:ptCount val="2"/>
                <c:pt idx="0">
                  <c:v>31.5</c:v>
                </c:pt>
                <c:pt idx="1">
                  <c:v>41.6</c:v>
                </c:pt>
              </c:numCache>
            </c:numRef>
          </c:val>
        </c:ser>
        <c:ser>
          <c:idx val="2"/>
          <c:order val="2"/>
          <c:tx>
            <c:strRef>
              <c:f>Лист4!$A$4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Лист4!$B$1:$C$1</c:f>
              <c:strCache>
                <c:ptCount val="2"/>
                <c:pt idx="0">
                  <c:v>2011-2012</c:v>
                </c:pt>
                <c:pt idx="1">
                  <c:v>2012-2013</c:v>
                </c:pt>
              </c:strCache>
            </c:strRef>
          </c:cat>
          <c:val>
            <c:numRef>
              <c:f>Лист4!$B$4:$C$4</c:f>
              <c:numCache>
                <c:formatCode>General</c:formatCode>
                <c:ptCount val="2"/>
                <c:pt idx="0">
                  <c:v>18.399999999999999</c:v>
                </c:pt>
                <c:pt idx="1">
                  <c:v>27.7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30048"/>
        <c:axId val="84144128"/>
      </c:barChart>
      <c:catAx>
        <c:axId val="8413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84144128"/>
        <c:crosses val="autoZero"/>
        <c:auto val="1"/>
        <c:lblAlgn val="ctr"/>
        <c:lblOffset val="100"/>
        <c:noMultiLvlLbl val="0"/>
      </c:catAx>
      <c:valAx>
        <c:axId val="84144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130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Результативност</a:t>
            </a:r>
            <a:r>
              <a:rPr lang="ru-RU" baseline="0"/>
              <a:t>ь (5-6 кл.история)</a:t>
            </a:r>
            <a:endParaRPr lang="ru-RU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[Книга1.xlsx]Лист1!$A$2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[Книга1.xlsx]Лист1!$B$1:$D$1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[Книга1.xlsx]Лист1!$B$2:$D$2</c:f>
              <c:numCache>
                <c:formatCode>General</c:formatCode>
                <c:ptCount val="3"/>
                <c:pt idx="0">
                  <c:v>60.8</c:v>
                </c:pt>
                <c:pt idx="1">
                  <c:v>61.6</c:v>
                </c:pt>
                <c:pt idx="2">
                  <c:v>59</c:v>
                </c:pt>
              </c:numCache>
            </c:numRef>
          </c:val>
        </c:ser>
        <c:ser>
          <c:idx val="1"/>
          <c:order val="1"/>
          <c:tx>
            <c:strRef>
              <c:f>[Книга1.xlsx]Лист1!$A$3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[Книга1.xlsx]Лист1!$B$1:$D$1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[Книга1.xlsx]Лист1!$B$3:$D$3</c:f>
              <c:numCache>
                <c:formatCode>General</c:formatCode>
                <c:ptCount val="3"/>
                <c:pt idx="0">
                  <c:v>21.7</c:v>
                </c:pt>
                <c:pt idx="1">
                  <c:v>23.1</c:v>
                </c:pt>
                <c:pt idx="2">
                  <c:v>38</c:v>
                </c:pt>
              </c:numCache>
            </c:numRef>
          </c:val>
        </c:ser>
        <c:ser>
          <c:idx val="2"/>
          <c:order val="2"/>
          <c:tx>
            <c:strRef>
              <c:f>[Книга1.xlsx]Лист1!$A$4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[Книга1.xlsx]Лист1!$B$1:$D$1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[Книга1.xlsx]Лист1!$B$4:$D$4</c:f>
              <c:numCache>
                <c:formatCode>General</c:formatCode>
                <c:ptCount val="3"/>
                <c:pt idx="0">
                  <c:v>17.399999999999999</c:v>
                </c:pt>
                <c:pt idx="1">
                  <c:v>15.4</c:v>
                </c:pt>
                <c:pt idx="2">
                  <c:v>15.2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343232"/>
        <c:axId val="85349120"/>
        <c:axId val="0"/>
      </c:bar3DChart>
      <c:catAx>
        <c:axId val="8534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349120"/>
        <c:crosses val="autoZero"/>
        <c:auto val="1"/>
        <c:lblAlgn val="ctr"/>
        <c:lblOffset val="100"/>
        <c:noMultiLvlLbl val="0"/>
      </c:catAx>
      <c:valAx>
        <c:axId val="8534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343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1E7-6F1F-4CD4-9C54-CD4B4440AE6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25FC-2983-4E10-A19A-D2C36F993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1E7-6F1F-4CD4-9C54-CD4B4440AE6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25FC-2983-4E10-A19A-D2C36F993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1E7-6F1F-4CD4-9C54-CD4B4440AE6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25FC-2983-4E10-A19A-D2C36F993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1E7-6F1F-4CD4-9C54-CD4B4440AE6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25FC-2983-4E10-A19A-D2C36F993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1E7-6F1F-4CD4-9C54-CD4B4440AE6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25FC-2983-4E10-A19A-D2C36F993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1E7-6F1F-4CD4-9C54-CD4B4440AE6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25FC-2983-4E10-A19A-D2C36F993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1E7-6F1F-4CD4-9C54-CD4B4440AE6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25FC-2983-4E10-A19A-D2C36F993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1E7-6F1F-4CD4-9C54-CD4B4440AE6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25FC-2983-4E10-A19A-D2C36F993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1E7-6F1F-4CD4-9C54-CD4B4440AE6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25FC-2983-4E10-A19A-D2C36F993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1E7-6F1F-4CD4-9C54-CD4B4440AE6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25FC-2983-4E10-A19A-D2C36F993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1E7-6F1F-4CD4-9C54-CD4B4440AE6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25FC-2983-4E10-A19A-D2C36F993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F1E7-6F1F-4CD4-9C54-CD4B4440AE6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25FC-2983-4E10-A19A-D2C36F993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User\Рабочий стол\25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8594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 flipV="1">
            <a:off x="642910" y="1046653"/>
            <a:ext cx="78581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МКОУ Курловская средняя общеобразовательная школа № 2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Формирование базовых национальных ценностей обучающихся </a:t>
            </a:r>
            <a:r>
              <a:rPr lang="ru-RU" sz="2400" b="1" dirty="0"/>
              <a:t>на уроках истории и обществознания, с помощью </a:t>
            </a:r>
            <a:r>
              <a:rPr lang="ru-RU" sz="2400" b="1" dirty="0" smtClean="0"/>
              <a:t>дискуссии</a:t>
            </a:r>
            <a:r>
              <a:rPr lang="ru-RU" sz="2400" b="1" dirty="0" smtClean="0"/>
              <a:t>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Шичкова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аталья Владимировна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истории и обществознания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квалификационная категория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25-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59" y="0"/>
            <a:ext cx="9072562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Результативность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5536" y="1067735"/>
            <a:ext cx="831986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Повысились: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познавательная деятельность учащихся;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ктивность учащихся на уроках;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интерес к предметам;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средний балл по результатам промежуточной аттестации по истории в 5,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классах.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ответственность при решении сложных дискуссионных задач.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/>
              <a:t>Дискуссионные </a:t>
            </a:r>
            <a:r>
              <a:rPr lang="ru-RU" sz="2000" b="1" dirty="0"/>
              <a:t>методы и формы обучения эффективны и при организации подготовки к </a:t>
            </a:r>
            <a:r>
              <a:rPr lang="ru-RU" sz="2000" b="1" dirty="0" smtClean="0"/>
              <a:t>ГИА и ЕГЭ </a:t>
            </a:r>
            <a:r>
              <a:rPr lang="ru-RU" sz="2000" b="1" dirty="0"/>
              <a:t>по истории и обществознанию, так как они</a:t>
            </a:r>
            <a:r>
              <a:rPr lang="ru-RU" sz="2000" b="1" dirty="0" smtClean="0"/>
              <a:t>:</a:t>
            </a:r>
            <a:endParaRPr lang="ru-RU" sz="2000" b="1" dirty="0"/>
          </a:p>
          <a:p>
            <a:r>
              <a:rPr lang="ru-RU" sz="2000" b="1" dirty="0"/>
              <a:t>- помогают в усвоении основных теоретических понятий;</a:t>
            </a:r>
          </a:p>
          <a:p>
            <a:r>
              <a:rPr lang="ru-RU" sz="2000" b="1" dirty="0"/>
              <a:t>- снимают страх перед выполнением заданий части «С»;</a:t>
            </a:r>
          </a:p>
          <a:p>
            <a:r>
              <a:rPr lang="ru-RU" sz="2000" b="1" dirty="0"/>
              <a:t>- дискуссионные умения и навыки играют решающую роль в написании эссе, решении С6 –ГИА, С5 – ЕГЭ по истории.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71480"/>
            <a:ext cx="1214436" cy="119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163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25-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8595" y="0"/>
            <a:ext cx="950119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Результативность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rot="10800000" flipV="1">
            <a:off x="571472" y="1104584"/>
            <a:ext cx="8143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5-6 класс                                                    11 класс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5519029"/>
              </p:ext>
            </p:extLst>
          </p:nvPr>
        </p:nvGraphicFramePr>
        <p:xfrm>
          <a:off x="251520" y="1877815"/>
          <a:ext cx="3929090" cy="381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rot="10800000" flipV="1">
            <a:off x="571471" y="1104583"/>
            <a:ext cx="3136428" cy="1604337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Промежуточная  аттестация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283969" y="1600200"/>
            <a:ext cx="440283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Результаты ЕГЭ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181503157"/>
              </p:ext>
            </p:extLst>
          </p:nvPr>
        </p:nvGraphicFramePr>
        <p:xfrm>
          <a:off x="4355976" y="2276872"/>
          <a:ext cx="4572000" cy="323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143562"/>
              </p:ext>
            </p:extLst>
          </p:nvPr>
        </p:nvGraphicFramePr>
        <p:xfrm>
          <a:off x="0" y="2564904"/>
          <a:ext cx="4209112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25-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683568" y="468500"/>
            <a:ext cx="7746084" cy="5570756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/>
              <a:t>Что должен уметь и кем должен быть педагог,</a:t>
            </a:r>
          </a:p>
          <a:p>
            <a:r>
              <a:rPr lang="ru-RU" sz="2800" dirty="0"/>
              <a:t>Чтоб в душу ребенка проникнуть </a:t>
            </a:r>
            <a:r>
              <a:rPr lang="ru-RU" sz="2800" dirty="0" smtClean="0"/>
              <a:t>он </a:t>
            </a:r>
            <a:r>
              <a:rPr lang="ru-RU" sz="2800" dirty="0"/>
              <a:t>смог?</a:t>
            </a:r>
          </a:p>
          <a:p>
            <a:r>
              <a:rPr lang="ru-RU" sz="2800" dirty="0"/>
              <a:t>Но нет совершенства предела.</a:t>
            </a:r>
          </a:p>
          <a:p>
            <a:r>
              <a:rPr lang="ru-RU" sz="2800" dirty="0"/>
              <a:t>Своими словами сказать я хотела,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Что нет аксиомы и догмы здесь нет –</a:t>
            </a:r>
          </a:p>
          <a:p>
            <a:r>
              <a:rPr lang="ru-RU" sz="2800" dirty="0"/>
              <a:t>Пока на земле светит солнечный свет,</a:t>
            </a:r>
          </a:p>
          <a:p>
            <a:r>
              <a:rPr lang="ru-RU" sz="2800" dirty="0"/>
              <a:t>По-своему каждый вопрос понимает,</a:t>
            </a:r>
          </a:p>
          <a:p>
            <a:r>
              <a:rPr lang="ru-RU" sz="2800" dirty="0"/>
              <a:t>И каждый по-своему суть раскрывает.</a:t>
            </a:r>
          </a:p>
          <a:p>
            <a:r>
              <a:rPr lang="ru-RU" sz="2800" dirty="0"/>
              <a:t> 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Documents and Settings\User\Рабочий стол\анимашки для презентаций\анимашки цветы\cveta-1135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221088"/>
            <a:ext cx="131495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85918" y="5072074"/>
            <a:ext cx="55721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Желаю успехов!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User\Рабочий стол\25-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68580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771800" y="834724"/>
            <a:ext cx="525658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«Дети учатся лучше и в тысячу раз успешнее, если им дают возможность исследовать основы изучаемого материала»</a:t>
            </a:r>
          </a:p>
          <a:p>
            <a:pPr algn="ctr"/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Питер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Клайн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marR="0" lvl="0" indent="0" algn="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4339" name="Picture 3" descr="C:\Documents and Settings\User\Рабочий стол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932033"/>
            <a:ext cx="2143140" cy="223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25-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36" y="-23912"/>
            <a:ext cx="9131672" cy="6848754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 rot="10800000" flipV="1">
            <a:off x="0" y="441811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</a:rPr>
              <a:t>Базовые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</a:rPr>
              <a:t> национальные ценности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1560" y="1417430"/>
            <a:ext cx="79208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/>
              <a:t>Важнейшая цель современного образования и одна из приоритетных задач общества и государства — воспитание</a:t>
            </a:r>
          </a:p>
          <a:p>
            <a:r>
              <a:rPr lang="ru-RU" sz="2000" b="1" dirty="0"/>
              <a:t>нравственного, ответственного, инициативного и компетентного гражданина России. В этой связи процесс образования</a:t>
            </a:r>
          </a:p>
          <a:p>
            <a:r>
              <a:rPr lang="ru-RU" sz="2000" b="1" dirty="0"/>
              <a:t>должен пониматься не только как процесс усвоения системы знаний, умений и компетенций, составляющих инструментальную основу учебной деятельности учащегося, но и как процесс развития личности, принятия духовно-нравственных, социальных, семейных и других ценностей.</a:t>
            </a:r>
            <a:br>
              <a:rPr lang="ru-RU" sz="2000" b="1" dirty="0"/>
            </a:br>
            <a:r>
              <a:rPr lang="ru-RU" sz="2000" b="1" dirty="0"/>
              <a:t>Направления развития личности при этом таковы: личностная, семейная и социальная культура.</a:t>
            </a:r>
            <a:br>
              <a:rPr lang="ru-RU" sz="2000" b="1" dirty="0"/>
            </a:b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25-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359181"/>
            <a:ext cx="781752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Согласно методической литературы в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общем виде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дискуссий на уроках истории и обществознания можно поделить на несколько групп: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1группа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структурированная дискуссия;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группа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дискуссия с элементами игрового моделирования;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группа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проектная дискуссия;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группа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дебаты;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группа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групповые дискуссии;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 группа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парные дискуссии «Вертушка».</a:t>
            </a:r>
            <a:endParaRPr lang="ru-RU" sz="2400" b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25-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932" y="0"/>
            <a:ext cx="9225563" cy="6919172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 rot="10800000" flipV="1">
            <a:off x="611559" y="61173"/>
            <a:ext cx="80281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11559" y="1036261"/>
            <a:ext cx="7848873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</a:pPr>
            <a:r>
              <a:rPr lang="ru-RU" b="1" dirty="0"/>
              <a:t>В настоящее время в связи с переходом на новые образовательные стандарты ФГОС стратегическим направлением деятельности школы должен стать системно-</a:t>
            </a:r>
            <a:r>
              <a:rPr lang="ru-RU" b="1" dirty="0" err="1"/>
              <a:t>деятельностный</a:t>
            </a:r>
            <a:r>
              <a:rPr lang="ru-RU" b="1" dirty="0"/>
              <a:t> подход – методологическая основа стандартов нового поколения, который нацелен на развитие личности, на формирование гражданской идентичности. Поэтому, если раньше под образовательными результатами мы имели в виду только то, что связано с предметными результатами, то теперь мы будем иметь дело с операционными, личностными результатами, определяющими мотивацию, направленность деятельности человека. По моему мнению, дискуссионные методы обучения создают особую среду взаимодействия, где ученик может быть активным и компетентным</a:t>
            </a:r>
            <a:r>
              <a:rPr lang="ru-RU" sz="2000" dirty="0"/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25-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253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732138"/>
            <a:ext cx="83924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Дискуссия</a:t>
            </a:r>
            <a:r>
              <a:rPr lang="ru-RU" sz="2400" dirty="0"/>
              <a:t> на уроках истории в полной мере отвечает главным позициям </a:t>
            </a:r>
            <a:r>
              <a:rPr lang="ru-RU" sz="2400"/>
              <a:t>повышения </a:t>
            </a:r>
            <a:r>
              <a:rPr lang="ru-RU" sz="2400" smtClean="0"/>
              <a:t>формирования </a:t>
            </a:r>
            <a:r>
              <a:rPr lang="ru-RU" sz="2400" dirty="0" smtClean="0"/>
              <a:t>базовых национальных ценностей обучающихся</a:t>
            </a:r>
            <a:r>
              <a:rPr lang="ru-RU" sz="2400" dirty="0"/>
              <a:t>. В переводе с латинского языка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"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discussio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" </a:t>
            </a:r>
            <a:r>
              <a:rPr lang="ru-RU" sz="2400" dirty="0"/>
              <a:t>переводится как исследование или разбор. Это парное, коллективное обсуждение конкретной проблемы, вопроса или сопоставление различных позиций, идей, мнений, предложений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779126"/>
            <a:ext cx="85689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Ведущими методами на уроках становятся: </a:t>
            </a:r>
          </a:p>
          <a:p>
            <a:pPr lvl="0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диагностический метод </a:t>
            </a:r>
            <a:r>
              <a:rPr lang="ru-RU" sz="2000" dirty="0"/>
              <a:t>(обучающиеся решают с помощью учителя поставленную учителем проблему; помогают в решении проблемной ситуации, прием экспресс-дискуссии и ролевой дискуссии);</a:t>
            </a:r>
          </a:p>
          <a:p>
            <a:pPr lvl="0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эвристический метод </a:t>
            </a:r>
            <a:r>
              <a:rPr lang="ru-RU" sz="2000" dirty="0"/>
              <a:t>(обучающиеся сами решают проблему, поставленную учителем, используется прием дискуссии);</a:t>
            </a:r>
          </a:p>
          <a:p>
            <a:pPr lvl="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исследовательский метод </a:t>
            </a:r>
            <a:r>
              <a:rPr lang="ru-RU" sz="2000" dirty="0" smtClean="0"/>
              <a:t>(обучающиеся </a:t>
            </a:r>
            <a:r>
              <a:rPr lang="ru-RU" sz="2000" dirty="0"/>
              <a:t>самостоятельно ставят и решают проблему).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25-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38"/>
            <a:ext cx="9144000" cy="685800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2428859" y="841922"/>
            <a:ext cx="4432878" cy="157608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ктивная самостоятельная деятельность обучающихся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28860" y="2924944"/>
            <a:ext cx="4643470" cy="1800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Проблемные ситуации и вопросы при помощи дискуссионных форм и методов</a:t>
            </a:r>
          </a:p>
        </p:txBody>
      </p:sp>
      <p:sp>
        <p:nvSpPr>
          <p:cNvPr id="7" name="Овал 6"/>
          <p:cNvSpPr/>
          <p:nvPr/>
        </p:nvSpPr>
        <p:spPr>
          <a:xfrm>
            <a:off x="2432581" y="5229200"/>
            <a:ext cx="4429156" cy="12241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ктивизация знаний и умений, развитие творческой личности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4507988" y="2440021"/>
            <a:ext cx="485214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455978" y="4777445"/>
            <a:ext cx="589234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25-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29752" cy="70243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1500166" y="285728"/>
            <a:ext cx="671517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 rot="10800000" flipV="1">
            <a:off x="1785918" y="382437"/>
            <a:ext cx="6858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Дискуссионные формы и методы обучения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484784"/>
            <a:ext cx="80324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организации урока форму дискуссии я использую как основу всего урока, а также как его фрагмент. В своей педагогической практике я применяю следующие дискуссионные формы и методы обучения:</a:t>
            </a:r>
          </a:p>
          <a:p>
            <a:pPr lvl="0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*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Мозговой штурм»</a:t>
            </a:r>
          </a:p>
          <a:p>
            <a:pPr lvl="0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*  Свободная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дискуссия</a:t>
            </a:r>
          </a:p>
          <a:p>
            <a:pPr lvl="0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* Иерархическая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дискуссия</a:t>
            </a:r>
          </a:p>
          <a:p>
            <a:pPr lvl="0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*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Дискуссия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с элементами игрового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 моделирования</a:t>
            </a:r>
          </a:p>
          <a:p>
            <a:pPr lvl="0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*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Парные дискуссии «Вертушка»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25-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59" y="0"/>
            <a:ext cx="9072562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Результативность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5536" y="1067735"/>
            <a:ext cx="831986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Повысились: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познавательная деятельность учащихся;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ктивность учащихся на уроках;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интерес к предметам;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средний балл по результатам промежуточной аттестации по истории в 5,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классах.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ответственность при решении сложных дискуссионных задач.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/>
              <a:t>Дискуссионные </a:t>
            </a:r>
            <a:r>
              <a:rPr lang="ru-RU" sz="2000" b="1" dirty="0"/>
              <a:t>методы и формы обучения эффективны и при организации подготовки к </a:t>
            </a:r>
            <a:r>
              <a:rPr lang="ru-RU" sz="2000" b="1" dirty="0" smtClean="0"/>
              <a:t>ГИА и ЕГЭ </a:t>
            </a:r>
            <a:r>
              <a:rPr lang="ru-RU" sz="2000" b="1" dirty="0"/>
              <a:t>по истории и обществознанию, так как они</a:t>
            </a:r>
            <a:r>
              <a:rPr lang="ru-RU" sz="2000" b="1" dirty="0" smtClean="0"/>
              <a:t>:</a:t>
            </a:r>
            <a:endParaRPr lang="ru-RU" sz="2000" b="1" dirty="0"/>
          </a:p>
          <a:p>
            <a:r>
              <a:rPr lang="ru-RU" sz="2000" b="1" dirty="0"/>
              <a:t>- помогают в усвоении основных теоретических понятий;</a:t>
            </a:r>
          </a:p>
          <a:p>
            <a:r>
              <a:rPr lang="ru-RU" sz="2000" b="1" dirty="0"/>
              <a:t>- снимают страх перед выполнением заданий части «С»;</a:t>
            </a:r>
          </a:p>
          <a:p>
            <a:r>
              <a:rPr lang="ru-RU" sz="2000" b="1" dirty="0"/>
              <a:t>- дискуссионные умения и навыки играют решающую роль в написании эссе, решении С6 –ГИА, С5 – ЕГЭ по истории.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71480"/>
            <a:ext cx="1214436" cy="119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к выступле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Презентацияк выступлению</Template>
  <TotalTime>607</TotalTime>
  <Words>728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Презентацияк выступлению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Промежуточная  аттестация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Алексей</cp:lastModifiedBy>
  <cp:revision>81</cp:revision>
  <dcterms:created xsi:type="dcterms:W3CDTF">2012-03-29T17:43:50Z</dcterms:created>
  <dcterms:modified xsi:type="dcterms:W3CDTF">2014-04-22T15:43:22Z</dcterms:modified>
</cp:coreProperties>
</file>