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Lst>
  <p:sldIdLst>
    <p:sldId id="257" r:id="rId5"/>
    <p:sldId id="258" r:id="rId6"/>
    <p:sldId id="259" r:id="rId7"/>
    <p:sldId id="270" r:id="rId8"/>
    <p:sldId id="262" r:id="rId9"/>
    <p:sldId id="263" r:id="rId10"/>
    <p:sldId id="261" r:id="rId11"/>
    <p:sldId id="265" r:id="rId12"/>
    <p:sldId id="266" r:id="rId13"/>
    <p:sldId id="267" r:id="rId14"/>
    <p:sldId id="269"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81"/>
    <a:srgbClr val="FFC1C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4841390-8739-4A47-B7BE-5C634F641DA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841390-8739-4A47-B7BE-5C634F641DAE}"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1F59BC8-46FB-491D-B673-9A2B1922F05C}" type="datetimeFigureOut">
              <a:rPr lang="ru-RU" smtClean="0"/>
              <a:pPr/>
              <a:t>11.07.2012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4841390-8739-4A47-B7BE-5C634F641DAE}"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841390-8739-4A47-B7BE-5C634F641DAE}"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4841390-8739-4A47-B7BE-5C634F641DAE}"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4841390-8739-4A47-B7BE-5C634F641DAE}"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841390-8739-4A47-B7BE-5C634F641DAE}"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4841390-8739-4A47-B7BE-5C634F641DA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4841390-8739-4A47-B7BE-5C634F641DAE}"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8" name="Номер слайда 7"/>
          <p:cNvSpPr>
            <a:spLocks noGrp="1"/>
          </p:cNvSpPr>
          <p:nvPr>
            <p:ph type="sldNum" sz="quarter" idx="11"/>
          </p:nvPr>
        </p:nvSpPr>
        <p:spPr/>
        <p:txBody>
          <a:bodyPr/>
          <a:lstStyle/>
          <a:p>
            <a:fld id="{F4841390-8739-4A47-B7BE-5C634F641DAE}"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F4841390-8739-4A47-B7BE-5C634F641DA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D1F59BC8-46FB-491D-B673-9A2B1922F05C}" type="datetimeFigureOut">
              <a:rPr lang="ru-RU" smtClean="0"/>
              <a:pPr/>
              <a:t>11.07.2012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841390-8739-4A47-B7BE-5C634F641DA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1F59BC8-46FB-491D-B673-9A2B1922F05C}" type="datetimeFigureOut">
              <a:rPr lang="ru-RU" smtClean="0"/>
              <a:pPr/>
              <a:t>11.07.2012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4841390-8739-4A47-B7BE-5C634F641DA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F59BC8-46FB-491D-B673-9A2B1922F05C}" type="datetimeFigureOut">
              <a:rPr lang="ru-RU" smtClean="0"/>
              <a:pPr/>
              <a:t>11.07.2012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841390-8739-4A47-B7BE-5C634F641DA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F59BC8-46FB-491D-B673-9A2B1922F05C}" type="datetimeFigureOut">
              <a:rPr lang="ru-RU" smtClean="0"/>
              <a:pPr/>
              <a:t>11.07.2012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841390-8739-4A47-B7BE-5C634F641DA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F59BC8-46FB-491D-B673-9A2B1922F05C}" type="datetimeFigureOut">
              <a:rPr lang="ru-RU" smtClean="0"/>
              <a:pPr/>
              <a:t>11.07.2012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841390-8739-4A47-B7BE-5C634F641DAE}"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31.jpg"/>
          <p:cNvPicPr>
            <a:picLocks noGrp="1" noChangeAspect="1"/>
          </p:cNvPicPr>
          <p:nvPr>
            <p:ph idx="1"/>
          </p:nvPr>
        </p:nvPicPr>
        <p:blipFill>
          <a:blip r:embed="rId2" cstate="print"/>
          <a:stretch>
            <a:fillRect/>
          </a:stretch>
        </p:blipFill>
        <p:spPr>
          <a:xfrm>
            <a:off x="827584" y="476672"/>
            <a:ext cx="7332477" cy="4793311"/>
          </a:xfrm>
        </p:spPr>
      </p:pic>
      <p:sp>
        <p:nvSpPr>
          <p:cNvPr id="2" name="Заголовок 1"/>
          <p:cNvSpPr>
            <a:spLocks noGrp="1"/>
          </p:cNvSpPr>
          <p:nvPr>
            <p:ph type="title"/>
          </p:nvPr>
        </p:nvSpPr>
        <p:spPr>
          <a:xfrm>
            <a:off x="457200" y="476672"/>
            <a:ext cx="8363272" cy="1152128"/>
          </a:xfrm>
        </p:spPr>
        <p:txBody>
          <a:bodyPr>
            <a:normAutofit/>
          </a:bodyPr>
          <a:lstStyle/>
          <a:p>
            <a:pPr algn="ctr"/>
            <a:r>
              <a:rPr lang="ru-RU" b="1" dirty="0" smtClean="0">
                <a:ln w="10160">
                  <a:solidFill>
                    <a:schemeClr val="accent1"/>
                  </a:solidFill>
                  <a:prstDash val="solid"/>
                </a:ln>
                <a:solidFill>
                  <a:schemeClr val="accent6">
                    <a:lumMod val="50000"/>
                  </a:schemeClr>
                </a:solidFill>
                <a:effectLst>
                  <a:outerShdw blurRad="38100" dist="32000" dir="5400000" algn="tl">
                    <a:srgbClr val="000000">
                      <a:alpha val="30000"/>
                    </a:srgbClr>
                  </a:outerShdw>
                </a:effectLst>
                <a:latin typeface="Times New Roman" pitchFamily="18" charset="0"/>
                <a:cs typeface="Times New Roman" pitchFamily="18" charset="0"/>
              </a:rPr>
              <a:t>Ненецкие народные праздники</a:t>
            </a:r>
            <a:endParaRPr lang="ru-RU" b="1" dirty="0">
              <a:solidFill>
                <a:schemeClr val="accent6">
                  <a:lumMod val="50000"/>
                </a:schemeClr>
              </a:solidFill>
              <a:latin typeface="Times New Roman" pitchFamily="18" charset="0"/>
              <a:cs typeface="Times New Roman" pitchFamily="18" charset="0"/>
            </a:endParaRPr>
          </a:p>
        </p:txBody>
      </p:sp>
      <p:sp>
        <p:nvSpPr>
          <p:cNvPr id="5" name="TextBox 4"/>
          <p:cNvSpPr txBox="1"/>
          <p:nvPr/>
        </p:nvSpPr>
        <p:spPr>
          <a:xfrm>
            <a:off x="683568" y="5373216"/>
            <a:ext cx="8460432" cy="954107"/>
          </a:xfrm>
          <a:prstGeom prst="rect">
            <a:avLst/>
          </a:prstGeom>
          <a:noFill/>
        </p:spPr>
        <p:txBody>
          <a:bodyPr wrap="square" rtlCol="0">
            <a:spAutoFit/>
          </a:bodyPr>
          <a:lstStyle/>
          <a:p>
            <a:pPr algn="just"/>
            <a:r>
              <a:rPr lang="ru-RU" sz="2800" b="1" dirty="0" smtClean="0">
                <a:solidFill>
                  <a:schemeClr val="accent6">
                    <a:lumMod val="50000"/>
                  </a:schemeClr>
                </a:solidFill>
                <a:latin typeface="Times New Roman" pitchFamily="18" charset="0"/>
                <a:cs typeface="Times New Roman" pitchFamily="18" charset="0"/>
              </a:rPr>
              <a:t>      Выполнила учитель музыки МБОУ СОШ № 3 </a:t>
            </a:r>
          </a:p>
          <a:p>
            <a:pPr algn="just"/>
            <a:r>
              <a:rPr lang="ru-RU" sz="2800" b="1" dirty="0" smtClean="0">
                <a:solidFill>
                  <a:schemeClr val="accent6">
                    <a:lumMod val="50000"/>
                  </a:schemeClr>
                </a:solidFill>
                <a:latin typeface="Times New Roman" pitchFamily="18" charset="0"/>
                <a:cs typeface="Times New Roman" pitchFamily="18" charset="0"/>
              </a:rPr>
              <a:t>             г. </a:t>
            </a:r>
            <a:r>
              <a:rPr lang="ru-RU" sz="2800" b="1" dirty="0" err="1" smtClean="0">
                <a:solidFill>
                  <a:schemeClr val="accent6">
                    <a:lumMod val="50000"/>
                  </a:schemeClr>
                </a:solidFill>
                <a:latin typeface="Times New Roman" pitchFamily="18" charset="0"/>
                <a:cs typeface="Times New Roman" pitchFamily="18" charset="0"/>
              </a:rPr>
              <a:t>Тарко-Сале</a:t>
            </a:r>
            <a:r>
              <a:rPr lang="ru-RU" sz="2800" b="1" dirty="0" smtClean="0">
                <a:solidFill>
                  <a:schemeClr val="accent6">
                    <a:lumMod val="50000"/>
                  </a:schemeClr>
                </a:solidFill>
                <a:latin typeface="Times New Roman" pitchFamily="18" charset="0"/>
                <a:cs typeface="Times New Roman" pitchFamily="18" charset="0"/>
              </a:rPr>
              <a:t>   1 категории  Лемешева Э.В.  </a:t>
            </a:r>
            <a:endParaRPr lang="ru-RU" sz="28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Всё о Ямале\Гонки 1.jpg"/>
          <p:cNvPicPr>
            <a:picLocks noChangeAspect="1" noChangeArrowheads="1"/>
          </p:cNvPicPr>
          <p:nvPr/>
        </p:nvPicPr>
        <p:blipFill>
          <a:blip r:embed="rId2" cstate="print"/>
          <a:srcRect l="6229" t="1625" r="4186"/>
          <a:stretch>
            <a:fillRect/>
          </a:stretch>
        </p:blipFill>
        <p:spPr bwMode="auto">
          <a:xfrm>
            <a:off x="323528" y="2132856"/>
            <a:ext cx="5688632" cy="4360292"/>
          </a:xfrm>
          <a:prstGeom prst="rect">
            <a:avLst/>
          </a:prstGeom>
          <a:ln>
            <a:noFill/>
          </a:ln>
          <a:effectLst>
            <a:outerShdw blurRad="292100" dist="139700" dir="2700000" algn="tl" rotWithShape="0">
              <a:srgbClr val="333333">
                <a:alpha val="65000"/>
              </a:srgbClr>
            </a:outerShdw>
          </a:effectLst>
        </p:spPr>
      </p:pic>
      <p:sp>
        <p:nvSpPr>
          <p:cNvPr id="2" name="Заголовок 1"/>
          <p:cNvSpPr>
            <a:spLocks noGrp="1"/>
          </p:cNvSpPr>
          <p:nvPr>
            <p:ph type="title"/>
          </p:nvPr>
        </p:nvSpPr>
        <p:spPr>
          <a:xfrm>
            <a:off x="323528" y="692696"/>
            <a:ext cx="8568952" cy="1368152"/>
          </a:xfrm>
        </p:spPr>
        <p:txBody>
          <a:bodyPr>
            <a:normAutofit fontScale="90000"/>
          </a:bodyPr>
          <a:lstStyle/>
          <a:p>
            <a:r>
              <a:rPr lang="ru-RU" sz="3600" b="1" dirty="0" err="1" smtClean="0">
                <a:solidFill>
                  <a:srgbClr val="FF8181"/>
                </a:solidFill>
                <a:latin typeface="Times New Roman" pitchFamily="18" charset="0"/>
                <a:cs typeface="Times New Roman" pitchFamily="18" charset="0"/>
              </a:rPr>
              <a:t>Тынзей</a:t>
            </a:r>
            <a:r>
              <a:rPr lang="ru-RU" sz="3600" b="1"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мечут на поставленную вертикально палку, хорей, на головки нарт. </a:t>
            </a:r>
            <a:br>
              <a:rPr lang="ru-RU" sz="3600" dirty="0" smtClean="0">
                <a:latin typeface="Times New Roman" pitchFamily="18" charset="0"/>
                <a:cs typeface="Times New Roman" pitchFamily="18" charset="0"/>
              </a:rPr>
            </a:br>
            <a:r>
              <a:rPr lang="ru-RU" sz="3600" b="1" dirty="0" smtClean="0">
                <a:solidFill>
                  <a:srgbClr val="FF8181"/>
                </a:solidFill>
                <a:latin typeface="Times New Roman" pitchFamily="18" charset="0"/>
                <a:cs typeface="Times New Roman" pitchFamily="18" charset="0"/>
              </a:rPr>
              <a:t>Топор</a:t>
            </a:r>
            <a:r>
              <a:rPr lang="ru-RU" sz="3600" dirty="0" smtClean="0">
                <a:latin typeface="Times New Roman" pitchFamily="18" charset="0"/>
                <a:cs typeface="Times New Roman" pitchFamily="18" charset="0"/>
              </a:rPr>
              <a:t> бросают на дальность.</a:t>
            </a:r>
            <a:r>
              <a:rPr lang="ru-RU" b="1" dirty="0" smtClean="0"/>
              <a:t> </a:t>
            </a:r>
            <a:br>
              <a:rPr lang="ru-RU" b="1" dirty="0" smtClean="0"/>
            </a:br>
            <a:r>
              <a:rPr lang="ru-RU" sz="3600" b="1" dirty="0" smtClean="0">
                <a:solidFill>
                  <a:srgbClr val="FF8181"/>
                </a:solidFill>
                <a:latin typeface="Times New Roman" pitchFamily="18" charset="0"/>
                <a:cs typeface="Times New Roman" pitchFamily="18" charset="0"/>
              </a:rPr>
              <a:t>Гонки на оленьих упряжках </a:t>
            </a:r>
            <a:r>
              <a:rPr lang="ru-RU" dirty="0" smtClean="0"/>
              <a:t/>
            </a:r>
            <a:br>
              <a:rPr lang="ru-RU" dirty="0" smtClean="0"/>
            </a:br>
            <a:endParaRPr lang="ru-RU" dirty="0"/>
          </a:p>
        </p:txBody>
      </p:sp>
      <p:pic>
        <p:nvPicPr>
          <p:cNvPr id="4" name="Содержимое 3" descr="12.jpg"/>
          <p:cNvPicPr>
            <a:picLocks noGrp="1" noChangeAspect="1"/>
          </p:cNvPicPr>
          <p:nvPr>
            <p:ph idx="1"/>
          </p:nvPr>
        </p:nvPicPr>
        <p:blipFill>
          <a:blip r:embed="rId3" cstate="print"/>
          <a:stretch>
            <a:fillRect/>
          </a:stretch>
        </p:blipFill>
        <p:spPr>
          <a:xfrm>
            <a:off x="5940152" y="764704"/>
            <a:ext cx="3074400" cy="43920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F:\Всё о Ямале\Сувенир 1.jpg"/>
          <p:cNvPicPr>
            <a:picLocks noChangeAspect="1" noChangeArrowheads="1"/>
          </p:cNvPicPr>
          <p:nvPr/>
        </p:nvPicPr>
        <p:blipFill>
          <a:blip r:embed="rId2" cstate="print"/>
          <a:srcRect/>
          <a:stretch>
            <a:fillRect/>
          </a:stretch>
        </p:blipFill>
        <p:spPr bwMode="auto">
          <a:xfrm>
            <a:off x="0" y="4374000"/>
            <a:ext cx="3917993" cy="2484000"/>
          </a:xfrm>
          <a:prstGeom prst="rect">
            <a:avLst/>
          </a:prstGeom>
          <a:noFill/>
        </p:spPr>
      </p:pic>
      <p:sp>
        <p:nvSpPr>
          <p:cNvPr id="2" name="Заголовок 1"/>
          <p:cNvSpPr>
            <a:spLocks noGrp="1"/>
          </p:cNvSpPr>
          <p:nvPr>
            <p:ph type="title"/>
          </p:nvPr>
        </p:nvSpPr>
        <p:spPr/>
        <p:txBody>
          <a:bodyPr/>
          <a:lstStyle/>
          <a:p>
            <a:endParaRPr lang="ru-RU" dirty="0"/>
          </a:p>
        </p:txBody>
      </p:sp>
      <p:pic>
        <p:nvPicPr>
          <p:cNvPr id="8196" name="Picture 4" descr="F:\Всё о Ямале\Сув Ямала1.jpg"/>
          <p:cNvPicPr>
            <a:picLocks noChangeAspect="1" noChangeArrowheads="1"/>
          </p:cNvPicPr>
          <p:nvPr/>
        </p:nvPicPr>
        <p:blipFill>
          <a:blip r:embed="rId3" cstate="print"/>
          <a:srcRect/>
          <a:stretch>
            <a:fillRect/>
          </a:stretch>
        </p:blipFill>
        <p:spPr bwMode="auto">
          <a:xfrm>
            <a:off x="395536" y="332656"/>
            <a:ext cx="1920744" cy="3708000"/>
          </a:xfrm>
          <a:prstGeom prst="rect">
            <a:avLst/>
          </a:prstGeom>
          <a:noFill/>
        </p:spPr>
      </p:pic>
      <p:pic>
        <p:nvPicPr>
          <p:cNvPr id="8197" name="Picture 5" descr="F:\Всё о Ямале\Сув Ямала.jpg"/>
          <p:cNvPicPr>
            <a:picLocks noChangeAspect="1" noChangeArrowheads="1"/>
          </p:cNvPicPr>
          <p:nvPr/>
        </p:nvPicPr>
        <p:blipFill>
          <a:blip r:embed="rId4" cstate="print"/>
          <a:srcRect/>
          <a:stretch>
            <a:fillRect/>
          </a:stretch>
        </p:blipFill>
        <p:spPr bwMode="auto">
          <a:xfrm>
            <a:off x="6545520" y="3618000"/>
            <a:ext cx="2598480" cy="3240000"/>
          </a:xfrm>
          <a:prstGeom prst="rect">
            <a:avLst/>
          </a:prstGeom>
          <a:noFill/>
        </p:spPr>
      </p:pic>
      <p:pic>
        <p:nvPicPr>
          <p:cNvPr id="8198" name="Picture 6" descr="F:\Всё о Ямале\С Ямала2.jpg"/>
          <p:cNvPicPr>
            <a:picLocks noChangeAspect="1" noChangeArrowheads="1"/>
          </p:cNvPicPr>
          <p:nvPr/>
        </p:nvPicPr>
        <p:blipFill>
          <a:blip r:embed="rId5" cstate="print"/>
          <a:srcRect/>
          <a:stretch>
            <a:fillRect/>
          </a:stretch>
        </p:blipFill>
        <p:spPr bwMode="auto">
          <a:xfrm>
            <a:off x="5724128" y="332656"/>
            <a:ext cx="3139776" cy="3312000"/>
          </a:xfrm>
          <a:prstGeom prst="rect">
            <a:avLst/>
          </a:prstGeom>
          <a:noFill/>
        </p:spPr>
      </p:pic>
      <p:pic>
        <p:nvPicPr>
          <p:cNvPr id="8194" name="Picture 2" descr="F:\Всё о Ямале\Сувенир Ямала.jpg"/>
          <p:cNvPicPr>
            <a:picLocks noGrp="1" noChangeAspect="1" noChangeArrowheads="1"/>
          </p:cNvPicPr>
          <p:nvPr>
            <p:ph idx="1"/>
          </p:nvPr>
        </p:nvPicPr>
        <p:blipFill>
          <a:blip r:embed="rId6" cstate="print"/>
          <a:srcRect/>
          <a:stretch>
            <a:fillRect/>
          </a:stretch>
        </p:blipFill>
        <p:spPr bwMode="auto">
          <a:xfrm>
            <a:off x="2699792" y="332656"/>
            <a:ext cx="4173336" cy="500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1000"/>
                                        <p:tgtEl>
                                          <p:spTgt spid="8196"/>
                                        </p:tgtEl>
                                      </p:cBhvr>
                                    </p:animEffect>
                                    <p:anim calcmode="lin" valueType="num">
                                      <p:cBhvr>
                                        <p:cTn id="8" dur="1000" fill="hold"/>
                                        <p:tgtEl>
                                          <p:spTgt spid="8196"/>
                                        </p:tgtEl>
                                        <p:attrNameLst>
                                          <p:attrName>ppt_x</p:attrName>
                                        </p:attrNameLst>
                                      </p:cBhvr>
                                      <p:tavLst>
                                        <p:tav tm="0">
                                          <p:val>
                                            <p:strVal val="#ppt_x"/>
                                          </p:val>
                                        </p:tav>
                                        <p:tav tm="100000">
                                          <p:val>
                                            <p:strVal val="#ppt_x"/>
                                          </p:val>
                                        </p:tav>
                                      </p:tavLst>
                                    </p:anim>
                                    <p:anim calcmode="lin" valueType="num">
                                      <p:cBhvr>
                                        <p:cTn id="9" dur="1000" fill="hold"/>
                                        <p:tgtEl>
                                          <p:spTgt spid="81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fade">
                                      <p:cBhvr>
                                        <p:cTn id="14" dur="1000"/>
                                        <p:tgtEl>
                                          <p:spTgt spid="8197"/>
                                        </p:tgtEl>
                                      </p:cBhvr>
                                    </p:animEffect>
                                    <p:anim calcmode="lin" valueType="num">
                                      <p:cBhvr>
                                        <p:cTn id="15" dur="1000" fill="hold"/>
                                        <p:tgtEl>
                                          <p:spTgt spid="8197"/>
                                        </p:tgtEl>
                                        <p:attrNameLst>
                                          <p:attrName>ppt_x</p:attrName>
                                        </p:attrNameLst>
                                      </p:cBhvr>
                                      <p:tavLst>
                                        <p:tav tm="0">
                                          <p:val>
                                            <p:strVal val="#ppt_x"/>
                                          </p:val>
                                        </p:tav>
                                        <p:tav tm="100000">
                                          <p:val>
                                            <p:strVal val="#ppt_x"/>
                                          </p:val>
                                        </p:tav>
                                      </p:tavLst>
                                    </p:anim>
                                    <p:anim calcmode="lin" valueType="num">
                                      <p:cBhvr>
                                        <p:cTn id="16"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gtEl>
                                        <p:attrNameLst>
                                          <p:attrName>style.visibility</p:attrName>
                                        </p:attrNameLst>
                                      </p:cBhvr>
                                      <p:to>
                                        <p:strVal val="visible"/>
                                      </p:to>
                                    </p:set>
                                    <p:animEffect transition="in" filter="fade">
                                      <p:cBhvr>
                                        <p:cTn id="21" dur="1000"/>
                                        <p:tgtEl>
                                          <p:spTgt spid="8195"/>
                                        </p:tgtEl>
                                      </p:cBhvr>
                                    </p:animEffect>
                                    <p:anim calcmode="lin" valueType="num">
                                      <p:cBhvr>
                                        <p:cTn id="22" dur="1000" fill="hold"/>
                                        <p:tgtEl>
                                          <p:spTgt spid="8195"/>
                                        </p:tgtEl>
                                        <p:attrNameLst>
                                          <p:attrName>ppt_x</p:attrName>
                                        </p:attrNameLst>
                                      </p:cBhvr>
                                      <p:tavLst>
                                        <p:tav tm="0">
                                          <p:val>
                                            <p:strVal val="#ppt_x"/>
                                          </p:val>
                                        </p:tav>
                                        <p:tav tm="100000">
                                          <p:val>
                                            <p:strVal val="#ppt_x"/>
                                          </p:val>
                                        </p:tav>
                                      </p:tavLst>
                                    </p:anim>
                                    <p:anim calcmode="lin" valueType="num">
                                      <p:cBhvr>
                                        <p:cTn id="23"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8"/>
                                        </p:tgtEl>
                                        <p:attrNameLst>
                                          <p:attrName>style.visibility</p:attrName>
                                        </p:attrNameLst>
                                      </p:cBhvr>
                                      <p:to>
                                        <p:strVal val="visible"/>
                                      </p:to>
                                    </p:set>
                                    <p:animEffect transition="in" filter="fade">
                                      <p:cBhvr>
                                        <p:cTn id="28" dur="1000"/>
                                        <p:tgtEl>
                                          <p:spTgt spid="8198"/>
                                        </p:tgtEl>
                                      </p:cBhvr>
                                    </p:animEffect>
                                    <p:anim calcmode="lin" valueType="num">
                                      <p:cBhvr>
                                        <p:cTn id="29" dur="1000" fill="hold"/>
                                        <p:tgtEl>
                                          <p:spTgt spid="8198"/>
                                        </p:tgtEl>
                                        <p:attrNameLst>
                                          <p:attrName>ppt_x</p:attrName>
                                        </p:attrNameLst>
                                      </p:cBhvr>
                                      <p:tavLst>
                                        <p:tav tm="0">
                                          <p:val>
                                            <p:strVal val="#ppt_x"/>
                                          </p:val>
                                        </p:tav>
                                        <p:tav tm="100000">
                                          <p:val>
                                            <p:strVal val="#ppt_x"/>
                                          </p:val>
                                        </p:tav>
                                      </p:tavLst>
                                    </p:anim>
                                    <p:anim calcmode="lin" valueType="num">
                                      <p:cBhvr>
                                        <p:cTn id="30"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819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F:\Всё о Ямале\С Ямала2.jpg"/>
          <p:cNvPicPr>
            <a:picLocks noChangeAspect="1" noChangeArrowheads="1"/>
          </p:cNvPicPr>
          <p:nvPr/>
        </p:nvPicPr>
        <p:blipFill>
          <a:blip r:embed="rId2" cstate="print"/>
          <a:srcRect/>
          <a:stretch>
            <a:fillRect/>
          </a:stretch>
        </p:blipFill>
        <p:spPr bwMode="auto">
          <a:xfrm>
            <a:off x="1562100" y="254000"/>
            <a:ext cx="6019800" cy="6350000"/>
          </a:xfrm>
          <a:prstGeom prst="rect">
            <a:avLst/>
          </a:prstGeom>
          <a:noFill/>
        </p:spPr>
      </p:pic>
      <p:sp>
        <p:nvSpPr>
          <p:cNvPr id="2" name="Заголовок 1"/>
          <p:cNvSpPr>
            <a:spLocks noGrp="1"/>
          </p:cNvSpPr>
          <p:nvPr>
            <p:ph type="title"/>
          </p:nvPr>
        </p:nvSpPr>
        <p:spPr>
          <a:xfrm>
            <a:off x="457200" y="274638"/>
            <a:ext cx="8291264" cy="1143000"/>
          </a:xfrm>
        </p:spPr>
        <p:txBody>
          <a:bodyPr>
            <a:normAutofit/>
          </a:bodyPr>
          <a:lstStyle/>
          <a:p>
            <a:pPr algn="ctr"/>
            <a:r>
              <a:rPr lang="ru-RU" b="1" dirty="0" smtClean="0">
                <a:solidFill>
                  <a:srgbClr val="00B0F0"/>
                </a:solidFill>
              </a:rPr>
              <a:t>СПАСИБО ЗА ВНИМАНИЕ !</a:t>
            </a:r>
            <a:endParaRPr lang="ru-RU" b="1" dirty="0">
              <a:solidFill>
                <a:srgbClr val="00B0F0"/>
              </a:solidFill>
            </a:endParaRPr>
          </a:p>
        </p:txBody>
      </p:sp>
      <p:sp>
        <p:nvSpPr>
          <p:cNvPr id="8" name="Содержимое 7"/>
          <p:cNvSpPr>
            <a:spLocks noGrp="1"/>
          </p:cNvSpPr>
          <p:nvPr>
            <p:ph idx="1"/>
          </p:nvPr>
        </p:nvSpPr>
        <p:spPr/>
        <p:txBody>
          <a:bodyPr/>
          <a:lstStyle/>
          <a:p>
            <a:endParaRPr lang="ru-RU" dirty="0"/>
          </a:p>
        </p:txBody>
      </p:sp>
      <p:sp>
        <p:nvSpPr>
          <p:cNvPr id="10" name="TextBox 9"/>
          <p:cNvSpPr txBox="1"/>
          <p:nvPr/>
        </p:nvSpPr>
        <p:spPr>
          <a:xfrm>
            <a:off x="467544" y="5445225"/>
            <a:ext cx="8676456" cy="1107996"/>
          </a:xfrm>
          <a:prstGeom prst="rect">
            <a:avLst/>
          </a:prstGeom>
          <a:noFill/>
        </p:spPr>
        <p:txBody>
          <a:bodyPr wrap="square" rtlCol="0">
            <a:spAutoFit/>
          </a:bodyPr>
          <a:lstStyle/>
          <a:p>
            <a:r>
              <a:rPr lang="ru-RU" sz="6600" b="1" dirty="0" smtClean="0">
                <a:solidFill>
                  <a:srgbClr val="00B0F0"/>
                </a:solidFill>
                <a:latin typeface="Times New Roman" pitchFamily="18" charset="0"/>
                <a:cs typeface="Times New Roman" pitchFamily="18" charset="0"/>
              </a:rPr>
              <a:t>    До новых встреч.</a:t>
            </a:r>
            <a:endParaRPr lang="ru-RU" sz="6600"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1000"/>
                                        <p:tgtEl>
                                          <p:spTgt spid="10">
                                            <p:txEl>
                                              <p:pRg st="0" end="0"/>
                                            </p:txEl>
                                          </p:spTgt>
                                        </p:tgtEl>
                                      </p:cBhvr>
                                    </p:animEffect>
                                    <p:anim calcmode="lin" valueType="num">
                                      <p:cBhvr>
                                        <p:cTn id="2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jpg"/>
          <p:cNvPicPr>
            <a:picLocks noGrp="1" noChangeAspect="1"/>
          </p:cNvPicPr>
          <p:nvPr>
            <p:ph idx="1"/>
          </p:nvPr>
        </p:nvPicPr>
        <p:blipFill>
          <a:blip r:embed="rId2" cstate="print"/>
          <a:stretch>
            <a:fillRect/>
          </a:stretch>
        </p:blipFill>
        <p:spPr>
          <a:xfrm>
            <a:off x="4420232" y="1556792"/>
            <a:ext cx="4723768" cy="3420000"/>
          </a:xfrm>
          <a:prstGeom prst="rect">
            <a:avLst/>
          </a:prstGeom>
          <a:ln>
            <a:noFill/>
          </a:ln>
          <a:effectLst>
            <a:softEdge rad="112500"/>
          </a:effectLst>
        </p:spPr>
      </p:pic>
      <p:sp>
        <p:nvSpPr>
          <p:cNvPr id="2" name="Заголовок 1"/>
          <p:cNvSpPr>
            <a:spLocks noGrp="1"/>
          </p:cNvSpPr>
          <p:nvPr>
            <p:ph type="title"/>
          </p:nvPr>
        </p:nvSpPr>
        <p:spPr>
          <a:xfrm>
            <a:off x="467544" y="0"/>
            <a:ext cx="8352928" cy="1700808"/>
          </a:xfrm>
        </p:spPr>
        <p:txBody>
          <a:bodyPr>
            <a:normAutofit/>
          </a:bodyPr>
          <a:lstStyle/>
          <a:p>
            <a:pPr algn="ctr"/>
            <a:r>
              <a:rPr lang="ru-RU" sz="3200" b="1" i="1" dirty="0" smtClean="0">
                <a:solidFill>
                  <a:srgbClr val="00B0F0"/>
                </a:solidFill>
                <a:latin typeface="Times New Roman" pitchFamily="18" charset="0"/>
                <a:cs typeface="Times New Roman" pitchFamily="18" charset="0"/>
              </a:rPr>
              <a:t>НЕНЦЫ - коренное население Европейского Севера и севера западной Сибири. </a:t>
            </a:r>
            <a:r>
              <a:rPr lang="ru-RU" sz="3100" b="1" i="1" dirty="0" smtClean="0">
                <a:solidFill>
                  <a:srgbClr val="00B0F0"/>
                </a:solidFill>
                <a:latin typeface="Times New Roman" pitchFamily="18" charset="0"/>
                <a:cs typeface="Times New Roman" pitchFamily="18" charset="0"/>
              </a:rPr>
              <a:t/>
            </a:r>
            <a:br>
              <a:rPr lang="ru-RU" sz="3100" b="1" i="1" dirty="0" smtClean="0">
                <a:solidFill>
                  <a:srgbClr val="00B0F0"/>
                </a:solidFill>
                <a:latin typeface="Times New Roman" pitchFamily="18" charset="0"/>
                <a:cs typeface="Times New Roman" pitchFamily="18" charset="0"/>
              </a:rPr>
            </a:br>
            <a:endParaRPr lang="ru-RU" sz="3100" b="1" i="1" dirty="0">
              <a:solidFill>
                <a:schemeClr val="accent1">
                  <a:lumMod val="60000"/>
                  <a:lumOff val="40000"/>
                </a:schemeClr>
              </a:solidFill>
              <a:latin typeface="Times New Roman" pitchFamily="18" charset="0"/>
              <a:cs typeface="Times New Roman" pitchFamily="18" charset="0"/>
            </a:endParaRPr>
          </a:p>
        </p:txBody>
      </p:sp>
      <p:sp>
        <p:nvSpPr>
          <p:cNvPr id="5" name="TextBox 4"/>
          <p:cNvSpPr txBox="1"/>
          <p:nvPr/>
        </p:nvSpPr>
        <p:spPr>
          <a:xfrm>
            <a:off x="467544" y="4725144"/>
            <a:ext cx="8352928" cy="1815882"/>
          </a:xfrm>
          <a:prstGeom prst="rect">
            <a:avLst/>
          </a:prstGeom>
          <a:noFill/>
        </p:spPr>
        <p:txBody>
          <a:bodyPr wrap="square" rtlCol="0">
            <a:spAutoFit/>
          </a:bodyPr>
          <a:lstStyle/>
          <a:p>
            <a:pPr algn="ctr"/>
            <a:r>
              <a:rPr lang="ru-RU" sz="2800" dirty="0" smtClean="0">
                <a:ln w="18415" cmpd="sng">
                  <a:solidFill>
                    <a:srgbClr val="FFFFFF"/>
                  </a:solidFill>
                  <a:prstDash val="solid"/>
                </a:ln>
                <a:solidFill>
                  <a:srgbClr val="FF8181"/>
                </a:solidFill>
                <a:latin typeface="Times New Roman" pitchFamily="18" charset="0"/>
                <a:cs typeface="Times New Roman" pitchFamily="18" charset="0"/>
              </a:rPr>
              <a:t>Выделяются две этнографические группы: тундровые ненцы и лесные ненцы, различающие по фамильно-родовому составу, диалекту, некоторыми особенностям культуры. </a:t>
            </a:r>
            <a:endParaRPr lang="ru-RU" sz="2800" dirty="0">
              <a:ln w="18415" cmpd="sng">
                <a:solidFill>
                  <a:srgbClr val="FFFFFF"/>
                </a:solidFill>
                <a:prstDash val="solid"/>
              </a:ln>
              <a:solidFill>
                <a:srgbClr val="FF8181"/>
              </a:solidFill>
            </a:endParaRPr>
          </a:p>
        </p:txBody>
      </p:sp>
      <p:pic>
        <p:nvPicPr>
          <p:cNvPr id="3074" name="Picture 2" descr="F:\Всё о Ямале\nenetc.jpg"/>
          <p:cNvPicPr>
            <a:picLocks noChangeAspect="1" noChangeArrowheads="1"/>
          </p:cNvPicPr>
          <p:nvPr/>
        </p:nvPicPr>
        <p:blipFill>
          <a:blip r:embed="rId3" cstate="print"/>
          <a:srcRect/>
          <a:stretch>
            <a:fillRect/>
          </a:stretch>
        </p:blipFill>
        <p:spPr bwMode="auto">
          <a:xfrm>
            <a:off x="323528" y="1196752"/>
            <a:ext cx="4343175" cy="324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 calcmode="lin" valueType="num">
                                      <p:cBhvr additive="base">
                                        <p:cTn id="19" dur="2000" fill="hold"/>
                                        <p:tgtEl>
                                          <p:spTgt spid="3074"/>
                                        </p:tgtEl>
                                        <p:attrNameLst>
                                          <p:attrName>ppt_x</p:attrName>
                                        </p:attrNameLst>
                                      </p:cBhvr>
                                      <p:tavLst>
                                        <p:tav tm="0">
                                          <p:val>
                                            <p:strVal val="#ppt_x"/>
                                          </p:val>
                                        </p:tav>
                                        <p:tav tm="100000">
                                          <p:val>
                                            <p:strVal val="#ppt_x"/>
                                          </p:val>
                                        </p:tav>
                                      </p:tavLst>
                                    </p:anim>
                                    <p:anim calcmode="lin" valueType="num">
                                      <p:cBhvr additive="base">
                                        <p:cTn id="20" dur="20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7467600" cy="1584176"/>
          </a:xfrm>
        </p:spPr>
        <p:txBody>
          <a:bodyPr>
            <a:noAutofit/>
          </a:bodyPr>
          <a:lstStyle/>
          <a:p>
            <a:pPr algn="ctr"/>
            <a:r>
              <a:rPr lang="ru-RU" sz="3600" b="1" dirty="0" smtClean="0">
                <a:solidFill>
                  <a:srgbClr val="00B0F0"/>
                </a:solidFill>
                <a:latin typeface="Times New Roman" pitchFamily="18" charset="0"/>
                <a:cs typeface="Times New Roman" pitchFamily="18" charset="0"/>
              </a:rPr>
              <a:t>День рождения ребенка, приезд желанных гостей и родных, создание новой семьи — свадьба. </a:t>
            </a:r>
            <a:br>
              <a:rPr lang="ru-RU" sz="3600" b="1" dirty="0" smtClean="0">
                <a:solidFill>
                  <a:srgbClr val="00B0F0"/>
                </a:solidFill>
                <a:latin typeface="Times New Roman" pitchFamily="18" charset="0"/>
                <a:cs typeface="Times New Roman" pitchFamily="18" charset="0"/>
              </a:rPr>
            </a:br>
            <a:endParaRPr lang="ru-RU" sz="3600" b="1" dirty="0">
              <a:solidFill>
                <a:srgbClr val="00B0F0"/>
              </a:solidFill>
              <a:latin typeface="Times New Roman" pitchFamily="18" charset="0"/>
              <a:cs typeface="Times New Roman" pitchFamily="18" charset="0"/>
            </a:endParaRPr>
          </a:p>
        </p:txBody>
      </p:sp>
      <p:pic>
        <p:nvPicPr>
          <p:cNvPr id="4" name="Picture 17" descr="малочисленные"/>
          <p:cNvPicPr>
            <a:picLocks noGrp="1" noChangeAspect="1" noChangeArrowheads="1"/>
          </p:cNvPicPr>
          <p:nvPr>
            <p:ph idx="1"/>
          </p:nvPr>
        </p:nvPicPr>
        <p:blipFill>
          <a:blip r:embed="rId2" cstate="print"/>
          <a:srcRect/>
          <a:stretch>
            <a:fillRect/>
          </a:stretch>
        </p:blipFill>
        <p:spPr>
          <a:xfrm>
            <a:off x="395536" y="1916832"/>
            <a:ext cx="3022922" cy="4248000"/>
          </a:xfrm>
          <a:prstGeom prst="ellipse">
            <a:avLst/>
          </a:prstGeom>
          <a:ln>
            <a:noFill/>
          </a:ln>
          <a:effectLst>
            <a:softEdge rad="112500"/>
          </a:effectLst>
        </p:spPr>
      </p:pic>
      <p:pic>
        <p:nvPicPr>
          <p:cNvPr id="4098" name="Picture 2" descr="F:\Всё о Ямале\Обряд Рождение ребнка.jpg"/>
          <p:cNvPicPr>
            <a:picLocks noChangeAspect="1" noChangeArrowheads="1"/>
          </p:cNvPicPr>
          <p:nvPr/>
        </p:nvPicPr>
        <p:blipFill>
          <a:blip r:embed="rId3" cstate="print"/>
          <a:srcRect/>
          <a:stretch>
            <a:fillRect/>
          </a:stretch>
        </p:blipFill>
        <p:spPr bwMode="auto">
          <a:xfrm>
            <a:off x="4355976" y="1638000"/>
            <a:ext cx="4176000" cy="522000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strVal val="#ppt_w*0.70"/>
                                          </p:val>
                                        </p:tav>
                                        <p:tav tm="100000">
                                          <p:val>
                                            <p:strVal val="#ppt_w"/>
                                          </p:val>
                                        </p:tav>
                                      </p:tavLst>
                                    </p:anim>
                                    <p:anim calcmode="lin" valueType="num">
                                      <p:cBhvr>
                                        <p:cTn id="8" dur="1000" fill="hold"/>
                                        <p:tgtEl>
                                          <p:spTgt spid="4098"/>
                                        </p:tgtEl>
                                        <p:attrNameLst>
                                          <p:attrName>ppt_h</p:attrName>
                                        </p:attrNameLst>
                                      </p:cBhvr>
                                      <p:tavLst>
                                        <p:tav tm="0">
                                          <p:val>
                                            <p:strVal val="#ppt_h"/>
                                          </p:val>
                                        </p:tav>
                                        <p:tav tm="100000">
                                          <p:val>
                                            <p:strVal val="#ppt_h"/>
                                          </p:val>
                                        </p:tav>
                                      </p:tavLst>
                                    </p:anim>
                                    <p:animEffect transition="in" filter="fade">
                                      <p:cBhvr>
                                        <p:cTn id="9" dur="1000"/>
                                        <p:tgtEl>
                                          <p:spTgt spid="4098"/>
                                        </p:tgtEl>
                                      </p:cBhvr>
                                    </p:animEffect>
                                  </p:childTnLst>
                                </p:cTn>
                              </p:par>
                            </p:childTnLst>
                          </p:cTn>
                        </p:par>
                        <p:par>
                          <p:cTn id="10" fill="hold">
                            <p:stCondLst>
                              <p:cond delay="1000"/>
                            </p:stCondLst>
                            <p:childTnLst>
                              <p:par>
                                <p:cTn id="11" presetID="17" presetClass="entr" presetSubtype="1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2000" fill="hold"/>
                                        <p:tgtEl>
                                          <p:spTgt spid="4"/>
                                        </p:tgtEl>
                                        <p:attrNameLst>
                                          <p:attrName>ppt_w</p:attrName>
                                        </p:attrNameLst>
                                      </p:cBhvr>
                                      <p:tavLst>
                                        <p:tav tm="0">
                                          <p:val>
                                            <p:fltVal val="0"/>
                                          </p:val>
                                        </p:tav>
                                        <p:tav tm="100000">
                                          <p:val>
                                            <p:strVal val="#ppt_w"/>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63915"/>
            <a:ext cx="8964488" cy="6494085"/>
          </a:xfrm>
          <a:prstGeom prst="rect">
            <a:avLst/>
          </a:prstGeom>
        </p:spPr>
        <p:txBody>
          <a:bodyPr wrap="square">
            <a:spAutoFit/>
          </a:bodyPr>
          <a:lstStyle/>
          <a:p>
            <a:r>
              <a:rPr lang="ru-RU" sz="3200" dirty="0" smtClean="0">
                <a:solidFill>
                  <a:srgbClr val="FF8181"/>
                </a:solidFill>
                <a:latin typeface="Times New Roman" pitchFamily="18" charset="0"/>
                <a:cs typeface="Times New Roman" pitchFamily="18" charset="0"/>
              </a:rPr>
              <a:t>25 марта </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Ворна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(Благовещение; начало весенних перекочевок);</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23 апреля </a:t>
            </a:r>
            <a:r>
              <a:rPr lang="ru-RU" sz="3200" dirty="0" smtClean="0">
                <a:latin typeface="Times New Roman" pitchFamily="18" charset="0"/>
                <a:cs typeface="Times New Roman" pitchFamily="18" charset="0"/>
              </a:rPr>
              <a:t>– Егор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(считалось, что к этому времени надо подойти к отельным местам);</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9 мая </a:t>
            </a:r>
            <a:r>
              <a:rPr lang="ru-RU" sz="3200" dirty="0" smtClean="0">
                <a:latin typeface="Times New Roman" pitchFamily="18" charset="0"/>
                <a:cs typeface="Times New Roman" pitchFamily="18" charset="0"/>
              </a:rPr>
              <a:t>– Николя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(начало ледохода);</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29 июня </a:t>
            </a:r>
            <a:r>
              <a:rPr lang="ru-RU" sz="3200" dirty="0" smtClean="0">
                <a:latin typeface="Times New Roman" pitchFamily="18" charset="0"/>
                <a:cs typeface="Times New Roman" pitchFamily="18" charset="0"/>
              </a:rPr>
              <a:t>– Петров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(конец </a:t>
            </a:r>
            <a:r>
              <a:rPr lang="ru-RU" sz="3200" dirty="0" err="1" smtClean="0">
                <a:latin typeface="Times New Roman" pitchFamily="18" charset="0"/>
                <a:cs typeface="Times New Roman" pitchFamily="18" charset="0"/>
              </a:rPr>
              <a:t>вонзевого</a:t>
            </a:r>
            <a:r>
              <a:rPr lang="ru-RU" sz="3200" dirty="0" smtClean="0">
                <a:latin typeface="Times New Roman" pitchFamily="18" charset="0"/>
                <a:cs typeface="Times New Roman" pitchFamily="18" charset="0"/>
              </a:rPr>
              <a:t> лова рыбы, начало </a:t>
            </a:r>
            <a:r>
              <a:rPr lang="ru-RU" sz="3200" dirty="0" err="1" smtClean="0">
                <a:latin typeface="Times New Roman" pitchFamily="18" charset="0"/>
                <a:cs typeface="Times New Roman" pitchFamily="18" charset="0"/>
              </a:rPr>
              <a:t>сорового</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20 июля </a:t>
            </a:r>
            <a:r>
              <a:rPr lang="ru-RU" sz="3200" dirty="0" smtClean="0">
                <a:latin typeface="Times New Roman" pitchFamily="18" charset="0"/>
                <a:cs typeface="Times New Roman" pitchFamily="18" charset="0"/>
              </a:rPr>
              <a:t>– Ильин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(середина лета);</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15 августа </a:t>
            </a:r>
            <a:r>
              <a:rPr lang="ru-RU" sz="3200" dirty="0" smtClean="0">
                <a:latin typeface="Times New Roman" pitchFamily="18" charset="0"/>
                <a:cs typeface="Times New Roman" pitchFamily="18" charset="0"/>
              </a:rPr>
              <a:t>– Успенье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(убой оленей на малицы);</a:t>
            </a:r>
            <a:br>
              <a:rPr lang="ru-RU" sz="3200" dirty="0" smtClean="0">
                <a:latin typeface="Times New Roman" pitchFamily="18" charset="0"/>
                <a:cs typeface="Times New Roman" pitchFamily="18" charset="0"/>
              </a:rPr>
            </a:br>
            <a:r>
              <a:rPr lang="ru-RU" sz="3200" b="1" dirty="0" smtClean="0">
                <a:solidFill>
                  <a:srgbClr val="FF8181"/>
                </a:solidFill>
                <a:latin typeface="Times New Roman" pitchFamily="18" charset="0"/>
                <a:cs typeface="Times New Roman" pitchFamily="18" charset="0"/>
              </a:rPr>
              <a:t>1 сентября </a:t>
            </a:r>
            <a:r>
              <a:rPr lang="ru-RU" sz="3200" dirty="0" smtClean="0">
                <a:latin typeface="Times New Roman" pitchFamily="18" charset="0"/>
                <a:cs typeface="Times New Roman" pitchFamily="18" charset="0"/>
              </a:rPr>
              <a:t>- Семен </a:t>
            </a:r>
            <a:r>
              <a:rPr lang="ru-RU" sz="3200" dirty="0" err="1" smtClean="0">
                <a:latin typeface="Times New Roman" pitchFamily="18" charset="0"/>
                <a:cs typeface="Times New Roman" pitchFamily="18" charset="0"/>
              </a:rPr>
              <a:t>яля</a:t>
            </a:r>
            <a:r>
              <a:rPr lang="ru-RU" sz="3200" dirty="0" smtClean="0">
                <a:latin typeface="Times New Roman" pitchFamily="18" charset="0"/>
                <a:cs typeface="Times New Roman" pitchFamily="18" charset="0"/>
              </a:rPr>
              <a:t> (до этого дня сдавали пески, нанимались на рыбалки);</a:t>
            </a:r>
            <a:br>
              <a:rPr lang="ru-RU" sz="3200" dirty="0" smtClean="0">
                <a:latin typeface="Times New Roman" pitchFamily="18" charset="0"/>
                <a:cs typeface="Times New Roman" pitchFamily="18" charset="0"/>
              </a:rPr>
            </a:br>
            <a:r>
              <a:rPr lang="ru-RU" sz="3200" dirty="0" smtClean="0">
                <a:solidFill>
                  <a:srgbClr val="FF8181"/>
                </a:solidFill>
                <a:latin typeface="Times New Roman" pitchFamily="18" charset="0"/>
                <a:cs typeface="Times New Roman" pitchFamily="18" charset="0"/>
              </a:rPr>
              <a:t>Новый год </a:t>
            </a:r>
            <a:r>
              <a:rPr lang="ru-RU" sz="3200" dirty="0" smtClean="0">
                <a:latin typeface="Times New Roman" pitchFamily="18" charset="0"/>
                <a:cs typeface="Times New Roman" pitchFamily="18" charset="0"/>
              </a:rPr>
              <a:t>– сыра </a:t>
            </a:r>
            <a:r>
              <a:rPr lang="ru-RU" sz="3200" dirty="0" err="1" smtClean="0">
                <a:latin typeface="Times New Roman" pitchFamily="18" charset="0"/>
                <a:cs typeface="Times New Roman" pitchFamily="18" charset="0"/>
              </a:rPr>
              <a:t>ер’яля</a:t>
            </a:r>
            <a:r>
              <a:rPr lang="ru-RU" sz="3200" dirty="0" smtClean="0">
                <a:latin typeface="Times New Roman" pitchFamily="18" charset="0"/>
                <a:cs typeface="Times New Roman" pitchFamily="18" charset="0"/>
              </a:rPr>
              <a:t> (середина зимы).</a:t>
            </a:r>
            <a:endParaRPr lang="ru-RU"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F:\Всё о Ямале\Олень.jpg"/>
          <p:cNvPicPr>
            <a:picLocks noChangeAspect="1" noChangeArrowheads="1"/>
          </p:cNvPicPr>
          <p:nvPr/>
        </p:nvPicPr>
        <p:blipFill>
          <a:blip r:embed="rId2" cstate="print"/>
          <a:srcRect/>
          <a:stretch>
            <a:fillRect/>
          </a:stretch>
        </p:blipFill>
        <p:spPr bwMode="auto">
          <a:xfrm>
            <a:off x="539552" y="2636912"/>
            <a:ext cx="4475958" cy="3348000"/>
          </a:xfrm>
          <a:prstGeom prst="rect">
            <a:avLst/>
          </a:prstGeom>
          <a:noFill/>
        </p:spPr>
      </p:pic>
      <p:sp>
        <p:nvSpPr>
          <p:cNvPr id="2" name="Заголовок 1"/>
          <p:cNvSpPr>
            <a:spLocks noGrp="1"/>
          </p:cNvSpPr>
          <p:nvPr>
            <p:ph type="title"/>
          </p:nvPr>
        </p:nvSpPr>
        <p:spPr>
          <a:xfrm>
            <a:off x="539552" y="404664"/>
            <a:ext cx="8075240" cy="2376264"/>
          </a:xfrm>
        </p:spPr>
        <p:txBody>
          <a:bodyPr>
            <a:noAutofit/>
          </a:bodyPr>
          <a:lstStyle/>
          <a:p>
            <a:pPr algn="ctr"/>
            <a:r>
              <a:rPr lang="ru-RU" sz="2400" b="0" i="1" dirty="0" smtClean="0">
                <a:ln w="18415" cmpd="sng">
                  <a:solidFill>
                    <a:schemeClr val="tx1"/>
                  </a:solidFill>
                  <a:prstDash val="solid"/>
                </a:ln>
                <a:solidFill>
                  <a:schemeClr val="tx1"/>
                </a:solidFill>
                <a:effectLst/>
                <a:cs typeface="Times New Roman" pitchFamily="18" charset="0"/>
              </a:rPr>
              <a:t>«Вездесущий, дай нам удачи в летнем улове рыбы, чтобы сытно ели наши дети! Не забирай духа моего народа в осенний и летний период». Не тревожь нас шумом сильных волн. Сохрани поголовье наших оленей».</a:t>
            </a:r>
            <a:br>
              <a:rPr lang="ru-RU" sz="2400" b="0" i="1" dirty="0" smtClean="0">
                <a:ln w="18415" cmpd="sng">
                  <a:solidFill>
                    <a:schemeClr val="tx1"/>
                  </a:solidFill>
                  <a:prstDash val="solid"/>
                </a:ln>
                <a:solidFill>
                  <a:schemeClr val="tx1"/>
                </a:solidFill>
                <a:effectLst/>
                <a:cs typeface="Times New Roman" pitchFamily="18" charset="0"/>
              </a:rPr>
            </a:br>
            <a:endParaRPr lang="ru-RU" sz="2400" b="0" i="1" dirty="0">
              <a:ln w="18415" cmpd="sng">
                <a:solidFill>
                  <a:schemeClr val="tx1"/>
                </a:solidFill>
                <a:prstDash val="solid"/>
              </a:ln>
              <a:solidFill>
                <a:schemeClr val="tx1"/>
              </a:solidFill>
              <a:effectLst/>
              <a:cs typeface="Times New Roman" pitchFamily="18" charset="0"/>
            </a:endParaRPr>
          </a:p>
        </p:txBody>
      </p:sp>
      <p:pic>
        <p:nvPicPr>
          <p:cNvPr id="5122" name="Picture 2" descr="F:\Всё о Ямале\Олень 1.jpg"/>
          <p:cNvPicPr>
            <a:picLocks noGrp="1" noChangeAspect="1" noChangeArrowheads="1"/>
          </p:cNvPicPr>
          <p:nvPr>
            <p:ph idx="1"/>
          </p:nvPr>
        </p:nvPicPr>
        <p:blipFill>
          <a:blip r:embed="rId3" cstate="print"/>
          <a:srcRect/>
          <a:stretch>
            <a:fillRect/>
          </a:stretch>
        </p:blipFill>
        <p:spPr bwMode="auto">
          <a:xfrm>
            <a:off x="5868144" y="2852936"/>
            <a:ext cx="2518128" cy="313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5123"/>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nodeType="clickEffect">
                                  <p:stCondLst>
                                    <p:cond delay="0"/>
                                  </p:stCondLst>
                                  <p:childTnLst>
                                    <p:animScale>
                                      <p:cBhvr>
                                        <p:cTn id="17" dur="2000" fill="hold"/>
                                        <p:tgtEl>
                                          <p:spTgt spid="51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F:\Всё о Ямале\Олени.jpg"/>
          <p:cNvPicPr>
            <a:picLocks noChangeAspect="1" noChangeArrowheads="1"/>
          </p:cNvPicPr>
          <p:nvPr/>
        </p:nvPicPr>
        <p:blipFill>
          <a:blip r:embed="rId2" cstate="print"/>
          <a:srcRect/>
          <a:stretch>
            <a:fillRect/>
          </a:stretch>
        </p:blipFill>
        <p:spPr bwMode="auto">
          <a:xfrm>
            <a:off x="1835696" y="2636912"/>
            <a:ext cx="5184000" cy="3888000"/>
          </a:xfrm>
          <a:prstGeom prst="rect">
            <a:avLst/>
          </a:prstGeom>
          <a:ln>
            <a:noFill/>
          </a:ln>
          <a:effectLst>
            <a:outerShdw blurRad="190500" algn="tl" rotWithShape="0">
              <a:srgbClr val="000000">
                <a:alpha val="70000"/>
              </a:srgbClr>
            </a:outerShdw>
          </a:effectLst>
        </p:spPr>
      </p:pic>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502920" y="332656"/>
            <a:ext cx="8183880" cy="4680520"/>
          </a:xfrm>
        </p:spPr>
        <p:txBody>
          <a:bodyPr>
            <a:normAutofit/>
          </a:bodyPr>
          <a:lstStyle/>
          <a:p>
            <a:pPr algn="ctr">
              <a:buNone/>
            </a:pPr>
            <a:r>
              <a:rPr lang="ru-RU" sz="2000" b="1" i="1" dirty="0" smtClean="0"/>
              <a:t>«О великий хозяин неба, мы живём под тобою. Наша жизнь видна, как на ладони. Просим тебя, сверху смотрящий глаз, принеси нашему племени удачу, тёплое лето, много дичи, ягод, грибов для оленей. Чтобы не было комаров и оводов, не было сильной жары. Убереги нас и наши пастбища от пожаров, грома и молнии».</a:t>
            </a:r>
            <a:endParaRPr lang="ru-RU" sz="2000" i="1" dirty="0" smtClean="0"/>
          </a:p>
          <a:p>
            <a:pPr algn="ctr"/>
            <a:endParaRPr lang="ru-RU"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614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498178"/>
          </a:xfrm>
        </p:spPr>
        <p:txBody>
          <a:bodyPr>
            <a:noAutofit/>
          </a:bodyPr>
          <a:lstStyle/>
          <a:p>
            <a:pPr algn="ctr"/>
            <a:r>
              <a:rPr lang="ru-RU" sz="3200" b="1" dirty="0" smtClean="0">
                <a:solidFill>
                  <a:srgbClr val="00B0F0"/>
                </a:solidFill>
                <a:latin typeface="Times New Roman" pitchFamily="18" charset="0"/>
                <a:cs typeface="Times New Roman" pitchFamily="18" charset="0"/>
              </a:rPr>
              <a:t>День оленевода </a:t>
            </a:r>
            <a:r>
              <a:rPr lang="ru-RU" sz="3200" b="1" dirty="0" smtClean="0">
                <a:latin typeface="Times New Roman" pitchFamily="18" charset="0"/>
                <a:cs typeface="Times New Roman" pitchFamily="18" charset="0"/>
              </a:rPr>
              <a:t>– традиционный, ежегодный национальный праздник ненцев, связанный с их хозяйственной деятельностью </a:t>
            </a:r>
            <a:endParaRPr lang="ru-RU" sz="3200" b="1" dirty="0">
              <a:latin typeface="Times New Roman" pitchFamily="18" charset="0"/>
              <a:cs typeface="Times New Roman" pitchFamily="18" charset="0"/>
            </a:endParaRPr>
          </a:p>
        </p:txBody>
      </p:sp>
      <p:pic>
        <p:nvPicPr>
          <p:cNvPr id="1029" name="Picture 5" descr="F:\Всё о Ямале\4.jpg"/>
          <p:cNvPicPr>
            <a:picLocks noGrp="1" noChangeAspect="1" noChangeArrowheads="1"/>
          </p:cNvPicPr>
          <p:nvPr>
            <p:ph idx="1"/>
          </p:nvPr>
        </p:nvPicPr>
        <p:blipFill>
          <a:blip r:embed="rId2" cstate="print"/>
          <a:srcRect/>
          <a:stretch>
            <a:fillRect/>
          </a:stretch>
        </p:blipFill>
        <p:spPr bwMode="auto">
          <a:xfrm>
            <a:off x="1115616" y="1700808"/>
            <a:ext cx="6698833" cy="4716000"/>
          </a:xfrm>
          <a:prstGeom prst="ellipse">
            <a:avLst/>
          </a:prstGeom>
          <a:ln>
            <a:noFill/>
          </a:ln>
          <a:effectLst>
            <a:softEdge rad="11250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2000" fill="hold"/>
                                        <p:tgtEl>
                                          <p:spTgt spid="2"/>
                                        </p:tgtEl>
                                        <p:attrNameLst>
                                          <p:attrName>style.color</p:attrName>
                                        </p:attrNameLst>
                                      </p:cBhvr>
                                      <p:to>
                                        <p:clrVal>
                                          <a:schemeClr val="accent2"/>
                                        </p:clrVal>
                                      </p:to>
                                    </p:set>
                                    <p:set>
                                      <p:cBhvr>
                                        <p:cTn id="7" dur="2000" fill="hold"/>
                                        <p:tgtEl>
                                          <p:spTgt spid="2"/>
                                        </p:tgtEl>
                                        <p:attrNameLst>
                                          <p:attrName>fillcolor</p:attrName>
                                        </p:attrNameLst>
                                      </p:cBhvr>
                                      <p:to>
                                        <p:clrVal>
                                          <a:schemeClr val="accent2"/>
                                        </p:clrVal>
                                      </p:to>
                                    </p:set>
                                    <p:set>
                                      <p:cBhvr>
                                        <p:cTn id="8" dur="20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102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Всё о Ямале\14ф.jpg"/>
          <p:cNvPicPr>
            <a:picLocks noGrp="1" noChangeAspect="1" noChangeArrowheads="1"/>
          </p:cNvPicPr>
          <p:nvPr>
            <p:ph idx="1"/>
          </p:nvPr>
        </p:nvPicPr>
        <p:blipFill>
          <a:blip r:embed="rId2" cstate="print"/>
          <a:srcRect/>
          <a:stretch>
            <a:fillRect/>
          </a:stretch>
        </p:blipFill>
        <p:spPr bwMode="auto">
          <a:xfrm>
            <a:off x="2679120" y="1268760"/>
            <a:ext cx="6464880" cy="5904000"/>
          </a:xfrm>
          <a:prstGeom prst="ellipse">
            <a:avLst/>
          </a:prstGeom>
          <a:ln>
            <a:noFill/>
          </a:ln>
          <a:effectLst>
            <a:softEdge rad="112500"/>
          </a:effectLst>
        </p:spPr>
      </p:pic>
      <p:sp>
        <p:nvSpPr>
          <p:cNvPr id="2" name="Заголовок 1"/>
          <p:cNvSpPr>
            <a:spLocks noGrp="1"/>
          </p:cNvSpPr>
          <p:nvPr>
            <p:ph type="title"/>
          </p:nvPr>
        </p:nvSpPr>
        <p:spPr>
          <a:xfrm>
            <a:off x="0" y="274638"/>
            <a:ext cx="9144000" cy="994122"/>
          </a:xfrm>
        </p:spPr>
        <p:txBody>
          <a:bodyPr>
            <a:noAutofit/>
          </a:bodyPr>
          <a:lstStyle/>
          <a:p>
            <a:pPr algn="ctr"/>
            <a:r>
              <a:rPr lang="ru-RU" sz="3600" b="1" dirty="0" smtClean="0">
                <a:solidFill>
                  <a:srgbClr val="00B0F0"/>
                </a:solidFill>
                <a:latin typeface="Times New Roman" pitchFamily="18" charset="0"/>
                <a:cs typeface="Times New Roman" pitchFamily="18" charset="0"/>
              </a:rPr>
              <a:t>традиционные соревнования по прыжкам через нарты. </a:t>
            </a:r>
            <a:endParaRPr lang="ru-RU" sz="3600" b="1" dirty="0">
              <a:solidFill>
                <a:srgbClr val="00B0F0"/>
              </a:solidFill>
              <a:latin typeface="Times New Roman" pitchFamily="18" charset="0"/>
              <a:cs typeface="Times New Roman" pitchFamily="18" charset="0"/>
            </a:endParaRPr>
          </a:p>
        </p:txBody>
      </p:sp>
      <p:sp>
        <p:nvSpPr>
          <p:cNvPr id="5" name="TextBox 4"/>
          <p:cNvSpPr txBox="1"/>
          <p:nvPr/>
        </p:nvSpPr>
        <p:spPr>
          <a:xfrm>
            <a:off x="323528" y="1268760"/>
            <a:ext cx="3960440" cy="5509200"/>
          </a:xfrm>
          <a:prstGeom prst="rect">
            <a:avLst/>
          </a:prstGeom>
          <a:noFill/>
        </p:spPr>
        <p:txBody>
          <a:bodyPr wrap="square" rtlCol="0">
            <a:spAutoFit/>
          </a:bodyPr>
          <a:lstStyle/>
          <a:p>
            <a:r>
              <a:rPr lang="ru-RU" sz="3200" b="1" dirty="0">
                <a:solidFill>
                  <a:srgbClr val="FFC1C1"/>
                </a:solidFill>
                <a:latin typeface="Times New Roman" pitchFamily="18" charset="0"/>
                <a:cs typeface="Times New Roman" pitchFamily="18" charset="0"/>
              </a:rPr>
              <a:t>Несколько нарт</a:t>
            </a:r>
          </a:p>
          <a:p>
            <a:r>
              <a:rPr lang="ru-RU" sz="3200" b="1" dirty="0">
                <a:solidFill>
                  <a:srgbClr val="FFC1C1"/>
                </a:solidFill>
                <a:latin typeface="Times New Roman" pitchFamily="18" charset="0"/>
                <a:cs typeface="Times New Roman" pitchFamily="18" charset="0"/>
              </a:rPr>
              <a:t>устанавливают параллельно друг другу на расстоянии полуметра. Прыжки совершаются двумя ногами вместе, сначала в одном направлении, затем в обратном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2146250"/>
          </a:xfrm>
        </p:spPr>
        <p:txBody>
          <a:bodyPr>
            <a:normAutofit fontScale="90000"/>
          </a:bodyPr>
          <a:lstStyle/>
          <a:p>
            <a:pPr algn="ctr"/>
            <a:r>
              <a:rPr lang="ru-RU" sz="4000" b="1" dirty="0" smtClean="0">
                <a:solidFill>
                  <a:srgbClr val="FFC1C1"/>
                </a:solidFill>
                <a:latin typeface="Times New Roman" pitchFamily="18" charset="0"/>
                <a:cs typeface="Times New Roman" pitchFamily="18" charset="0"/>
              </a:rPr>
              <a:t>Палку перетягивают сидя, упершись друг в друга ступнями ног.</a:t>
            </a: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endParaRPr lang="ru-RU" dirty="0"/>
          </a:p>
        </p:txBody>
      </p:sp>
      <p:pic>
        <p:nvPicPr>
          <p:cNvPr id="6" name="Picture 3" descr="F:\Всё о Ямале\13.jpg"/>
          <p:cNvPicPr>
            <a:picLocks noGrp="1" noChangeAspect="1" noChangeArrowheads="1"/>
          </p:cNvPicPr>
          <p:nvPr>
            <p:ph idx="1"/>
          </p:nvPr>
        </p:nvPicPr>
        <p:blipFill>
          <a:blip r:embed="rId2" cstate="print"/>
          <a:srcRect/>
          <a:stretch>
            <a:fillRect/>
          </a:stretch>
        </p:blipFill>
        <p:spPr bwMode="auto">
          <a:xfrm>
            <a:off x="827584" y="1844824"/>
            <a:ext cx="2898720" cy="4392000"/>
          </a:xfrm>
          <a:prstGeom prst="rect">
            <a:avLst/>
          </a:prstGeom>
          <a:ln>
            <a:noFill/>
          </a:ln>
          <a:effectLst>
            <a:softEdge rad="112500"/>
          </a:effectLst>
        </p:spPr>
      </p:pic>
      <p:pic>
        <p:nvPicPr>
          <p:cNvPr id="8" name="Picture 4" descr="F:\Всё о Ямале\17.jpg"/>
          <p:cNvPicPr>
            <a:picLocks noChangeAspect="1" noChangeArrowheads="1"/>
          </p:cNvPicPr>
          <p:nvPr/>
        </p:nvPicPr>
        <p:blipFill>
          <a:blip r:embed="rId3" cstate="print"/>
          <a:srcRect/>
          <a:stretch>
            <a:fillRect/>
          </a:stretch>
        </p:blipFill>
        <p:spPr bwMode="auto">
          <a:xfrm>
            <a:off x="5148064" y="1890000"/>
            <a:ext cx="3502440" cy="49680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anim calcmode="lin" valueType="num">
                                      <p:cBhvr>
                                        <p:cTn id="14" dur="2000" fill="hold"/>
                                        <p:tgtEl>
                                          <p:spTgt spid="8"/>
                                        </p:tgtEl>
                                        <p:attrNameLst>
                                          <p:attrName>ppt_x</p:attrName>
                                        </p:attrNameLst>
                                      </p:cBhvr>
                                      <p:tavLst>
                                        <p:tav tm="0">
                                          <p:val>
                                            <p:strVal val="#ppt_x"/>
                                          </p:val>
                                        </p:tav>
                                        <p:tav tm="100000">
                                          <p:val>
                                            <p:strVal val="#ppt_x"/>
                                          </p:val>
                                        </p:tav>
                                      </p:tavLst>
                                    </p:anim>
                                    <p:anim calcmode="lin" valueType="num">
                                      <p:cBhvr>
                                        <p:cTn id="15"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367</TotalTime>
  <Words>267</Words>
  <Application>Microsoft Office PowerPoint</Application>
  <PresentationFormat>Экран (4:3)</PresentationFormat>
  <Paragraphs>17</Paragraphs>
  <Slides>12</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12</vt:i4>
      </vt:variant>
    </vt:vector>
  </HeadingPairs>
  <TitlesOfParts>
    <vt:vector size="16" baseType="lpstr">
      <vt:lpstr>Техническая</vt:lpstr>
      <vt:lpstr>Аспект</vt:lpstr>
      <vt:lpstr>Открытая</vt:lpstr>
      <vt:lpstr>Поток</vt:lpstr>
      <vt:lpstr>Ненецкие народные праздники</vt:lpstr>
      <vt:lpstr>НЕНЦЫ - коренное население Европейского Севера и севера западной Сибири.  </vt:lpstr>
      <vt:lpstr>День рождения ребенка, приезд желанных гостей и родных, создание новой семьи — свадьба.  </vt:lpstr>
      <vt:lpstr>Слайд 4</vt:lpstr>
      <vt:lpstr>«Вездесущий, дай нам удачи в летнем улове рыбы, чтобы сытно ели наши дети! Не забирай духа моего народа в осенний и летний период». Не тревожь нас шумом сильных волн. Сохрани поголовье наших оленей». </vt:lpstr>
      <vt:lpstr>Слайд 6</vt:lpstr>
      <vt:lpstr>День оленевода – традиционный, ежегодный национальный праздник ненцев, связанный с их хозяйственной деятельностью </vt:lpstr>
      <vt:lpstr>традиционные соревнования по прыжкам через нарты. </vt:lpstr>
      <vt:lpstr>Палку перетягивают сидя, упершись друг в друга ступнями ног. </vt:lpstr>
      <vt:lpstr>Тынзей мечут на поставленную вертикально палку, хорей, на головки нарт.  Топор бросают на дальность.  Гонки на оленьих упряжках  </vt:lpstr>
      <vt:lpstr>Слайд 11</vt:lpstr>
      <vt:lpstr>СПАСИБО ЗА ВНИМАНИЕ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37</cp:revision>
  <dcterms:created xsi:type="dcterms:W3CDTF">2012-07-11T01:31:03Z</dcterms:created>
  <dcterms:modified xsi:type="dcterms:W3CDTF">2012-07-11T08:36:45Z</dcterms:modified>
</cp:coreProperties>
</file>