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33"/>
  </p:notesMasterIdLst>
  <p:sldIdLst>
    <p:sldId id="256" r:id="rId2"/>
    <p:sldId id="292" r:id="rId3"/>
    <p:sldId id="258" r:id="rId4"/>
    <p:sldId id="282" r:id="rId5"/>
    <p:sldId id="280" r:id="rId6"/>
    <p:sldId id="283" r:id="rId7"/>
    <p:sldId id="293" r:id="rId8"/>
    <p:sldId id="298" r:id="rId9"/>
    <p:sldId id="294" r:id="rId10"/>
    <p:sldId id="259" r:id="rId11"/>
    <p:sldId id="284" r:id="rId12"/>
    <p:sldId id="260" r:id="rId13"/>
    <p:sldId id="261" r:id="rId14"/>
    <p:sldId id="285" r:id="rId15"/>
    <p:sldId id="262" r:id="rId16"/>
    <p:sldId id="263" r:id="rId17"/>
    <p:sldId id="286" r:id="rId18"/>
    <p:sldId id="264" r:id="rId19"/>
    <p:sldId id="265" r:id="rId20"/>
    <p:sldId id="287" r:id="rId21"/>
    <p:sldId id="266" r:id="rId22"/>
    <p:sldId id="267" r:id="rId23"/>
    <p:sldId id="268" r:id="rId24"/>
    <p:sldId id="288" r:id="rId25"/>
    <p:sldId id="269" r:id="rId26"/>
    <p:sldId id="270" r:id="rId27"/>
    <p:sldId id="289" r:id="rId28"/>
    <p:sldId id="271" r:id="rId29"/>
    <p:sldId id="300" r:id="rId30"/>
    <p:sldId id="291" r:id="rId31"/>
    <p:sldId id="27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Shape 3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defRPr/>
            </a:pPr>
            <a:endParaRPr lang="ru-RU" sz="1200"/>
          </a:p>
        </p:txBody>
      </p:sp>
      <p:sp>
        <p:nvSpPr>
          <p:cNvPr id="9220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9222" name="Shape 6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defRPr/>
            </a:pPr>
            <a:endParaRPr lang="ru-RU" sz="1200"/>
          </a:p>
        </p:txBody>
      </p:sp>
      <p:sp>
        <p:nvSpPr>
          <p:cNvPr id="9223" name="Shape 7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r">
              <a:defRPr/>
            </a:pPr>
            <a:endParaRPr lang="ru-RU"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6" name="Shape 5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4" name="Shape 12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6" name="Shape 13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4" name="Shape 13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2" name="Shape 14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4" name="Shape 155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2" name="Shape 162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4" name="Shape 17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0" name="Shape 17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6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38" name="Shape 6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0" name="Shape 7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7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8" name="Shape 77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6" name="Shape 8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4" name="Shape 93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6" name="Shape 101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4" name="Shape 109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1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6" name="Shape 118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 noChangeArrowheads="1"/>
          </p:cNvSpPr>
          <p:nvPr/>
        </p:nvSpPr>
        <p:spPr bwMode="auto">
          <a:xfrm>
            <a:off x="0" y="0"/>
            <a:ext cx="9144000" cy="6902450"/>
          </a:xfrm>
          <a:prstGeom prst="rect">
            <a:avLst/>
          </a:prstGeom>
          <a:gradFill rotWithShape="0">
            <a:gsLst>
              <a:gs pos="0">
                <a:srgbClr val="003171"/>
              </a:gs>
              <a:gs pos="100000">
                <a:srgbClr val="549FFF"/>
              </a:gs>
            </a:gsLst>
            <a:lin ang="792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Shape 13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4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5"/>
          <p:cNvSpPr>
            <a:spLocks/>
          </p:cNvSpPr>
          <p:nvPr/>
        </p:nvSpPr>
        <p:spPr bwMode="auto">
          <a:xfrm>
            <a:off x="-846138" y="-1588"/>
            <a:ext cx="2166938" cy="6907213"/>
          </a:xfrm>
          <a:custGeom>
            <a:avLst/>
            <a:gdLst>
              <a:gd name="T0" fmla="*/ 0 w 2167467"/>
              <a:gd name="T1" fmla="*/ 0 h 6180667"/>
              <a:gd name="T2" fmla="*/ 2167467 w 2167467"/>
              <a:gd name="T3" fmla="*/ 6180667 h 6180667"/>
            </a:gdLst>
            <a:ahLst/>
            <a:cxnLst>
              <a:cxn ang="0">
                <a:pos x="939800" y="0"/>
              </a:cxn>
              <a:cxn ang="0">
                <a:pos x="1905000" y="5881"/>
              </a:cxn>
              <a:cxn ang="0">
                <a:pos x="1896533" y="6180667"/>
              </a:cxn>
              <a:cxn ang="0">
                <a:pos x="939800" y="6180667"/>
              </a:cxn>
              <a:cxn ang="0">
                <a:pos x="939800" y="0"/>
              </a:cxn>
            </a:cxnLst>
            <a:rect l="T0" t="T1" r="T2" b="T3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Shape 16"/>
          <p:cNvSpPr>
            <a:spLocks/>
          </p:cNvSpPr>
          <p:nvPr/>
        </p:nvSpPr>
        <p:spPr bwMode="auto">
          <a:xfrm rot="10800000" flipH="1">
            <a:off x="-525463" y="-4763"/>
            <a:ext cx="1403351" cy="6907213"/>
          </a:xfrm>
          <a:custGeom>
            <a:avLst/>
            <a:gdLst>
              <a:gd name="T0" fmla="*/ 0 w 2167467"/>
              <a:gd name="T1" fmla="*/ 0 h 6180667"/>
              <a:gd name="T2" fmla="*/ 2167467 w 2167467"/>
              <a:gd name="T3" fmla="*/ 6180667 h 6180667"/>
            </a:gdLst>
            <a:ahLst/>
            <a:cxnLst>
              <a:cxn ang="0">
                <a:pos x="939800" y="0"/>
              </a:cxn>
              <a:cxn ang="0">
                <a:pos x="1905000" y="5881"/>
              </a:cxn>
              <a:cxn ang="0">
                <a:pos x="1896533" y="6180667"/>
              </a:cxn>
              <a:cxn ang="0">
                <a:pos x="939800" y="6180667"/>
              </a:cxn>
              <a:cxn ang="0">
                <a:pos x="939800" y="0"/>
              </a:cxn>
            </a:cxnLst>
            <a:rect l="T0" t="T1" r="T2" b="T3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</p:spPr>
        <p:txBody>
          <a:bodyPr/>
          <a:lstStyle>
            <a:lvl1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indent="304800" algn="r"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</p:spPr>
        <p:txBody>
          <a:bodyPr/>
          <a:lstStyle>
            <a:lvl1pPr marL="0" indent="152400" algn="r"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marL="0" indent="152400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marL="0" indent="15240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22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3"/>
          <p:cNvSpPr>
            <a:spLocks/>
          </p:cNvSpPr>
          <p:nvPr/>
        </p:nvSpPr>
        <p:spPr bwMode="auto">
          <a:xfrm rot="10800000">
            <a:off x="8088313" y="-6350"/>
            <a:ext cx="1101725" cy="6864350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7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8"/>
          <p:cNvSpPr>
            <a:spLocks/>
          </p:cNvSpPr>
          <p:nvPr/>
        </p:nvSpPr>
        <p:spPr bwMode="auto">
          <a:xfrm rot="10800000">
            <a:off x="8088313" y="-6350"/>
            <a:ext cx="1101725" cy="6864350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34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 rot="10800000">
            <a:off x="8088313" y="-6350"/>
            <a:ext cx="1101725" cy="6864350"/>
          </a:xfrm>
          <a:custGeom>
            <a:avLst/>
            <a:gdLst>
              <a:gd name="T0" fmla="*/ 0 w 1100668"/>
              <a:gd name="T1" fmla="*/ 0 h 6916846"/>
              <a:gd name="T2" fmla="*/ 1100668 w 1100668"/>
              <a:gd name="T3" fmla="*/ 6916846 h 6916846"/>
            </a:gdLst>
            <a:ahLst/>
            <a:cxnLst>
              <a:cxn ang="0">
                <a:pos x="0" y="11711"/>
              </a:cxn>
              <a:cxn ang="0">
                <a:pos x="956734" y="0"/>
              </a:cxn>
              <a:cxn ang="0">
                <a:pos x="1100668" y="6916846"/>
              </a:cxn>
              <a:cxn ang="0">
                <a:pos x="0" y="6916846"/>
              </a:cxn>
              <a:cxn ang="0">
                <a:pos x="0" y="11711"/>
              </a:cxn>
            </a:cxnLst>
            <a:rect l="T0" t="T1" r="T2" b="T3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700000"/>
          </a:gra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>
              <a:defRPr/>
            </a:pPr>
            <a:endParaRPr lang="ru-RU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ape 38"/>
          <p:cNvGrpSpPr>
            <a:grpSpLocks/>
          </p:cNvGrpSpPr>
          <p:nvPr/>
        </p:nvGrpSpPr>
        <p:grpSpPr bwMode="auto">
          <a:xfrm>
            <a:off x="-6350" y="4933950"/>
            <a:ext cx="9150350" cy="3100388"/>
            <a:chOff x="-6264" y="4933386"/>
            <a:chExt cx="9150267" cy="3100650"/>
          </a:xfrm>
        </p:grpSpPr>
        <p:sp>
          <p:nvSpPr>
            <p:cNvPr id="4" name="Shape 39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40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41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</p:spPr>
        <p:txBody>
          <a:bodyPr anchor="ctr"/>
          <a:lstStyle>
            <a:lvl1pPr marL="0" indent="152400" algn="ctr"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sz="3000" cap="small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>
                <a:solidFill>
                  <a:schemeClr val="lt2"/>
                </a:solidFill>
              </a:defRPr>
            </a:lvl5pPr>
            <a:lvl6pPr rtl="0">
              <a:defRPr>
                <a:solidFill>
                  <a:schemeClr val="lt2"/>
                </a:solidFill>
              </a:defRPr>
            </a:lvl6pPr>
            <a:lvl7pPr rtl="0">
              <a:defRPr>
                <a:solidFill>
                  <a:schemeClr val="lt2"/>
                </a:solidFill>
              </a:defRPr>
            </a:lvl7pPr>
            <a:lvl8pPr rtl="0">
              <a:defRPr>
                <a:solidFill>
                  <a:schemeClr val="lt2"/>
                </a:solidFill>
              </a:defRPr>
            </a:lvl8pPr>
            <a:lvl9pPr rtl="0"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349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7780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20650" algn="l" rtl="0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 Narrow"/>
              <a:buChar char="•"/>
              <a:defRPr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6"/>
          <p:cNvSpPr txBox="1">
            <a:spLocks noGrp="1"/>
          </p:cNvSpPr>
          <p:nvPr>
            <p:ph type="dt" idx="10"/>
          </p:nvPr>
        </p:nvSpPr>
        <p:spPr bwMode="auto">
          <a:xfrm>
            <a:off x="5715000" y="6356350"/>
            <a:ext cx="1524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4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marR="0" indent="0" algn="l" rtl="0" fontAlgn="auto">
              <a:spcBef>
                <a:spcPts val="0"/>
              </a:spcBef>
              <a:spcAft>
                <a:spcPts val="0"/>
              </a:spcAft>
              <a:defRPr sz="1000" b="0" i="0" u="none" strike="noStrike" kern="0" cap="small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48"/>
          <p:cNvSpPr txBox="1">
            <a:spLocks noGrp="1"/>
          </p:cNvSpPr>
          <p:nvPr>
            <p:ph type="sldNum" idx="12"/>
          </p:nvPr>
        </p:nvSpPr>
        <p:spPr bwMode="auto">
          <a:xfrm>
            <a:off x="7543800" y="6356350"/>
            <a:ext cx="990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 Narrow" pitchFamily="34" charset="0"/>
                <a:sym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727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2" r:id="rId6"/>
    <p:sldLayoutId id="2147483668" r:id="rId7"/>
  </p:sldLayoutIdLst>
  <p:transition spd="slow">
    <p:circle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pt/slides/slide2.x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ppt/slides/slide2.x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ppt/slides/slide2.x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2.x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51"/>
          <p:cNvSpPr>
            <a:spLocks noChangeArrowheads="1"/>
          </p:cNvSpPr>
          <p:nvPr/>
        </p:nvSpPr>
        <p:spPr bwMode="auto">
          <a:xfrm>
            <a:off x="755650" y="188913"/>
            <a:ext cx="7777163" cy="5040312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52" name="Shape 52"/>
          <p:cNvSpPr txBox="1">
            <a:spLocks noChangeArrowheads="1"/>
          </p:cNvSpPr>
          <p:nvPr/>
        </p:nvSpPr>
        <p:spPr bwMode="auto">
          <a:xfrm>
            <a:off x="1504950" y="973138"/>
            <a:ext cx="6583363" cy="3319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0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
</a:t>
            </a:r>
            <a:r>
              <a:rPr lang="ru-RU" sz="3000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30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ВИДЫ ДЕЯТЕЛЬНОСТИ И ФОРМЫ ЗАНЯТИЙ С ОБУЧАЮЩИМИСЯ ПРИ РЕАЛИЗАЦИИ ПРОГРАММЫ ВОСПИТАНИЯ И СОЦИАЛИЗАЦИИ</a:t>
            </a:r>
          </a:p>
        </p:txBody>
      </p:sp>
      <p:pic>
        <p:nvPicPr>
          <p:cNvPr id="10243" name="Picture 13" descr="bs0097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724400"/>
            <a:ext cx="1712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71"/>
          <p:cNvSpPr>
            <a:spLocks noChangeArrowheads="1"/>
          </p:cNvSpPr>
          <p:nvPr/>
        </p:nvSpPr>
        <p:spPr bwMode="auto">
          <a:xfrm>
            <a:off x="1427163" y="-55563"/>
            <a:ext cx="238125" cy="3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b="1">
                <a:latin typeface="Arial Narrow" pitchFamily="34" charset="0"/>
                <a:sym typeface="Arial Narrow" pitchFamily="34" charset="0"/>
              </a:rPr>
              <a:t> </a:t>
            </a:r>
          </a:p>
        </p:txBody>
      </p:sp>
      <p:sp>
        <p:nvSpPr>
          <p:cNvPr id="21506" name="Shape 72"/>
          <p:cNvSpPr>
            <a:spLocks noChangeArrowheads="1"/>
          </p:cNvSpPr>
          <p:nvPr/>
        </p:nvSpPr>
        <p:spPr bwMode="auto">
          <a:xfrm>
            <a:off x="179388" y="-187325"/>
            <a:ext cx="8574087" cy="2320925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1507" name="Shape 73"/>
          <p:cNvSpPr txBox="1">
            <a:spLocks noChangeArrowheads="1"/>
          </p:cNvSpPr>
          <p:nvPr/>
        </p:nvSpPr>
        <p:spPr bwMode="auto">
          <a:xfrm>
            <a:off x="755650" y="312738"/>
            <a:ext cx="7488238" cy="1387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2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   </a:t>
            </a:r>
            <a:r>
              <a:rPr lang="ru-RU" sz="32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Воспитание гражданственности, патриотизма, уважения к правам, свободам и обязанностям человека</a:t>
            </a:r>
            <a:r>
              <a:rPr lang="ru-RU" sz="32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  <a:p>
            <a:endParaRPr lang="ru-RU" sz="3200" b="1" i="1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4" name="Shape 74"/>
          <p:cNvSpPr txBox="1">
            <a:spLocks noChangeArrowheads="1"/>
          </p:cNvSpPr>
          <p:nvPr/>
        </p:nvSpPr>
        <p:spPr bwMode="auto">
          <a:xfrm>
            <a:off x="165100" y="711200"/>
            <a:ext cx="8964613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buSzPct val="25000"/>
              <a:buFontTx/>
              <a:buChar char="-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 marL="342900" indent="-342900">
              <a:buSzPct val="25000"/>
              <a:buFontTx/>
              <a:buChar char="-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 marL="342900" indent="-342900">
              <a:buSzPct val="25000"/>
              <a:buFontTx/>
              <a:buChar char="-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 marL="342900" indent="-342900"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 - Изучают Конституцию Российской Федерации, получают знания об основных правах и обязанностях граждан России, о политическом устройстве Российского государства, его институтах, их роли в жизни общества, о символах государства — Флаге, Гербе России.</a:t>
            </a:r>
          </a:p>
          <a:p>
            <a:pPr marL="342900" indent="-342900"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Знакомятся с героическими страницами истории России, жизнью замечательных людей, явивших примеры гражданского служения, исполнения патриотического долга, с обязанностями гражданина.</a:t>
            </a:r>
          </a:p>
          <a:p>
            <a:pPr marL="342900" indent="-342900"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- 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Знакомятся с историей родного края, народным творчеством, этнокультурными традициями, фольклором, особенностями быта народов России.</a:t>
            </a:r>
          </a:p>
          <a:p>
            <a:pPr marL="342900" indent="-342900"/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71"/>
          <p:cNvSpPr>
            <a:spLocks noChangeArrowheads="1"/>
          </p:cNvSpPr>
          <p:nvPr/>
        </p:nvSpPr>
        <p:spPr bwMode="auto">
          <a:xfrm>
            <a:off x="1427163" y="-55563"/>
            <a:ext cx="238125" cy="3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b="1">
                <a:latin typeface="Arial Narrow" pitchFamily="34" charset="0"/>
                <a:sym typeface="Arial Narrow" pitchFamily="34" charset="0"/>
              </a:rPr>
              <a:t> </a:t>
            </a:r>
          </a:p>
        </p:txBody>
      </p:sp>
      <p:sp>
        <p:nvSpPr>
          <p:cNvPr id="74" name="Shape 74"/>
          <p:cNvSpPr txBox="1">
            <a:spLocks noChangeArrowheads="1"/>
          </p:cNvSpPr>
          <p:nvPr/>
        </p:nvSpPr>
        <p:spPr bwMode="auto">
          <a:xfrm>
            <a:off x="179388" y="128588"/>
            <a:ext cx="8964612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-Знакомятся с важнейшими событиями в истории нашей страны, содержанием и значением государственных праздников.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Знакомятся с деятельностью общественных организаций патриотической и гражданской направленности, детско-юношеских движений, организаций, сообществ, с правами гражданина.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Участвуют в подготовке и проведении мероприятий по заданной тематике.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Получают опыт межкультурной коммуникации с детьми и взрослыми — представителями разных народов России, знакомятся с особенностями их культур и образа жизни.</a:t>
            </a:r>
          </a:p>
          <a:p>
            <a:pPr>
              <a:buSzPct val="25000"/>
              <a:buFontTx/>
              <a:buChar char="-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Участвуют во встречах и беседах с выпускниками своей школы, знакомятся с биографиями выпускников, явивших собой достойные примеры патриотизма, гражданственности.</a:t>
            </a:r>
          </a:p>
          <a:p>
            <a:endParaRPr lang="ru-RU" sz="18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ChangeArrowheads="1"/>
          </p:cNvSpPr>
          <p:nvPr/>
        </p:nvSpPr>
        <p:spPr bwMode="auto">
          <a:xfrm>
            <a:off x="147638" y="922338"/>
            <a:ext cx="223361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i="1">
                <a:solidFill>
                  <a:srgbClr val="FFC000"/>
                </a:solidFill>
                <a:latin typeface="Trebuchet MS" pitchFamily="34" charset="0"/>
                <a:sym typeface="Trebuchet MS" pitchFamily="34" charset="0"/>
              </a:rPr>
              <a:t>Урок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МЭР,</a:t>
            </a:r>
          </a:p>
          <a:p>
            <a:pPr>
              <a:buSzPct val="25000"/>
            </a:pPr>
            <a:r>
              <a:rPr lang="ru-RU" sz="1800" i="1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 классные часы,</a:t>
            </a:r>
          </a:p>
          <a:p>
            <a:pPr>
              <a:buSzPct val="25000"/>
            </a:pPr>
            <a:r>
              <a:rPr lang="ru-RU" sz="1800" i="1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 кружок, </a:t>
            </a:r>
          </a:p>
          <a:p>
            <a:pPr>
              <a:buSzPct val="25000"/>
            </a:pPr>
            <a:r>
              <a:rPr lang="ru-RU" sz="1800" i="1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беседа, </a:t>
            </a:r>
          </a:p>
          <a:p>
            <a:pPr>
              <a:buSzPct val="25000"/>
            </a:pPr>
            <a:r>
              <a:rPr lang="ru-RU" sz="1800" i="1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кинотеатр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игры,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путешествия, </a:t>
            </a:r>
          </a:p>
          <a:p>
            <a:pPr>
              <a:buSzPct val="25000"/>
            </a:pPr>
            <a:r>
              <a:rPr lang="ru-RU" sz="1800" i="1">
                <a:solidFill>
                  <a:srgbClr val="92D050"/>
                </a:solidFill>
                <a:latin typeface="Trebuchet MS" pitchFamily="34" charset="0"/>
                <a:sym typeface="Trebuchet MS" pitchFamily="34" charset="0"/>
              </a:rPr>
              <a:t>проекты, </a:t>
            </a:r>
          </a:p>
          <a:p>
            <a:pPr>
              <a:buSzPct val="25000"/>
            </a:pPr>
            <a:r>
              <a:rPr lang="ru-RU" sz="1800" i="1">
                <a:solidFill>
                  <a:srgbClr val="92D050"/>
                </a:solidFill>
                <a:latin typeface="Trebuchet MS" pitchFamily="34" charset="0"/>
                <a:sym typeface="Trebuchet MS" pitchFamily="34" charset="0"/>
              </a:rPr>
              <a:t>исследования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конкурсы, </a:t>
            </a:r>
          </a:p>
          <a:p>
            <a:pPr>
              <a:buSzPct val="25000"/>
            </a:pPr>
            <a:r>
              <a:rPr lang="ru-RU" sz="1800" i="1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фестивали,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</a:p>
          <a:p>
            <a:pPr>
              <a:buSzPct val="25000"/>
            </a:pPr>
            <a:r>
              <a:rPr lang="ru-RU" sz="1800" i="1">
                <a:solidFill>
                  <a:srgbClr val="953735"/>
                </a:solidFill>
                <a:latin typeface="Trebuchet MS" pitchFamily="34" charset="0"/>
                <a:sym typeface="Trebuchet MS" pitchFamily="34" charset="0"/>
              </a:rPr>
              <a:t>праздники, </a:t>
            </a:r>
          </a:p>
          <a:p>
            <a:pPr>
              <a:buSzPct val="25000"/>
            </a:pPr>
            <a:r>
              <a:rPr lang="ru-RU" sz="1800" i="1">
                <a:solidFill>
                  <a:srgbClr val="953735"/>
                </a:solidFill>
                <a:latin typeface="Trebuchet MS" pitchFamily="34" charset="0"/>
                <a:sym typeface="Trebuchet MS" pitchFamily="34" charset="0"/>
              </a:rPr>
              <a:t>(круглые столы, </a:t>
            </a:r>
          </a:p>
          <a:p>
            <a:pPr>
              <a:buSzPct val="25000"/>
            </a:pPr>
            <a:r>
              <a:rPr lang="ru-RU" sz="1800" i="1">
                <a:solidFill>
                  <a:srgbClr val="953735"/>
                </a:solidFill>
                <a:latin typeface="Trebuchet MS" pitchFamily="34" charset="0"/>
                <a:sym typeface="Trebuchet MS" pitchFamily="34" charset="0"/>
              </a:rPr>
              <a:t>конференции,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дебаты.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диспуты. </a:t>
            </a:r>
          </a:p>
          <a:p>
            <a:pPr>
              <a:buSzPct val="25000"/>
            </a:pPr>
            <a:r>
              <a:rPr lang="ru-RU" sz="1800" i="1">
                <a:solidFill>
                  <a:srgbClr val="E46C0A"/>
                </a:solidFill>
                <a:latin typeface="Trebuchet MS" pitchFamily="34" charset="0"/>
                <a:sym typeface="Trebuchet MS" pitchFamily="34" charset="0"/>
              </a:rPr>
              <a:t>дискуссии),</a:t>
            </a:r>
          </a:p>
          <a:p>
            <a:pPr>
              <a:buSzPct val="25000"/>
            </a:pPr>
            <a:r>
              <a:rPr lang="ru-RU" sz="1800" i="1">
                <a:solidFill>
                  <a:srgbClr val="E46C0A"/>
                </a:solidFill>
                <a:latin typeface="Trebuchet MS" pitchFamily="34" charset="0"/>
                <a:sym typeface="Trebuchet MS" pitchFamily="34" charset="0"/>
              </a:rPr>
              <a:t> встречи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соревнования, </a:t>
            </a:r>
          </a:p>
          <a:p>
            <a:pPr>
              <a:buSzPct val="25000"/>
            </a:pPr>
            <a:r>
              <a:rPr lang="ru-RU" sz="1800" i="1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акции</a:t>
            </a:r>
          </a:p>
        </p:txBody>
      </p:sp>
      <p:sp>
        <p:nvSpPr>
          <p:cNvPr id="25602" name="Shape 81"/>
          <p:cNvSpPr txBox="1">
            <a:spLocks noChangeArrowheads="1"/>
          </p:cNvSpPr>
          <p:nvPr/>
        </p:nvSpPr>
        <p:spPr bwMode="auto">
          <a:xfrm>
            <a:off x="2195513" y="1052513"/>
            <a:ext cx="61928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Совместная работа с общественностью микрорайона: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-Совет ветеранов микрорайона «Березовая роща»,   Хор ветеранов при Совете ветеранов ,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-КТОС (Комитет Общественного Территориального Самоуправления) «Березовая роща»,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-Работа Музея школы «Микрорайон  Березовая роща» (совместная работа по созданию и усовершенствованию экспозиций); 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-Проведение 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тематических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линеек и 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уроков мужества,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посвящённые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дням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воинской славы.</a:t>
            </a:r>
          </a:p>
          <a:p>
            <a:endParaRPr lang="ru-RU" sz="18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Arial Narrow" pitchFamily="34" charset="0"/>
                <a:sym typeface="Arial Narrow" pitchFamily="34" charset="0"/>
              </a:rPr>
              <a:t> </a:t>
            </a:r>
          </a:p>
          <a:p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25603" name="Shape 82"/>
          <p:cNvSpPr>
            <a:spLocks noChangeArrowheads="1"/>
          </p:cNvSpPr>
          <p:nvPr/>
        </p:nvSpPr>
        <p:spPr bwMode="auto">
          <a:xfrm>
            <a:off x="0" y="0"/>
            <a:ext cx="2381250" cy="1052513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5604" name="Shape 83"/>
          <p:cNvSpPr txBox="1">
            <a:spLocks noChangeArrowheads="1"/>
          </p:cNvSpPr>
          <p:nvPr/>
        </p:nvSpPr>
        <p:spPr bwMode="auto">
          <a:xfrm>
            <a:off x="163513" y="138113"/>
            <a:ext cx="2232025" cy="736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Формы занятий:</a:t>
            </a:r>
            <a:r>
              <a:rPr lang="ru-RU" sz="1800" b="1">
                <a:solidFill>
                  <a:srgbClr val="002060"/>
                </a:solidFill>
                <a:latin typeface="Arial Narrow" pitchFamily="34" charset="0"/>
                <a:sym typeface="Arial Narrow" pitchFamily="34" charset="0"/>
              </a:rPr>
              <a:t> </a:t>
            </a: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2700338" y="138113"/>
            <a:ext cx="56880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Воспитание гражданственности, патриотизма, уважения к правам, свободам и обязанностям человека</a:t>
            </a:r>
            <a:r>
              <a:rPr lang="ru-RU" sz="20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5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50"/>
                                        <p:tgtEl>
                                          <p:spTgt spid="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250"/>
                                        <p:tgtEl>
                                          <p:spTgt spid="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50"/>
                                        <p:tgtEl>
                                          <p:spTgt spid="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ChangeArrowheads="1"/>
          </p:cNvSpPr>
          <p:nvPr/>
        </p:nvSpPr>
        <p:spPr bwMode="auto">
          <a:xfrm>
            <a:off x="4763" y="733425"/>
            <a:ext cx="9012237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</a:t>
            </a:r>
          </a:p>
          <a:p>
            <a:pPr>
              <a:buSzPct val="25000"/>
            </a:pPr>
            <a:endParaRPr lang="ru-RU" sz="18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endParaRPr lang="ru-RU" sz="18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Активно участвуют в улучшении школьной среды, доступных сфер жизни окружающего социума</a:t>
            </a: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Овладевают формами и методами самовоспитания: самокритика, самовнушение, самообязательство, самопереключение, эмоционально-мысленный перенос в положение другого человека.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 Активно и осознанно участвуют в разнообразных видах и типах отношений в основных сферах своей жизнедеятельности: общение, учёба, игра, спорт, творчество, увлечения (хобби).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Приобретают опыт и осваивают основные формы учебного сотрудничества: сотрудничество со сверстниками и с учителями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.</a:t>
            </a:r>
          </a:p>
        </p:txBody>
      </p:sp>
      <p:sp>
        <p:nvSpPr>
          <p:cNvPr id="27650" name="Shape 89"/>
          <p:cNvSpPr>
            <a:spLocks noChangeArrowheads="1"/>
          </p:cNvSpPr>
          <p:nvPr/>
        </p:nvSpPr>
        <p:spPr bwMode="auto">
          <a:xfrm>
            <a:off x="66675" y="-176213"/>
            <a:ext cx="9010650" cy="1804988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7651" name="Shape 90"/>
          <p:cNvSpPr txBox="1">
            <a:spLocks noChangeArrowheads="1"/>
          </p:cNvSpPr>
          <p:nvPr/>
        </p:nvSpPr>
        <p:spPr bwMode="auto">
          <a:xfrm>
            <a:off x="539750" y="188913"/>
            <a:ext cx="8364538" cy="12239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6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  </a:t>
            </a:r>
            <a:r>
              <a:rPr lang="ru-RU" sz="3600" b="1" i="1" u="sng">
                <a:solidFill>
                  <a:srgbClr val="001C3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Воспитание социальной ответственности и </a:t>
            </a:r>
            <a:r>
              <a:rPr lang="ru-RU" sz="3600" b="1" i="1" u="sng">
                <a:solidFill>
                  <a:srgbClr val="001C3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4"/>
              </a:rPr>
              <a:t>компетентности</a:t>
            </a:r>
            <a:endParaRPr lang="ru-RU" sz="3600" b="1" i="1">
              <a:solidFill>
                <a:srgbClr val="001C3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ru-RU" sz="3600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ru-RU" sz="3600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ru-RU" sz="2400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ru-RU" sz="2400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lang="ru-RU" sz="2400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15888"/>
            <a:ext cx="91440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-Активно участвуют в организации, осуществлении и развитии школьного самоуправления: участвуют в принятии решений руководящих органов образовательного учреждения; решают вопросы, связанные с самообслуживанием, поддержанием порядка, дисциплины, дежурства и работы в школе; контролируют выполнение обучающимися основных прав и обязанностей.</a:t>
            </a: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-Разрабатывают на основе полученных знаний и активно участвуют в реализации посильных социальных проектов — проведении практических разовых мероприятий или организации систематических программ, решающих конкретную социальную проблему школы.</a:t>
            </a:r>
          </a:p>
          <a:p>
            <a:pPr>
              <a:buSzPct val="25000"/>
              <a:buFontTx/>
              <a:buChar char="-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-Учатся реконструировать определённые ситуации, имитирующие социальные отношения.</a:t>
            </a:r>
          </a:p>
          <a:p>
            <a:endParaRPr lang="ru-RU" sz="24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ChangeArrowheads="1"/>
          </p:cNvSpPr>
          <p:nvPr/>
        </p:nvSpPr>
        <p:spPr bwMode="auto">
          <a:xfrm>
            <a:off x="80963" y="890588"/>
            <a:ext cx="29083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b="1">
                <a:solidFill>
                  <a:srgbClr val="00387E"/>
                </a:solidFill>
                <a:latin typeface="Arial Narrow" pitchFamily="34" charset="0"/>
                <a:sym typeface="Arial Narrow" pitchFamily="34" charset="0"/>
              </a:rPr>
              <a:t> </a:t>
            </a: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1800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самоуправление, </a:t>
            </a:r>
          </a:p>
          <a:p>
            <a:pPr>
              <a:buSzPct val="25000"/>
            </a:pPr>
            <a:r>
              <a:rPr lang="ru-RU" sz="1800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актив,  </a:t>
            </a:r>
          </a:p>
          <a:p>
            <a:pPr>
              <a:buSzPct val="25000"/>
            </a:pPr>
            <a:r>
              <a:rPr lang="ru-RU" sz="180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Ученический совет,  </a:t>
            </a:r>
          </a:p>
          <a:p>
            <a:pPr>
              <a:buSzPct val="25000"/>
            </a:pPr>
            <a:r>
              <a:rPr lang="ru-RU" sz="180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социальная проба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акции, КТД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>
                <a:solidFill>
                  <a:srgbClr val="953735"/>
                </a:solidFill>
                <a:latin typeface="Trebuchet MS" pitchFamily="34" charset="0"/>
                <a:sym typeface="Trebuchet MS" pitchFamily="34" charset="0"/>
              </a:rPr>
              <a:t>Реконструкция</a:t>
            </a:r>
          </a:p>
          <a:p>
            <a:pPr>
              <a:buSzPct val="25000"/>
            </a:pPr>
            <a:r>
              <a:rPr lang="ru-RU" sz="1800">
                <a:solidFill>
                  <a:srgbClr val="953735"/>
                </a:solidFill>
                <a:latin typeface="Trebuchet MS" pitchFamily="34" charset="0"/>
                <a:sym typeface="Trebuchet MS" pitchFamily="34" charset="0"/>
              </a:rPr>
              <a:t>(в форме описаний, презентаций, </a:t>
            </a:r>
          </a:p>
          <a:p>
            <a:pPr>
              <a:buSzPct val="25000"/>
            </a:pPr>
            <a:r>
              <a:rPr lang="ru-RU" sz="1800">
                <a:solidFill>
                  <a:srgbClr val="953735"/>
                </a:solidFill>
                <a:latin typeface="Trebuchet MS" pitchFamily="34" charset="0"/>
                <a:sym typeface="Trebuchet MS" pitchFamily="34" charset="0"/>
              </a:rPr>
              <a:t>фото- и видеоматериалов и др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.), </a:t>
            </a:r>
          </a:p>
          <a:p>
            <a:pPr>
              <a:buSzPct val="25000"/>
            </a:pPr>
            <a:r>
              <a:rPr lang="ru-RU" sz="1800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игры, беседы, </a:t>
            </a:r>
          </a:p>
          <a:p>
            <a:pPr>
              <a:buSzPct val="25000"/>
            </a:pPr>
            <a:r>
              <a:rPr lang="ru-RU" sz="1800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кружки, </a:t>
            </a:r>
          </a:p>
          <a:p>
            <a:pPr>
              <a:buSzPct val="25000"/>
            </a:pPr>
            <a:r>
              <a:rPr lang="ru-RU" sz="180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мероприятия, </a:t>
            </a:r>
          </a:p>
          <a:p>
            <a:pPr>
              <a:buSzPct val="25000"/>
            </a:pPr>
            <a:r>
              <a:rPr lang="ru-RU" sz="1800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классные часы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>
                <a:solidFill>
                  <a:srgbClr val="002060"/>
                </a:solidFill>
                <a:latin typeface="Trebuchet MS" pitchFamily="34" charset="0"/>
                <a:sym typeface="Trebuchet MS" pitchFamily="34" charset="0"/>
              </a:rPr>
              <a:t>Урок, рейтинг, </a:t>
            </a:r>
          </a:p>
          <a:p>
            <a:pPr>
              <a:buSzPct val="25000"/>
            </a:pPr>
            <a:r>
              <a:rPr lang="ru-RU" sz="1800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портфолио, </a:t>
            </a:r>
          </a:p>
          <a:p>
            <a:pPr>
              <a:buSzPct val="25000"/>
            </a:pPr>
            <a:r>
              <a:rPr lang="ru-RU" sz="1800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дежурство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>
                <a:solidFill>
                  <a:srgbClr val="953735"/>
                </a:solidFill>
                <a:latin typeface="Trebuchet MS" pitchFamily="34" charset="0"/>
                <a:sym typeface="Trebuchet MS" pitchFamily="34" charset="0"/>
              </a:rPr>
              <a:t>рейды, СМИ школы.</a:t>
            </a:r>
          </a:p>
          <a:p>
            <a:endParaRPr lang="ru-RU" sz="1800">
              <a:solidFill>
                <a:srgbClr val="953735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30722" name="Shape 96"/>
          <p:cNvSpPr txBox="1">
            <a:spLocks noChangeArrowheads="1"/>
          </p:cNvSpPr>
          <p:nvPr/>
        </p:nvSpPr>
        <p:spPr bwMode="auto">
          <a:xfrm>
            <a:off x="2908300" y="1042988"/>
            <a:ext cx="612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 i="1">
              <a:solidFill>
                <a:srgbClr val="00387E"/>
              </a:solidFill>
            </a:endParaRPr>
          </a:p>
          <a:p>
            <a:pPr>
              <a:buSzPct val="25000"/>
            </a:pPr>
            <a:endParaRPr lang="ru-RU" sz="1800" i="1">
              <a:solidFill>
                <a:srgbClr val="00387E"/>
              </a:solidFill>
            </a:endParaRP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</a:rPr>
              <a:t>Р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абота с органами ученического самоуправления;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Акция «Доброе сердце»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Социальный проект : «Нашей школе 50!»</a:t>
            </a: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2735263" y="1916113"/>
            <a:ext cx="50419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solidFill>
                <a:srgbClr val="002060"/>
              </a:solidFill>
            </a:endParaRPr>
          </a:p>
          <a:p>
            <a:endParaRPr lang="ru-RU" sz="1800">
              <a:solidFill>
                <a:srgbClr val="002060"/>
              </a:solidFill>
            </a:endParaRPr>
          </a:p>
          <a:p>
            <a:r>
              <a:rPr lang="ru-RU" sz="1800">
                <a:solidFill>
                  <a:srgbClr val="002060"/>
                </a:solidFill>
              </a:rPr>
              <a:t>Этапы:</a:t>
            </a:r>
          </a:p>
          <a:p>
            <a:r>
              <a:rPr lang="ru-RU" sz="1800">
                <a:solidFill>
                  <a:srgbClr val="002060"/>
                </a:solidFill>
              </a:rPr>
              <a:t>Фестиваль прикладного творчества и художественной самодеятельности «Нам - 50!» (май)</a:t>
            </a:r>
          </a:p>
          <a:p>
            <a:r>
              <a:rPr lang="ru-RU" sz="1800">
                <a:solidFill>
                  <a:srgbClr val="002060"/>
                </a:solidFill>
              </a:rPr>
              <a:t>Юбилейная линейка для всех выпускников. (сентябрь)</a:t>
            </a:r>
          </a:p>
          <a:p>
            <a:r>
              <a:rPr lang="ru-RU" sz="1800">
                <a:solidFill>
                  <a:srgbClr val="002060"/>
                </a:solidFill>
              </a:rPr>
              <a:t>Юбилейный вечер посвященный школе.(октябрь)</a:t>
            </a:r>
          </a:p>
          <a:p>
            <a:r>
              <a:rPr lang="ru-RU" sz="1800">
                <a:solidFill>
                  <a:srgbClr val="002060"/>
                </a:solidFill>
              </a:rPr>
              <a:t>Осенний бал посвященный юбилею.  (ноябрь).</a:t>
            </a:r>
          </a:p>
          <a:p>
            <a:endParaRPr lang="ru-RU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941638" y="73025"/>
            <a:ext cx="51911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001C3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2  Воспитание социальной ответственности и </a:t>
            </a:r>
            <a:r>
              <a:rPr lang="ru-RU" sz="2800" b="1" i="1" u="sng">
                <a:solidFill>
                  <a:srgbClr val="001C3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4"/>
              </a:rPr>
              <a:t>компетентности</a:t>
            </a:r>
            <a:r>
              <a:rPr lang="ru-RU" sz="2800" b="1" i="1">
                <a:solidFill>
                  <a:srgbClr val="001C3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endParaRPr lang="ru-RU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8" y="184150"/>
            <a:ext cx="26447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669925" y="476250"/>
            <a:ext cx="172878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Формы занятий:</a:t>
            </a:r>
            <a:r>
              <a:rPr lang="ru-RU" sz="2400" b="1">
                <a:solidFill>
                  <a:srgbClr val="002060"/>
                </a:solidFill>
                <a:latin typeface="Arial Narrow" pitchFamily="34" charset="0"/>
                <a:sym typeface="Arial Narrow" pitchFamily="34" charset="0"/>
              </a:rPr>
              <a:t> </a:t>
            </a:r>
          </a:p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03"/>
          <p:cNvSpPr txBox="1">
            <a:spLocks noChangeArrowheads="1"/>
          </p:cNvSpPr>
          <p:nvPr/>
        </p:nvSpPr>
        <p:spPr bwMode="auto">
          <a:xfrm>
            <a:off x="179388" y="115888"/>
            <a:ext cx="8713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/>
          </a:p>
        </p:txBody>
      </p:sp>
      <p:sp>
        <p:nvSpPr>
          <p:cNvPr id="104" name="Shape 104"/>
          <p:cNvSpPr txBox="1">
            <a:spLocks noChangeArrowheads="1"/>
          </p:cNvSpPr>
          <p:nvPr/>
        </p:nvSpPr>
        <p:spPr bwMode="auto">
          <a:xfrm>
            <a:off x="195263" y="1484313"/>
            <a:ext cx="87137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 i="1">
              <a:solidFill>
                <a:srgbClr val="632523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1800" i="1">
              <a:solidFill>
                <a:srgbClr val="632523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ru-RU" sz="1800" i="1">
                <a:solidFill>
                  <a:srgbClr val="632523"/>
                </a:solidFill>
                <a:latin typeface="Arial Narrow" pitchFamily="34" charset="0"/>
                <a:sym typeface="Arial Narrow" pitchFamily="34" charset="0"/>
              </a:rPr>
              <a:t>-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Знакомятся с конкретными примерами высоконравственных отношений людей, участвуют в подготовке и проведении бесед.</a:t>
            </a:r>
          </a:p>
          <a:p>
            <a:pPr>
              <a:buSzPct val="25000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-Участвуют в общественно полезном труде в помощь школе.</a:t>
            </a: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-Принимают добровольное участие в делах благотворительности, милосердия,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 в оказании помощи нуждающимся,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 заботе о животных,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 живых существах, природе.</a:t>
            </a:r>
          </a:p>
          <a:p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32771" name="Shape 105"/>
          <p:cNvSpPr>
            <a:spLocks noChangeArrowheads="1"/>
          </p:cNvSpPr>
          <p:nvPr/>
        </p:nvSpPr>
        <p:spPr bwMode="auto">
          <a:xfrm>
            <a:off x="179388" y="-171450"/>
            <a:ext cx="8618537" cy="230505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2772" name="Shape 106"/>
          <p:cNvSpPr txBox="1">
            <a:spLocks noChangeArrowheads="1"/>
          </p:cNvSpPr>
          <p:nvPr/>
        </p:nvSpPr>
        <p:spPr bwMode="auto">
          <a:xfrm>
            <a:off x="755650" y="160338"/>
            <a:ext cx="7764463" cy="1612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2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   </a:t>
            </a:r>
            <a:r>
              <a:rPr lang="ru-RU" sz="32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36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Воспитание нравственных чувств, убеждений, этического сознания:</a:t>
            </a:r>
          </a:p>
          <a:p>
            <a:endParaRPr lang="ru-RU" sz="3600" b="1" i="1" u="sng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725988"/>
            <a:ext cx="14446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115888"/>
            <a:ext cx="8424863" cy="711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</a:t>
            </a: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Расширяют положительный опыт общения со сверстниками противоположного пола в учёбе, общественной работе, отдыхе, спорте, активно участвуют в подготовке и проведении бесед о дружбе, любви, нравственных отношениях.</a:t>
            </a: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-Получают системные представления о нравственных взаимоотношениях в семье, расширяют опыт позитивного взаимодействия в семье (в процессе проведения бесед, праздников, выполнения и презентации совместно с родителями творческих проектов, проведения других мероприятий, раскрывающих историю семьи, воспитывающих уважение к старшему поколению, укрепляющих преемственность между поколениями).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-Знакомятся с деятельностью традиционных религиозных организаций.</a:t>
            </a:r>
          </a:p>
          <a:p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endParaRPr lang="ru-RU" sz="24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ChangeArrowheads="1"/>
          </p:cNvSpPr>
          <p:nvPr/>
        </p:nvSpPr>
        <p:spPr bwMode="auto">
          <a:xfrm>
            <a:off x="209550" y="1112838"/>
            <a:ext cx="20891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дебаты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диспут,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 дискуссия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игры, </a:t>
            </a:r>
          </a:p>
          <a:p>
            <a:pPr>
              <a:buSzPct val="25000"/>
            </a:pPr>
            <a:r>
              <a:rPr lang="ru-RU" sz="1800" i="1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классные часы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E46C0A"/>
                </a:solidFill>
                <a:latin typeface="Trebuchet MS" pitchFamily="34" charset="0"/>
                <a:sym typeface="Trebuchet MS" pitchFamily="34" charset="0"/>
              </a:rPr>
              <a:t>система </a:t>
            </a:r>
          </a:p>
          <a:p>
            <a:pPr>
              <a:buSzPct val="25000"/>
            </a:pPr>
            <a:r>
              <a:rPr lang="ru-RU" sz="1800" i="1">
                <a:solidFill>
                  <a:srgbClr val="E46C0A"/>
                </a:solidFill>
                <a:latin typeface="Trebuchet MS" pitchFamily="34" charset="0"/>
                <a:sym typeface="Trebuchet MS" pitchFamily="34" charset="0"/>
              </a:rPr>
              <a:t>наказаний и </a:t>
            </a:r>
          </a:p>
          <a:p>
            <a:pPr>
              <a:buSzPct val="25000"/>
            </a:pPr>
            <a:r>
              <a:rPr lang="ru-RU" sz="1800" i="1">
                <a:solidFill>
                  <a:srgbClr val="E46C0A"/>
                </a:solidFill>
                <a:latin typeface="Trebuchet MS" pitchFamily="34" charset="0"/>
                <a:sym typeface="Trebuchet MS" pitchFamily="34" charset="0"/>
              </a:rPr>
              <a:t>поощрений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трудовой 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десант, </a:t>
            </a:r>
          </a:p>
          <a:p>
            <a:pPr>
              <a:buSzPct val="25000"/>
            </a:pP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дежурство, </a:t>
            </a:r>
          </a:p>
          <a:p>
            <a:pPr>
              <a:buSzPct val="25000"/>
            </a:pP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праздники, </a:t>
            </a:r>
          </a:p>
          <a:p>
            <a:pPr>
              <a:buSzPct val="25000"/>
            </a:pPr>
            <a:r>
              <a:rPr lang="ru-RU" sz="1800" i="1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мероприятия, </a:t>
            </a:r>
          </a:p>
          <a:p>
            <a:pPr>
              <a:buSzPct val="25000"/>
            </a:pPr>
            <a:r>
              <a:rPr lang="ru-RU" sz="1800" i="1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встречи</a:t>
            </a:r>
            <a:r>
              <a:rPr lang="ru-RU" sz="1800" i="1">
                <a:solidFill>
                  <a:srgbClr val="92D050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взаимопомощь, </a:t>
            </a:r>
          </a:p>
          <a:p>
            <a:pPr>
              <a:buSzPct val="25000"/>
            </a:pPr>
            <a:r>
              <a:rPr lang="ru-RU" sz="1800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СМИ школы.</a:t>
            </a:r>
          </a:p>
          <a:p>
            <a:endParaRPr lang="ru-RU" sz="1800" i="1">
              <a:solidFill>
                <a:srgbClr val="0D0D0D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35842" name="Shape 112"/>
          <p:cNvSpPr txBox="1">
            <a:spLocks noChangeArrowheads="1"/>
          </p:cNvSpPr>
          <p:nvPr/>
        </p:nvSpPr>
        <p:spPr bwMode="auto">
          <a:xfrm>
            <a:off x="2700338" y="5965825"/>
            <a:ext cx="6119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35843" name="Shape 113"/>
          <p:cNvSpPr txBox="1">
            <a:spLocks noChangeArrowheads="1"/>
          </p:cNvSpPr>
          <p:nvPr/>
        </p:nvSpPr>
        <p:spPr bwMode="auto">
          <a:xfrm>
            <a:off x="2843213" y="1016000"/>
            <a:ext cx="5976937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Arial Narrow" pitchFamily="34" charset="0"/>
                <a:sym typeface="Arial Narrow" pitchFamily="34" charset="0"/>
              </a:rPr>
              <a:t>-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«Месячник профилактики наркомании, алкоголизма, курения»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-«Общешкольный месячник правового воспитания»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-месячник «За здоровый образ жизни»</a:t>
            </a:r>
            <a:b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</a:b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сотрудничество с медико-профилактическим центром «Подросток»</a:t>
            </a:r>
            <a:b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</a:b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-Акция «Доброе сердце»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-Акция «Согреем сердца ветеранов»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-Участие в районных профилактических рейдах и акциях: «Подросток», «Каникулы».и др.</a:t>
            </a:r>
          </a:p>
        </p:txBody>
      </p:sp>
      <p:sp>
        <p:nvSpPr>
          <p:cNvPr id="35844" name="Shape 114"/>
          <p:cNvSpPr>
            <a:spLocks noChangeArrowheads="1"/>
          </p:cNvSpPr>
          <p:nvPr/>
        </p:nvSpPr>
        <p:spPr bwMode="auto">
          <a:xfrm>
            <a:off x="12700" y="23813"/>
            <a:ext cx="2482850" cy="133985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5845" name="Shape 115"/>
          <p:cNvSpPr txBox="1">
            <a:spLocks noChangeArrowheads="1"/>
          </p:cNvSpPr>
          <p:nvPr/>
        </p:nvSpPr>
        <p:spPr bwMode="auto">
          <a:xfrm>
            <a:off x="182563" y="274638"/>
            <a:ext cx="160655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Формы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занятий:</a:t>
            </a:r>
          </a:p>
        </p:txBody>
      </p:sp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2700338" y="274638"/>
            <a:ext cx="520858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3 Воспитание нравственных чувств, убеждений, этического сознания</a:t>
            </a:r>
          </a:p>
          <a:p>
            <a:endParaRPr lang="ru-RU" sz="2800" b="1" i="1" u="sng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  <a:p>
            <a:endParaRPr lang="ru-RU" sz="2800" b="1" i="1" u="sng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  <a:p>
            <a:endParaRPr lang="ru-RU" sz="2800" b="1" i="1" u="sng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  <a:p>
            <a:endParaRPr lang="ru-RU" sz="2800" b="1" i="1" u="sng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  <a:p>
            <a:endParaRPr lang="ru-RU" sz="2800" b="1" i="1" u="sng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  <a:p>
            <a:endParaRPr lang="ru-RU" sz="2800" b="1" i="1" u="sng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  <a:p>
            <a:endParaRPr lang="ru-RU" sz="2800" b="1" i="1" u="sng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  <a:hlinkClick r:id="rId3"/>
            </a:endParaRPr>
          </a:p>
          <a:p>
            <a:endParaRPr lang="ru-RU" sz="2800"/>
          </a:p>
          <a:p>
            <a:endParaRPr lang="ru-RU" sz="2800"/>
          </a:p>
          <a:p>
            <a:endParaRPr lang="ru-RU" sz="2400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2925" y="4641850"/>
            <a:ext cx="20304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20"/>
          <p:cNvSpPr>
            <a:spLocks noChangeArrowheads="1"/>
          </p:cNvSpPr>
          <p:nvPr/>
        </p:nvSpPr>
        <p:spPr bwMode="auto">
          <a:xfrm>
            <a:off x="115888" y="-47625"/>
            <a:ext cx="8928100" cy="254000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21" name="Shape 121"/>
          <p:cNvSpPr txBox="1">
            <a:spLocks noChangeArrowheads="1"/>
          </p:cNvSpPr>
          <p:nvPr/>
        </p:nvSpPr>
        <p:spPr bwMode="auto">
          <a:xfrm>
            <a:off x="295275" y="1311275"/>
            <a:ext cx="856932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Arial Narrow" pitchFamily="34" charset="0"/>
                <a:sym typeface="Arial Narrow" pitchFamily="34" charset="0"/>
              </a:rPr>
              <a:t>-</a:t>
            </a:r>
            <a:r>
              <a:rPr lang="ru-RU" sz="2400" i="1">
                <a:solidFill>
                  <a:srgbClr val="632523"/>
                </a:solidFill>
              </a:rPr>
              <a:t> 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Получают представления о здоровье, здоровом образе жизни, природных возможностях человеческого организма, их обусловленности экологическим качеством окружающей среды, о неразрывной связи экологической культуры человека и его здоровья.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Участвуют в пропаганде экологически сообразного здорового образа жизни в различных формах.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Просматривают и обсуждают фильмы, посвящённые разным формам оздоровления.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Учатся экологически грамотному поведению в школе, дома, в природной и городской среде. 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</a:t>
            </a: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37891" name="Shape 122"/>
          <p:cNvSpPr txBox="1">
            <a:spLocks noChangeArrowheads="1"/>
          </p:cNvSpPr>
          <p:nvPr/>
        </p:nvSpPr>
        <p:spPr bwMode="auto">
          <a:xfrm>
            <a:off x="900113" y="404813"/>
            <a:ext cx="7799387" cy="17287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2800" b="1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</a:t>
            </a:r>
            <a:r>
              <a:rPr lang="ru-RU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</a:t>
            </a:r>
            <a:r>
              <a:rPr lang="ru-RU" sz="24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36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Воспитание</a:t>
            </a:r>
            <a:r>
              <a:rPr lang="ru-RU" sz="32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 </a:t>
            </a:r>
            <a:r>
              <a:rPr lang="ru-RU" sz="36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экологической культуры, культуры здорового и безопасного образа жизни</a:t>
            </a:r>
            <a:r>
              <a:rPr lang="ru-RU" sz="36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  <a:p>
            <a:endParaRPr lang="ru-RU" sz="2400" b="1" i="1">
              <a:solidFill>
                <a:srgbClr val="00142D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59"/>
          <p:cNvSpPr>
            <a:spLocks noChangeArrowheads="1"/>
          </p:cNvSpPr>
          <p:nvPr/>
        </p:nvSpPr>
        <p:spPr bwMode="auto">
          <a:xfrm>
            <a:off x="538163" y="-28575"/>
            <a:ext cx="8181975" cy="1916113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24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ОСНОВНЫЕ НАПРАВЛЕНИЯ ВОСПИТАНИЯ И СОЦИАЛИЗАЦИИ ОБУЧАЮЩИХСЯ  НА СТУПЕНИ ОСНОВНОГО ОБЩЕГО ОБРАЗОВАНИЯ</a:t>
            </a:r>
            <a:endParaRPr lang="ru-RU" sz="2400"/>
          </a:p>
        </p:txBody>
      </p:sp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538163" y="1700213"/>
            <a:ext cx="818197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r>
              <a:rPr lang="ru-RU" sz="2000"/>
              <a:t>1.Воспитание гражданственности, патриотизма, уважения к правам, свободам и обязанностям человека.</a:t>
            </a:r>
          </a:p>
          <a:p>
            <a:r>
              <a:rPr lang="ru-RU" sz="2000"/>
              <a:t>2.Воспитание социальной ответственности и компетентности</a:t>
            </a:r>
            <a:r>
              <a:rPr lang="ru-RU" sz="2000" b="1"/>
              <a:t>.</a:t>
            </a:r>
            <a:endParaRPr lang="ru-RU" sz="2000"/>
          </a:p>
          <a:p>
            <a:r>
              <a:rPr lang="ru-RU" sz="2000"/>
              <a:t>3.Воспитание нравственных чувств, убеждений, этического сознания.</a:t>
            </a:r>
          </a:p>
          <a:p>
            <a:r>
              <a:rPr lang="ru-RU" sz="2000"/>
              <a:t>4.Воспитание экологической культуры, культуры здорового и безопасного образа жизни.</a:t>
            </a:r>
          </a:p>
          <a:p>
            <a:r>
              <a:rPr lang="ru-RU" sz="2000"/>
              <a:t>5.Воспитание трудолюбия, сознательного, творческого отношения к образованию, труду и жизни, подготовка к сознательному выбору профессии.</a:t>
            </a:r>
          </a:p>
          <a:p>
            <a:r>
              <a:rPr lang="ru-RU" sz="2000"/>
              <a:t>6.Воспитание ценностного отношения к прекрасному, формирование основ эстетической культуры (эстетическое воспитание).</a:t>
            </a:r>
          </a:p>
          <a:p>
            <a:endParaRPr lang="ru-RU" sz="20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3525" y="314325"/>
            <a:ext cx="85693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-Участвуют в проведении тематических мероприятий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- Ведут краеведческую, поисковую, экологическую работу в местных походах и экскурсиях, путешествиях и выездах.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Участвуют в практической деятельности, в деятельности школьных экологических центров, создании и реализации коллективных природоохранных проектов.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Составляют правильный режим занятий физической культурой, спортом, рацион здорового питания, режим дня, учёбы и отдыха с учётом экологических факторов окружающей среды и контролируют их выполнение в различных формах мониторинга.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Учатся оказывать первую доврачебную помощь пострадавшим.</a:t>
            </a:r>
          </a:p>
          <a:p>
            <a:endParaRPr lang="ru-RU" sz="24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27"/>
          <p:cNvSpPr txBox="1">
            <a:spLocks noChangeArrowheads="1"/>
          </p:cNvSpPr>
          <p:nvPr/>
        </p:nvSpPr>
        <p:spPr bwMode="auto">
          <a:xfrm>
            <a:off x="179388" y="260350"/>
            <a:ext cx="8713787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 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Получают представление о возможном негативном влиянии компьютерных игр, телевидения, рекламы на здоровье человека.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 Приобретают навык противостояния негативному влиянию сверстников и взрослых на формирование вредных для здоровья привычек, зависимости от ПАВ (научиться говорить «нет»).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Проводят школьный экологический мониторинг, включающий: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• систематические и целенаправленные наблюдения за состоянием окружающей среды школы, своего жилища;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• мониторинг состояния водной и воздушной среды в своём жилище, школе;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- Разрабатывают и реализуют учебно-исследовательские и просветительские проекты данной тематики.</a:t>
            </a:r>
          </a:p>
          <a:p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32"/>
          <p:cNvSpPr txBox="1">
            <a:spLocks noChangeArrowheads="1"/>
          </p:cNvSpPr>
          <p:nvPr/>
        </p:nvSpPr>
        <p:spPr bwMode="auto">
          <a:xfrm>
            <a:off x="3059113" y="515938"/>
            <a:ext cx="56165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 i="1">
              <a:solidFill>
                <a:srgbClr val="00387E"/>
              </a:solidFill>
            </a:endParaRPr>
          </a:p>
          <a:p>
            <a:pPr>
              <a:buSzPct val="25000"/>
            </a:pPr>
            <a:endParaRPr lang="ru-RU" sz="1800" i="1">
              <a:solidFill>
                <a:srgbClr val="00387E"/>
              </a:solidFill>
            </a:endParaRPr>
          </a:p>
          <a:p>
            <a:pPr>
              <a:buSzPct val="25000"/>
            </a:pPr>
            <a:endParaRPr lang="ru-RU" sz="1800" i="1">
              <a:solidFill>
                <a:srgbClr val="00387E"/>
              </a:solidFill>
            </a:endParaRPr>
          </a:p>
          <a:p>
            <a:pPr>
              <a:buSzPct val="25000"/>
            </a:pPr>
            <a:endParaRPr lang="ru-RU" sz="1800" i="1">
              <a:solidFill>
                <a:srgbClr val="00387E"/>
              </a:solidFill>
            </a:endParaRP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-Работа спортивных секций по баскетболу, теннису;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Месячник «За здоровый образ жизни»;</a:t>
            </a:r>
            <a:b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</a:b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Классные часы «О популяризации здорового образа  жизни»;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Просмотр фильмов о здоровом образе жизни,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Акция «Накорми птиц зимой»;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Экологические проекты : «Мир животных вокруг нас», «Мир через фотообъектив»;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Экологическая акция «Сделай мир чище»</a:t>
            </a:r>
            <a:r>
              <a:rPr lang="ru-RU" sz="1800" i="1">
                <a:solidFill>
                  <a:srgbClr val="00387E"/>
                </a:solidFill>
              </a:rPr>
              <a:t>;</a:t>
            </a:r>
          </a:p>
        </p:txBody>
      </p:sp>
      <p:sp>
        <p:nvSpPr>
          <p:cNvPr id="43010" name="Shape 133"/>
          <p:cNvSpPr txBox="1">
            <a:spLocks noChangeArrowheads="1"/>
          </p:cNvSpPr>
          <p:nvPr/>
        </p:nvSpPr>
        <p:spPr bwMode="auto">
          <a:xfrm>
            <a:off x="3203575" y="5516563"/>
            <a:ext cx="532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2400">
              <a:solidFill>
                <a:srgbClr val="0070C0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2400">
              <a:solidFill>
                <a:srgbClr val="0070C0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r>
              <a:rPr lang="ru-RU" sz="2400">
                <a:solidFill>
                  <a:srgbClr val="0070C0"/>
                </a:solidFill>
                <a:latin typeface="Arial Narrow" pitchFamily="34" charset="0"/>
                <a:sym typeface="Arial Narrow" pitchFamily="34" charset="0"/>
              </a:rPr>
              <a:t>Проект «Скажи наркотикам –НЕТ!».</a:t>
            </a:r>
          </a:p>
        </p:txBody>
      </p:sp>
      <p:sp>
        <p:nvSpPr>
          <p:cNvPr id="43011" name="Shape 134"/>
          <p:cNvSpPr>
            <a:spLocks noChangeArrowheads="1"/>
          </p:cNvSpPr>
          <p:nvPr/>
        </p:nvSpPr>
        <p:spPr bwMode="auto">
          <a:xfrm>
            <a:off x="0" y="60325"/>
            <a:ext cx="2916238" cy="960438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35" name="Shape 135"/>
          <p:cNvSpPr txBox="1">
            <a:spLocks noChangeArrowheads="1"/>
          </p:cNvSpPr>
          <p:nvPr/>
        </p:nvSpPr>
        <p:spPr bwMode="auto">
          <a:xfrm>
            <a:off x="519113" y="1123950"/>
            <a:ext cx="230346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беседа, 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урок,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 кружок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соревнования, </a:t>
            </a:r>
          </a:p>
          <a:p>
            <a:pPr>
              <a:buSzPct val="25000"/>
            </a:pPr>
            <a:r>
              <a:rPr lang="ru-RU" sz="1800" i="1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праздники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акции,</a:t>
            </a:r>
          </a:p>
          <a:p>
            <a:pPr>
              <a:buSzPct val="25000"/>
            </a:pP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 игры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</a:t>
            </a:r>
          </a:p>
          <a:p>
            <a:pPr>
              <a:buSzPct val="25000"/>
            </a:pPr>
            <a:r>
              <a:rPr lang="ru-RU" sz="1800" i="1">
                <a:solidFill>
                  <a:srgbClr val="FF0000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 i="1">
                <a:solidFill>
                  <a:srgbClr val="E46C0A"/>
                </a:solidFill>
                <a:latin typeface="Trebuchet MS" pitchFamily="34" charset="0"/>
                <a:sym typeface="Trebuchet MS" pitchFamily="34" charset="0"/>
              </a:rPr>
              <a:t>СМИ,</a:t>
            </a:r>
          </a:p>
          <a:p>
            <a:pPr>
              <a:buSzPct val="25000"/>
            </a:pPr>
            <a:r>
              <a:rPr lang="ru-RU" sz="1800" i="1">
                <a:solidFill>
                  <a:srgbClr val="E46C0A"/>
                </a:solidFill>
                <a:latin typeface="Trebuchet MS" pitchFamily="34" charset="0"/>
                <a:sym typeface="Trebuchet MS" pitchFamily="34" charset="0"/>
              </a:rPr>
              <a:t> фильмы,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тренинги, </a:t>
            </a:r>
          </a:p>
          <a:p>
            <a:pPr>
              <a:buSzPct val="25000"/>
            </a:pPr>
            <a:r>
              <a:rPr lang="ru-RU" sz="18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самоуправление</a:t>
            </a: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классные часы, </a:t>
            </a:r>
          </a:p>
          <a:p>
            <a:pPr>
              <a:buSzPct val="25000"/>
            </a:pPr>
            <a:r>
              <a:rPr lang="ru-RU" sz="1800" i="1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выездные мероприятия, </a:t>
            </a:r>
          </a:p>
          <a:p>
            <a:pPr>
              <a:buSzPct val="25000"/>
            </a:pP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десанты,</a:t>
            </a:r>
          </a:p>
          <a:p>
            <a:pPr>
              <a:buSzPct val="25000"/>
            </a:pP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 проекты,</a:t>
            </a:r>
          </a:p>
          <a:p>
            <a:pPr>
              <a:buSzPct val="25000"/>
            </a:pPr>
            <a:r>
              <a:rPr lang="ru-RU" sz="18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КТД,</a:t>
            </a:r>
          </a:p>
          <a:p>
            <a:pPr>
              <a:buSzPct val="25000"/>
            </a:pPr>
            <a:r>
              <a:rPr lang="ru-RU" sz="1800" i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 дискуссии.</a:t>
            </a:r>
          </a:p>
        </p:txBody>
      </p:sp>
      <p:sp>
        <p:nvSpPr>
          <p:cNvPr id="43013" name="Shape 136"/>
          <p:cNvSpPr txBox="1">
            <a:spLocks noChangeArrowheads="1"/>
          </p:cNvSpPr>
          <p:nvPr/>
        </p:nvSpPr>
        <p:spPr bwMode="auto">
          <a:xfrm>
            <a:off x="144463" y="190500"/>
            <a:ext cx="2751137" cy="7000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24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Формы занятий</a:t>
            </a:r>
            <a:r>
              <a:rPr lang="ru-RU" sz="24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3203575" y="60325"/>
            <a:ext cx="57610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4  </a:t>
            </a:r>
            <a:r>
              <a:rPr lang="ru-RU" sz="28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Воспитание экологической культуры, культуры здорового и безопасного образа жизни</a:t>
            </a:r>
            <a:r>
              <a:rPr lang="ru-RU" sz="28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  <a:p>
            <a:endParaRPr lang="ru-RU" sz="2800"/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575" y="4360863"/>
            <a:ext cx="37560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0950" y="4541838"/>
            <a:ext cx="1158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41"/>
          <p:cNvSpPr>
            <a:spLocks noChangeArrowheads="1"/>
          </p:cNvSpPr>
          <p:nvPr/>
        </p:nvSpPr>
        <p:spPr bwMode="auto">
          <a:xfrm>
            <a:off x="0" y="-242888"/>
            <a:ext cx="8964613" cy="3095626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42" name="Shape 142"/>
          <p:cNvSpPr txBox="1">
            <a:spLocks noChangeArrowheads="1"/>
          </p:cNvSpPr>
          <p:nvPr/>
        </p:nvSpPr>
        <p:spPr bwMode="auto">
          <a:xfrm>
            <a:off x="122238" y="652463"/>
            <a:ext cx="9144000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i="1">
                <a:solidFill>
                  <a:srgbClr val="C6DFFF"/>
                </a:solidFill>
                <a:latin typeface="Arial Narrow" pitchFamily="34" charset="0"/>
                <a:sym typeface="Arial Narrow" pitchFamily="34" charset="0"/>
              </a:rPr>
              <a:t> </a:t>
            </a:r>
            <a:r>
              <a:rPr lang="ru-RU" sz="1800" i="1">
                <a:solidFill>
                  <a:srgbClr val="00387E"/>
                </a:solidFill>
                <a:latin typeface="Arial Narrow" pitchFamily="34" charset="0"/>
                <a:sym typeface="Arial Narrow" pitchFamily="34" charset="0"/>
              </a:rPr>
              <a:t>    </a:t>
            </a: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2400" i="1">
              <a:solidFill>
                <a:srgbClr val="632523"/>
              </a:solidFill>
            </a:endParaRP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</a:rPr>
              <a:t> 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-Участвуют в подготовке и проведении тематических мероприятий.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Ведут дневники экскурсий, походов, наблюдений по оценке окружающей среды.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-Участвуют в олимпиадах по учебным предметам, десантах, участвуют в кружках, готовят познавательные игры.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Участвуют в экскурсиях на промышленные и сельскохозяйственные предприятия, в научные организации, учреждения культуры, знакомятся с различными видами труда, с различными профессиями.</a:t>
            </a:r>
          </a:p>
        </p:txBody>
      </p:sp>
      <p:sp>
        <p:nvSpPr>
          <p:cNvPr id="45059" name="Shape 143"/>
          <p:cNvSpPr txBox="1">
            <a:spLocks noChangeArrowheads="1"/>
          </p:cNvSpPr>
          <p:nvPr/>
        </p:nvSpPr>
        <p:spPr bwMode="auto">
          <a:xfrm>
            <a:off x="539750" y="260350"/>
            <a:ext cx="8424863" cy="2089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200" b="1" i="1" u="sng">
                <a:solidFill>
                  <a:srgbClr val="001C3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5</a:t>
            </a:r>
            <a:r>
              <a:rPr lang="ru-RU" sz="32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  Воспитание трудолюбия, сознательного, творческого отношения к образованию, труду и жизни, подготовка к сознательному выбору профессии</a:t>
            </a:r>
            <a:r>
              <a:rPr lang="ru-RU" sz="3200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85693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</a:t>
            </a: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 Знакомятся с профессиональной деятельностью и жизненным путём своих родителей и прародителей, участвуют в организации и проведении презентаций.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-Участвуют в различных видах общественно полезной деятельности в школе.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-Приобретают умения и навыки сотрудничества, ролевого взаимодействия в школе и за её пределами с социальными институтами</a:t>
            </a: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.</a:t>
            </a: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-Участвуют во встречах и беседах с выпускниками своей школы, знакомятся с биографиями выпускников, показавших достойные примеры высокого профессионализма, творческого отношения к труду и жизни.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 -Учатся творчески и критически работать с информацией: целенаправленный сбор информации, её структурирование, анализ и обобщение из разных источников.</a:t>
            </a:r>
          </a:p>
          <a:p>
            <a:endParaRPr lang="ru-RU" sz="24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ChangeArrowheads="1"/>
          </p:cNvSpPr>
          <p:nvPr/>
        </p:nvSpPr>
        <p:spPr bwMode="auto">
          <a:xfrm>
            <a:off x="0" y="1166813"/>
            <a:ext cx="20161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1800" b="1">
                <a:solidFill>
                  <a:srgbClr val="FFC000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>
                <a:solidFill>
                  <a:srgbClr val="FFC000"/>
                </a:solidFill>
                <a:latin typeface="Trebuchet MS" pitchFamily="34" charset="0"/>
                <a:sym typeface="Trebuchet MS" pitchFamily="34" charset="0"/>
              </a:rPr>
              <a:t>беседа, </a:t>
            </a:r>
          </a:p>
          <a:p>
            <a:pPr>
              <a:buSzPct val="25000"/>
            </a:pPr>
            <a:r>
              <a:rPr lang="ru-RU" sz="1800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кружки, </a:t>
            </a:r>
          </a:p>
          <a:p>
            <a:pPr>
              <a:buSzPct val="25000"/>
            </a:pPr>
            <a:r>
              <a:rPr lang="ru-RU" sz="1800">
                <a:solidFill>
                  <a:srgbClr val="4F6228"/>
                </a:solidFill>
                <a:latin typeface="Trebuchet MS" pitchFamily="34" charset="0"/>
                <a:sym typeface="Trebuchet MS" pitchFamily="34" charset="0"/>
              </a:rPr>
              <a:t>игры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экскурсии, </a:t>
            </a:r>
          </a:p>
          <a:p>
            <a:pPr>
              <a:buSzPct val="25000"/>
            </a:pPr>
            <a:r>
              <a:rPr lang="ru-RU" sz="1800">
                <a:solidFill>
                  <a:srgbClr val="984807"/>
                </a:solidFill>
                <a:latin typeface="Trebuchet MS" pitchFamily="34" charset="0"/>
                <a:sym typeface="Trebuchet MS" pitchFamily="34" charset="0"/>
              </a:rPr>
              <a:t>мастерские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ремонт учебников, 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десанты,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 акции,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ярмарки, </a:t>
            </a:r>
          </a:p>
          <a:p>
            <a:pPr>
              <a:buSzPct val="25000"/>
            </a:pPr>
            <a:r>
              <a:rPr lang="ru-RU" sz="1800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Классные</a:t>
            </a:r>
          </a:p>
          <a:p>
            <a:pPr>
              <a:buSzPct val="25000"/>
            </a:pPr>
            <a:r>
              <a:rPr lang="ru-RU" sz="1800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 часы, 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встречи,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>
                <a:solidFill>
                  <a:srgbClr val="FFC000"/>
                </a:solidFill>
                <a:latin typeface="Trebuchet MS" pitchFamily="34" charset="0"/>
                <a:sym typeface="Trebuchet MS" pitchFamily="34" charset="0"/>
              </a:rPr>
              <a:t>проекты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, 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уборка, 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дежурство, 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самоуправление.</a:t>
            </a:r>
          </a:p>
          <a:p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8130" name="Shape 149"/>
          <p:cNvSpPr txBox="1">
            <a:spLocks noChangeArrowheads="1"/>
          </p:cNvSpPr>
          <p:nvPr/>
        </p:nvSpPr>
        <p:spPr bwMode="auto">
          <a:xfrm>
            <a:off x="1890713" y="1463675"/>
            <a:ext cx="611981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285750" indent="-285750">
              <a:buClr>
                <a:srgbClr val="00387E"/>
              </a:buClr>
              <a:buSzPct val="100000"/>
              <a:buFont typeface="Trebuchet MS" pitchFamily="34" charset="0"/>
              <a:buChar char="-"/>
            </a:pPr>
            <a:endParaRPr lang="ru-RU" sz="1800" b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 marL="285750" indent="-285750">
              <a:buClr>
                <a:srgbClr val="00387E"/>
              </a:buClr>
              <a:buSzPct val="100000"/>
              <a:buFont typeface="Trebuchet MS" pitchFamily="34" charset="0"/>
              <a:buChar char="-"/>
            </a:pPr>
            <a:endParaRPr lang="ru-RU" sz="1800" b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 marL="285750" indent="-285750">
              <a:buClr>
                <a:srgbClr val="00387E"/>
              </a:buClr>
              <a:buSzPct val="100000"/>
              <a:buFont typeface="Trebuchet MS" pitchFamily="34" charset="0"/>
              <a:buChar char="-"/>
            </a:pPr>
            <a:endParaRPr lang="ru-RU" sz="1800" b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 marL="285750" indent="-285750">
              <a:buClr>
                <a:srgbClr val="00387E"/>
              </a:buClr>
              <a:buSzPct val="100000"/>
              <a:buFont typeface="Trebuchet MS" pitchFamily="34" charset="0"/>
              <a:buChar char="-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Профориентационная работа ,</a:t>
            </a:r>
          </a:p>
          <a:p>
            <a:pPr marL="285750" indent="-285750">
              <a:buClr>
                <a:srgbClr val="00387E"/>
              </a:buClr>
              <a:buSzPct val="100000"/>
              <a:buFont typeface="Trebuchet MS" pitchFamily="34" charset="0"/>
              <a:buChar char="-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Проектная деятельность :</a:t>
            </a:r>
          </a:p>
          <a:p>
            <a:pPr marL="285750" indent="-285750">
              <a:buClr>
                <a:srgbClr val="00387E"/>
              </a:buClr>
              <a:buSzPct val="100000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«Кем я хочу стать», «Мир профессий»;</a:t>
            </a:r>
          </a:p>
          <a:p>
            <a:pPr marL="285750" indent="-285750">
              <a:buClr>
                <a:srgbClr val="00387E"/>
              </a:buClr>
              <a:buSzPct val="100000"/>
              <a:buFont typeface="Trebuchet MS" pitchFamily="34" charset="0"/>
              <a:buChar char="-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участие в городской ярмарке вакансий  и учебных мест для несовершенной </a:t>
            </a:r>
          </a:p>
          <a:p>
            <a:pPr marL="285750" indent="-285750">
              <a:buClr>
                <a:srgbClr val="00387E"/>
              </a:buClr>
              <a:buSzPct val="100000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    молодежи;</a:t>
            </a:r>
          </a:p>
          <a:p>
            <a:pPr marL="285750" indent="-285750">
              <a:buSzPct val="25000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встречи с представителями учебных</a:t>
            </a:r>
          </a:p>
          <a:p>
            <a:pPr marL="285750" indent="-285750">
              <a:buSzPct val="25000"/>
              <a:buFontTx/>
              <a:buChar char="-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заведений;</a:t>
            </a:r>
          </a:p>
          <a:p>
            <a:pPr marL="285750" indent="-285750">
              <a:buSzPct val="25000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  трудовые десанты;</a:t>
            </a:r>
          </a:p>
          <a:p>
            <a:pPr marL="285750" indent="-285750">
              <a:buSzPct val="25000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 акция «Сделай мир чище»;</a:t>
            </a:r>
          </a:p>
          <a:p>
            <a:pPr marL="285750" indent="-285750">
              <a:buSzPct val="25000"/>
              <a:buFontTx/>
              <a:buChar char="-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экологические субботники</a:t>
            </a:r>
          </a:p>
          <a:p>
            <a:pPr marL="285750" indent="-285750">
              <a:buSzPct val="25000"/>
              <a:buFontTx/>
              <a:buChar char="-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на прилегающей      территории;</a:t>
            </a:r>
          </a:p>
          <a:p>
            <a:pPr marL="285750" indent="-285750">
              <a:buSzPct val="25000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 акция «Книжкина больница»;</a:t>
            </a:r>
          </a:p>
          <a:p>
            <a:pPr marL="285750" indent="-285750">
              <a:buSzPct val="25000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  озеленение пришкольной территории;</a:t>
            </a:r>
          </a:p>
          <a:p>
            <a:pPr marL="285750" indent="-285750">
              <a:buClr>
                <a:srgbClr val="00387E"/>
              </a:buClr>
              <a:buSzPct val="100000"/>
              <a:buFont typeface="Trebuchet MS" pitchFamily="34" charset="0"/>
              <a:buChar char="-"/>
            </a:pP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благоустройство классных кабинетов. </a:t>
            </a:r>
          </a:p>
        </p:txBody>
      </p:sp>
      <p:sp>
        <p:nvSpPr>
          <p:cNvPr id="48131" name="Shape 150"/>
          <p:cNvSpPr txBox="1">
            <a:spLocks noChangeArrowheads="1"/>
          </p:cNvSpPr>
          <p:nvPr/>
        </p:nvSpPr>
        <p:spPr bwMode="auto">
          <a:xfrm>
            <a:off x="2554288" y="5430838"/>
            <a:ext cx="57610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</p:txBody>
      </p:sp>
      <p:sp>
        <p:nvSpPr>
          <p:cNvPr id="48132" name="Shape 151"/>
          <p:cNvSpPr>
            <a:spLocks noChangeArrowheads="1"/>
          </p:cNvSpPr>
          <p:nvPr/>
        </p:nvSpPr>
        <p:spPr bwMode="auto">
          <a:xfrm>
            <a:off x="49213" y="50800"/>
            <a:ext cx="2430462" cy="1081088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48133" name="Shape 152"/>
          <p:cNvSpPr txBox="1">
            <a:spLocks noChangeArrowheads="1"/>
          </p:cNvSpPr>
          <p:nvPr/>
        </p:nvSpPr>
        <p:spPr bwMode="auto">
          <a:xfrm>
            <a:off x="228600" y="238125"/>
            <a:ext cx="2222500" cy="704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24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Формы занятий</a:t>
            </a:r>
            <a:r>
              <a:rPr lang="ru-RU" sz="24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787900"/>
            <a:ext cx="25812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1"/>
          <p:cNvSpPr txBox="1">
            <a:spLocks noChangeArrowheads="1"/>
          </p:cNvSpPr>
          <p:nvPr/>
        </p:nvSpPr>
        <p:spPr bwMode="auto">
          <a:xfrm>
            <a:off x="2843213" y="76200"/>
            <a:ext cx="5041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4"/>
              </a:rPr>
              <a:t>5</a:t>
            </a:r>
            <a:r>
              <a:rPr lang="ru-RU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4"/>
              </a:rPr>
              <a:t>  </a:t>
            </a:r>
            <a:r>
              <a:rPr lang="ru-RU" sz="2400" b="1" i="1" u="sng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4"/>
              </a:rPr>
              <a:t>Воспитание трудолюбия, сознательного, творческого отношения к образованию, труду и жизни, подготовка к сознательному выбору профессии</a:t>
            </a:r>
            <a:r>
              <a:rPr lang="ru-RU" sz="2400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</a:p>
          <a:p>
            <a:endParaRPr lang="ru-RU" sz="2400"/>
          </a:p>
        </p:txBody>
      </p:sp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1825" y="2168525"/>
            <a:ext cx="2162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ChangeArrowheads="1"/>
          </p:cNvSpPr>
          <p:nvPr/>
        </p:nvSpPr>
        <p:spPr bwMode="auto">
          <a:xfrm>
            <a:off x="215900" y="1531938"/>
            <a:ext cx="871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</a:t>
            </a: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-Получают представления об эстетических идеалах и художественных ценностях культур народов России</a:t>
            </a: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.</a:t>
            </a:r>
          </a:p>
          <a:p>
            <a:pPr>
              <a:buSzPct val="25000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-Знакомятся с эстетическими идеалами, традициями художественной культуры родного края, с фольклором и народными художественными промыслами.</a:t>
            </a:r>
          </a:p>
          <a:p>
            <a:pPr>
              <a:buSzPct val="25000"/>
              <a:buFontTx/>
              <a:buChar char="-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-Знакомятся с местными мастерами прикладного искусства, наблюдают за их работой, участвуют в беседах об объектах культуры на предмет их этического и эстетического содержания.</a:t>
            </a:r>
          </a:p>
        </p:txBody>
      </p:sp>
      <p:sp>
        <p:nvSpPr>
          <p:cNvPr id="50178" name="Shape 158"/>
          <p:cNvSpPr>
            <a:spLocks noChangeArrowheads="1"/>
          </p:cNvSpPr>
          <p:nvPr/>
        </p:nvSpPr>
        <p:spPr bwMode="auto">
          <a:xfrm>
            <a:off x="134938" y="-107950"/>
            <a:ext cx="8713787" cy="267335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50179" name="Shape 159"/>
          <p:cNvSpPr txBox="1">
            <a:spLocks noChangeArrowheads="1"/>
          </p:cNvSpPr>
          <p:nvPr/>
        </p:nvSpPr>
        <p:spPr bwMode="auto">
          <a:xfrm>
            <a:off x="684213" y="260350"/>
            <a:ext cx="7775575" cy="18002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3200" b="1" i="1" u="sng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6   Воспитание ценностного отношения к прекрасному, формирование основ эстетической культуры</a:t>
            </a:r>
            <a:r>
              <a:rPr lang="ru-RU" sz="3200" b="1" i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ru-RU" sz="3200" b="1" i="1">
                <a:solidFill>
                  <a:srgbClr val="00327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(эстетическое воспитание):</a:t>
            </a:r>
          </a:p>
          <a:p>
            <a:endParaRPr lang="ru-RU" sz="3200" i="1">
              <a:solidFill>
                <a:srgbClr val="00327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04813"/>
            <a:ext cx="84978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25000"/>
              <a:buFontTx/>
              <a:buChar char="-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 marL="342900" indent="-342900"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-Получают опыт самореализации в различных видах творческой деятельности, развивают умения выражать себя в доступных видах и формах художественного творчества на уроках художественного труда и в системе учреждений дополнительного образования.</a:t>
            </a:r>
          </a:p>
          <a:p>
            <a:pPr marL="342900" indent="-342900">
              <a:buSzPct val="25000"/>
              <a:buFontTx/>
              <a:buChar char="-"/>
            </a:pPr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 marL="342900" indent="-342900">
              <a:buSzPct val="25000"/>
            </a:pPr>
            <a:r>
              <a:rPr lang="ru-RU" sz="2400" i="1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-Участвуют вместе с родителями во всех соответствующих видах внеурочной деятельности.</a:t>
            </a:r>
          </a:p>
          <a:p>
            <a:pPr marL="342900" indent="-342900">
              <a:buSzPct val="25000"/>
              <a:buFontTx/>
              <a:buChar char="-"/>
            </a:pPr>
            <a:endParaRPr lang="ru-RU" sz="2400" i="1">
              <a:solidFill>
                <a:srgbClr val="632523"/>
              </a:solidFill>
              <a:latin typeface="Trebuchet MS" pitchFamily="34" charset="0"/>
              <a:sym typeface="Trebuchet MS" pitchFamily="34" charset="0"/>
            </a:endParaRPr>
          </a:p>
          <a:p>
            <a:pPr marL="342900" indent="-342900">
              <a:buSzPct val="25000"/>
            </a:pPr>
            <a:r>
              <a:rPr lang="ru-RU" sz="2400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-Участвуют в оформлении класса и школы, озеленении пришкольного участка, стремятся внести красоту в домашний быт.</a:t>
            </a:r>
          </a:p>
          <a:p>
            <a:pPr marL="342900" indent="-342900"/>
            <a:endParaRPr lang="ru-RU" sz="2400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 marL="342900" indent="-342900"/>
            <a:endParaRPr lang="ru-RU" sz="24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64"/>
          <p:cNvSpPr txBox="1">
            <a:spLocks noChangeArrowheads="1"/>
          </p:cNvSpPr>
          <p:nvPr/>
        </p:nvSpPr>
        <p:spPr bwMode="auto">
          <a:xfrm>
            <a:off x="2270125" y="403225"/>
            <a:ext cx="6253163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Arial Narrow" pitchFamily="34" charset="0"/>
              <a:sym typeface="Arial Narrow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Шефство над памятниками культуры: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-Братское захоронение, могила №13 в  ЦПКиО «Динамо»,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-Мемориальная доска.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Месячник благоустройства и озеленения территории школы и микрорайона;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-Кружки декоративно-прикладного творчества, хорового и фольклорного пения.</a:t>
            </a:r>
          </a:p>
          <a:p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53250" name="Shape 165"/>
          <p:cNvSpPr txBox="1">
            <a:spLocks noChangeArrowheads="1"/>
          </p:cNvSpPr>
          <p:nvPr/>
        </p:nvSpPr>
        <p:spPr bwMode="auto">
          <a:xfrm>
            <a:off x="3132138" y="5373688"/>
            <a:ext cx="57610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buSzPct val="25000"/>
            </a:pPr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53251" name="Shape 166"/>
          <p:cNvSpPr>
            <a:spLocks noChangeArrowheads="1"/>
          </p:cNvSpPr>
          <p:nvPr/>
        </p:nvSpPr>
        <p:spPr bwMode="auto">
          <a:xfrm>
            <a:off x="104775" y="0"/>
            <a:ext cx="2678113" cy="1341438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67" name="Shape 167"/>
          <p:cNvSpPr txBox="1">
            <a:spLocks noChangeArrowheads="1"/>
          </p:cNvSpPr>
          <p:nvPr/>
        </p:nvSpPr>
        <p:spPr bwMode="auto">
          <a:xfrm>
            <a:off x="323850" y="188913"/>
            <a:ext cx="1946275" cy="7191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ru-RU" sz="24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Формы </a:t>
            </a:r>
          </a:p>
          <a:p>
            <a:pPr>
              <a:buSzPct val="25000"/>
            </a:pPr>
            <a:r>
              <a:rPr lang="ru-RU" sz="24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занятий: </a:t>
            </a:r>
          </a:p>
          <a:p>
            <a:endParaRPr lang="ru-RU" sz="2400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>
              <a:buSzPct val="25000"/>
            </a:pPr>
            <a:r>
              <a:rPr lang="ru-RU" sz="1800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беседа, </a:t>
            </a:r>
          </a:p>
          <a:p>
            <a:pPr>
              <a:buSzPct val="25000"/>
            </a:pPr>
            <a:r>
              <a:rPr lang="ru-RU" sz="1800">
                <a:solidFill>
                  <a:srgbClr val="632523"/>
                </a:solidFill>
                <a:latin typeface="Trebuchet MS" pitchFamily="34" charset="0"/>
                <a:sym typeface="Trebuchet MS" pitchFamily="34" charset="0"/>
              </a:rPr>
              <a:t>музейно-</a:t>
            </a:r>
          </a:p>
          <a:p>
            <a:pPr>
              <a:buSzPct val="25000"/>
            </a:pPr>
            <a:r>
              <a:rPr lang="ru-RU" sz="1800">
                <a:solidFill>
                  <a:srgbClr val="FFFF00"/>
                </a:solidFill>
                <a:latin typeface="Trebuchet MS" pitchFamily="34" charset="0"/>
                <a:sym typeface="Trebuchet MS" pitchFamily="34" charset="0"/>
              </a:rPr>
              <a:t>экскурсионная работа, </a:t>
            </a:r>
          </a:p>
          <a:p>
            <a:pPr>
              <a:buSzPct val="25000"/>
            </a:pPr>
            <a:r>
              <a:rPr lang="ru-RU" sz="1800">
                <a:solidFill>
                  <a:srgbClr val="984807"/>
                </a:solidFill>
                <a:latin typeface="Trebuchet MS" pitchFamily="34" charset="0"/>
                <a:sym typeface="Trebuchet MS" pitchFamily="34" charset="0"/>
              </a:rPr>
              <a:t>встречи,</a:t>
            </a:r>
          </a:p>
          <a:p>
            <a:pPr>
              <a:buSzPct val="25000"/>
            </a:pPr>
            <a:r>
              <a:rPr lang="ru-RU" sz="1800">
                <a:solidFill>
                  <a:srgbClr val="984807"/>
                </a:solidFill>
                <a:latin typeface="Trebuchet MS" pitchFamily="34" charset="0"/>
                <a:sym typeface="Trebuchet MS" pitchFamily="34" charset="0"/>
              </a:rPr>
              <a:t> уроки,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>
                <a:solidFill>
                  <a:srgbClr val="FFC000"/>
                </a:solidFill>
                <a:latin typeface="Trebuchet MS" pitchFamily="34" charset="0"/>
                <a:sym typeface="Trebuchet MS" pitchFamily="34" charset="0"/>
              </a:rPr>
              <a:t>кружки, </a:t>
            </a:r>
          </a:p>
          <a:p>
            <a:pPr>
              <a:buSzPct val="25000"/>
            </a:pPr>
            <a:r>
              <a:rPr lang="ru-RU" sz="1800">
                <a:solidFill>
                  <a:srgbClr val="FFC000"/>
                </a:solidFill>
                <a:latin typeface="Trebuchet MS" pitchFamily="34" charset="0"/>
                <a:sym typeface="Trebuchet MS" pitchFamily="34" charset="0"/>
              </a:rPr>
              <a:t>праздники, </a:t>
            </a:r>
          </a:p>
          <a:p>
            <a:pPr>
              <a:buSzPct val="25000"/>
            </a:pPr>
            <a:r>
              <a:rPr lang="ru-RU" sz="1800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фестивали, </a:t>
            </a:r>
          </a:p>
          <a:p>
            <a:pPr>
              <a:buSzPct val="25000"/>
            </a:pPr>
            <a:r>
              <a:rPr lang="ru-RU" sz="1800">
                <a:solidFill>
                  <a:srgbClr val="7030A0"/>
                </a:solidFill>
                <a:latin typeface="Trebuchet MS" pitchFamily="34" charset="0"/>
                <a:sym typeface="Trebuchet MS" pitchFamily="34" charset="0"/>
              </a:rPr>
              <a:t>концерты</a:t>
            </a: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 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выставки,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 b="1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фильмы</a:t>
            </a:r>
            <a:r>
              <a:rPr lang="ru-RU" sz="1800" b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,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>
                <a:solidFill>
                  <a:srgbClr val="92D050"/>
                </a:solidFill>
                <a:latin typeface="Trebuchet MS" pitchFamily="34" charset="0"/>
                <a:sym typeface="Trebuchet MS" pitchFamily="34" charset="0"/>
              </a:rPr>
              <a:t>классные часы, </a:t>
            </a:r>
          </a:p>
          <a:p>
            <a:pPr>
              <a:buSzPct val="25000"/>
            </a:pPr>
            <a:r>
              <a:rPr lang="ru-RU" sz="1800">
                <a:solidFill>
                  <a:srgbClr val="92D050"/>
                </a:solidFill>
                <a:latin typeface="Trebuchet MS" pitchFamily="34" charset="0"/>
                <a:sym typeface="Trebuchet MS" pitchFamily="34" charset="0"/>
              </a:rPr>
              <a:t>мероприятия, </a:t>
            </a:r>
          </a:p>
          <a:p>
            <a:pPr>
              <a:buSzPct val="25000"/>
            </a:pPr>
            <a:r>
              <a:rPr lang="ru-RU" sz="1800">
                <a:solidFill>
                  <a:srgbClr val="C00000"/>
                </a:solidFill>
                <a:latin typeface="Trebuchet MS" pitchFamily="34" charset="0"/>
                <a:sym typeface="Trebuchet MS" pitchFamily="34" charset="0"/>
              </a:rPr>
              <a:t>творческие проекты, </a:t>
            </a:r>
          </a:p>
          <a:p>
            <a:pPr>
              <a:buSzPct val="25000"/>
            </a:pPr>
            <a:r>
              <a:rPr lang="ru-RU" sz="1800">
                <a:solidFill>
                  <a:srgbClr val="B7DEE8"/>
                </a:solidFill>
                <a:latin typeface="Trebuchet MS" pitchFamily="34" charset="0"/>
                <a:sym typeface="Trebuchet MS" pitchFamily="34" charset="0"/>
              </a:rPr>
              <a:t>спектакли, </a:t>
            </a:r>
          </a:p>
          <a:p>
            <a:pPr>
              <a:buSzPct val="25000"/>
            </a:pPr>
            <a:r>
              <a:rPr lang="ru-RU" sz="1800">
                <a:solidFill>
                  <a:srgbClr val="B7DEE8"/>
                </a:solidFill>
                <a:latin typeface="Trebuchet MS" pitchFamily="34" charset="0"/>
                <a:sym typeface="Trebuchet MS" pitchFamily="34" charset="0"/>
              </a:rPr>
              <a:t>конкурсы,</a:t>
            </a:r>
          </a:p>
          <a:p>
            <a:pPr>
              <a:buSzPct val="25000"/>
            </a:pPr>
            <a:r>
              <a:rPr lang="ru-RU" sz="1800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визуальная среда обитания.</a:t>
            </a:r>
          </a:p>
          <a:p>
            <a:endParaRPr lang="ru-RU" sz="1800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3132138" y="188913"/>
            <a:ext cx="5111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  <a:hlinkClick r:id="rId3"/>
              </a:rPr>
              <a:t>6-Воспитание ценностного отношения к прекрасному, формирование основ эстетической культуры</a:t>
            </a:r>
            <a:endParaRPr lang="ru-RU" sz="2000"/>
          </a:p>
        </p:txBody>
      </p:sp>
      <p:sp>
        <p:nvSpPr>
          <p:cNvPr id="53254" name="TextBox 2"/>
          <p:cNvSpPr txBox="1">
            <a:spLocks noChangeArrowheads="1"/>
          </p:cNvSpPr>
          <p:nvPr/>
        </p:nvSpPr>
        <p:spPr bwMode="auto">
          <a:xfrm>
            <a:off x="2270125" y="3886200"/>
            <a:ext cx="15097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3255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5100" y="428625"/>
            <a:ext cx="1195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4"/>
          <p:cNvSpPr txBox="1">
            <a:spLocks noChangeArrowheads="1"/>
          </p:cNvSpPr>
          <p:nvPr/>
        </p:nvSpPr>
        <p:spPr bwMode="auto">
          <a:xfrm>
            <a:off x="395288" y="384175"/>
            <a:ext cx="835342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  <a:p>
            <a:r>
              <a:rPr lang="ru-RU" sz="3200"/>
              <a:t>В </a:t>
            </a:r>
            <a:r>
              <a:rPr lang="ru-RU" sz="3200">
                <a:solidFill>
                  <a:srgbClr val="C00000"/>
                </a:solidFill>
              </a:rPr>
              <a:t>Федеральном государственном образовательном стандарте второго поколения</a:t>
            </a:r>
            <a:r>
              <a:rPr lang="ru-RU" sz="3200"/>
              <a:t> внеурочной деятельности школьников уделено особое внимание, определено особое пространство и время в образовательном процессе, как неотъемлемой части базисного учебного плана.</a:t>
            </a:r>
          </a:p>
          <a:p>
            <a:endParaRPr lang="ru-RU" sz="32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65"/>
          <p:cNvSpPr>
            <a:spLocks noChangeArrowheads="1"/>
          </p:cNvSpPr>
          <p:nvPr/>
        </p:nvSpPr>
        <p:spPr bwMode="auto">
          <a:xfrm>
            <a:off x="250825" y="-223838"/>
            <a:ext cx="8688388" cy="1624013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13314" name="Shape 66"/>
          <p:cNvSpPr txBox="1">
            <a:spLocks noChangeArrowheads="1"/>
          </p:cNvSpPr>
          <p:nvPr/>
        </p:nvSpPr>
        <p:spPr bwMode="auto">
          <a:xfrm>
            <a:off x="565150" y="22225"/>
            <a:ext cx="8039100" cy="1176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ru-RU" sz="24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Основные направления духовно-нравственного развития и воспитания обучающихся</a:t>
            </a:r>
          </a:p>
          <a:p>
            <a:pPr algn="ctr">
              <a:buSzPct val="25000"/>
            </a:pPr>
            <a:r>
              <a:rPr lang="ru-RU" sz="2400" b="1" i="1">
                <a:solidFill>
                  <a:srgbClr val="00142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 МБОУ СОШ № 62: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20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1 « Наша Родина</a:t>
            </a: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» 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 b="1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Воспитание гражданственности, патриотизма, уважения к правам, свободам и обязанностям человека.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2 </a:t>
            </a:r>
            <a:r>
              <a:rPr lang="ru-RU" sz="20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«Человек» </a:t>
            </a:r>
            <a:endParaRPr lang="ru-RU" sz="1800" b="1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Воспитание нравственных чувств и этического сознания.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3 </a:t>
            </a:r>
            <a:r>
              <a:rPr lang="ru-RU" sz="20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«Труд»</a:t>
            </a:r>
            <a:endParaRPr lang="ru-RU" sz="1800" b="1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Воспитание трудолюбия, творческого отношения к учению, труду, жизни и выбору будущей профессии .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4 </a:t>
            </a:r>
            <a:r>
              <a:rPr lang="ru-RU" sz="20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«Здоровье</a:t>
            </a: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» 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Формирование ценностного отношения к семье, здоровью и здоровому образу жизни.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5 </a:t>
            </a:r>
            <a:r>
              <a:rPr lang="ru-RU" sz="20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«Природа</a:t>
            </a:r>
            <a:r>
              <a:rPr lang="ru-RU" sz="24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»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ru-RU" sz="1800" b="1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Воспитание ценностного отношения к природе, окружающей среде.</a:t>
            </a: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6 «</a:t>
            </a:r>
            <a:r>
              <a:rPr lang="ru-RU" sz="2000" b="1" i="1">
                <a:solidFill>
                  <a:srgbClr val="00387E"/>
                </a:solidFill>
                <a:latin typeface="Trebuchet MS" pitchFamily="34" charset="0"/>
                <a:sym typeface="Trebuchet MS" pitchFamily="34" charset="0"/>
              </a:rPr>
              <a:t>Культура» </a:t>
            </a:r>
            <a:endParaRPr lang="ru-RU" sz="1800" b="1" i="1">
              <a:solidFill>
                <a:srgbClr val="00387E"/>
              </a:solidFill>
              <a:latin typeface="Trebuchet MS" pitchFamily="34" charset="0"/>
              <a:sym typeface="Trebuchet MS" pitchFamily="34" charset="0"/>
            </a:endParaRPr>
          </a:p>
          <a:p>
            <a:pPr>
              <a:lnSpc>
                <a:spcPct val="115000"/>
              </a:lnSpc>
              <a:buSzPct val="25000"/>
            </a:pPr>
            <a:r>
              <a:rPr lang="ru-RU" sz="1800" b="1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Воспитание ценностного отношения к прекрасному, формир</a:t>
            </a:r>
            <a:r>
              <a:rPr lang="ru-RU" sz="1800" i="1">
                <a:solidFill>
                  <a:srgbClr val="0D0D0D"/>
                </a:solidFill>
                <a:latin typeface="Trebuchet MS" pitchFamily="34" charset="0"/>
                <a:sym typeface="Trebuchet MS" pitchFamily="34" charset="0"/>
              </a:rPr>
              <a:t>ование представлений об эстетических идеалах и ценностях.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149" y="366133"/>
            <a:ext cx="8640960" cy="50405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prstTxWarp prst="textCascadeUp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Arial"/>
                <a:cs typeface="Arial"/>
                <a:sym typeface="Arial"/>
              </a:rPr>
              <a:t>ТВОРЧЕСКИХ ВАМ УСПЕХОВ В ВОСПИТАНИИ И СОЦИАЛИЗАЦИИ ПОДРАСТАЮЩЕГО ПОКОЛЕНИЯ!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0" dirty="0"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149" y="2886412"/>
            <a:ext cx="4794908" cy="430887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Arial"/>
                <a:cs typeface="Arial"/>
                <a:sym typeface="Arial"/>
              </a:rPr>
              <a:t>Пусть ориентиром для вас будет мысль Сократа: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Arial"/>
                <a:cs typeface="Arial"/>
                <a:sym typeface="Arial"/>
              </a:rPr>
              <a:t>«В  каждом человеке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Arial"/>
                <a:cs typeface="Arial"/>
                <a:sym typeface="Arial"/>
              </a:rPr>
              <a:t>солнце, только дайте ему светить</a:t>
            </a:r>
            <a:r>
              <a:rPr lang="ru-RU" sz="3600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ea typeface="Arial"/>
                <a:cs typeface="Arial"/>
                <a:sym typeface="Arial"/>
              </a:rPr>
              <a:t>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005263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72"/>
          <p:cNvSpPr txBox="1">
            <a:spLocks noChangeArrowheads="1"/>
          </p:cNvSpPr>
          <p:nvPr/>
        </p:nvSpPr>
        <p:spPr bwMode="auto">
          <a:xfrm>
            <a:off x="179388" y="0"/>
            <a:ext cx="8964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endParaRPr lang="ru-RU"/>
          </a:p>
        </p:txBody>
      </p:sp>
      <p:sp>
        <p:nvSpPr>
          <p:cNvPr id="173" name="Shape 173"/>
          <p:cNvSpPr/>
          <p:nvPr/>
        </p:nvSpPr>
        <p:spPr>
          <a:xfrm>
            <a:off x="281625" y="18624"/>
            <a:ext cx="8336699" cy="6074671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72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47" name="Picture 13" descr="bs0097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724400"/>
            <a:ext cx="1712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2001837"/>
          </a:xfrm>
        </p:spPr>
        <p:txBody>
          <a:bodyPr/>
          <a:lstStyle/>
          <a:p>
            <a:pPr indent="254000" algn="ctr" eaLnBrk="1" hangingPunct="1">
              <a:spcBef>
                <a:spcPct val="0"/>
              </a:spcBef>
              <a:buClr>
                <a:srgbClr val="FFFFFF"/>
              </a:buClr>
              <a:buFont typeface="Arial Narrow" pitchFamily="34" charset="0"/>
              <a:buNone/>
            </a:pPr>
            <a:r>
              <a:rPr lang="ru-RU" sz="3600" b="1" cap="none" smtClean="0">
                <a:solidFill>
                  <a:schemeClr val="bg2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ВИДЫ ДЕЯТЕЛЬНОСТИ В   ОБЩЕОБРАЗОВАТЕЛЬНОМ УЧРЕЖДЕНИИ </a:t>
            </a:r>
            <a:br>
              <a:rPr lang="ru-RU" sz="3600" b="1" cap="none" smtClean="0">
                <a:solidFill>
                  <a:schemeClr val="bg2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</a:br>
            <a:r>
              <a:rPr lang="ru-RU" sz="3600" b="1" cap="none" smtClean="0">
                <a:solidFill>
                  <a:schemeClr val="bg2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(В СВЕТЕ ИДЕЙ ФГОС)</a:t>
            </a:r>
          </a:p>
        </p:txBody>
      </p:sp>
      <p:sp>
        <p:nvSpPr>
          <p:cNvPr id="15362" name="Текст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eaLnBrk="1" hangingPunct="1">
              <a:spcBef>
                <a:spcPts val="338"/>
              </a:spcBef>
              <a:buClr>
                <a:srgbClr val="C6DFFF"/>
              </a:buClr>
              <a:buFont typeface="Arial Narrow" pitchFamily="34" charset="0"/>
              <a:buChar char="•"/>
            </a:pPr>
            <a:endParaRPr lang="ru-RU" sz="4400" smtClean="0">
              <a:solidFill>
                <a:srgbClr val="C00000"/>
              </a:solidFill>
              <a:latin typeface="Arial Narrow" pitchFamily="34" charset="0"/>
              <a:cs typeface="Arial" charset="0"/>
              <a:sym typeface="Arial Narrow" pitchFamily="34" charset="0"/>
            </a:endParaRPr>
          </a:p>
          <a:p>
            <a:pPr eaLnBrk="1" hangingPunct="1">
              <a:spcBef>
                <a:spcPts val="338"/>
              </a:spcBef>
              <a:buClr>
                <a:srgbClr val="C6DFFF"/>
              </a:buClr>
              <a:buFont typeface="Arial Narrow" pitchFamily="34" charset="0"/>
              <a:buChar char="•"/>
            </a:pPr>
            <a:r>
              <a:rPr lang="ru-RU" sz="4400" smtClean="0">
                <a:solidFill>
                  <a:srgbClr val="C00000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Учебная деятельность.</a:t>
            </a:r>
          </a:p>
          <a:p>
            <a:pPr eaLnBrk="1" hangingPunct="1">
              <a:spcBef>
                <a:spcPts val="338"/>
              </a:spcBef>
              <a:buClr>
                <a:srgbClr val="C6DFFF"/>
              </a:buClr>
              <a:buFont typeface="Arial Narrow" pitchFamily="34" charset="0"/>
              <a:buChar char="•"/>
            </a:pPr>
            <a:r>
              <a:rPr lang="ru-RU" sz="4400" smtClean="0">
                <a:solidFill>
                  <a:srgbClr val="7030A0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Внеурочная деятельность.</a:t>
            </a:r>
          </a:p>
          <a:p>
            <a:pPr eaLnBrk="1" hangingPunct="1">
              <a:spcBef>
                <a:spcPts val="338"/>
              </a:spcBef>
              <a:buClr>
                <a:srgbClr val="C6DFFF"/>
              </a:buClr>
              <a:buFont typeface="Arial Narrow" pitchFamily="34" charset="0"/>
              <a:buChar char="•"/>
            </a:pPr>
            <a:r>
              <a:rPr lang="ru-RU" sz="4400" smtClean="0">
                <a:solidFill>
                  <a:srgbClr val="C00000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Внешкольная деятельность.</a:t>
            </a:r>
          </a:p>
          <a:p>
            <a:pPr eaLnBrk="1" hangingPunct="1">
              <a:spcBef>
                <a:spcPts val="338"/>
              </a:spcBef>
              <a:buClr>
                <a:srgbClr val="C6DFFF"/>
              </a:buClr>
              <a:buFont typeface="Arial Narrow" pitchFamily="34" charset="0"/>
              <a:buChar char="•"/>
            </a:pPr>
            <a:r>
              <a:rPr lang="ru-RU" sz="4400" smtClean="0">
                <a:solidFill>
                  <a:srgbClr val="7030A0"/>
                </a:solidFill>
                <a:latin typeface="Arial Narrow" pitchFamily="34" charset="0"/>
                <a:cs typeface="Arial" charset="0"/>
                <a:sym typeface="Arial Narrow" pitchFamily="34" charset="0"/>
              </a:rPr>
              <a:t>Социально-значимая деятельность.</a:t>
            </a:r>
          </a:p>
        </p:txBody>
      </p:sp>
      <p:pic>
        <p:nvPicPr>
          <p:cNvPr id="15363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5084763"/>
            <a:ext cx="18303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468313" y="153988"/>
            <a:ext cx="777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</a:rPr>
              <a:t>виды внеурочной деятельности</a:t>
            </a:r>
            <a:endParaRPr lang="ru-RU" sz="4000"/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68313" y="862013"/>
            <a:ext cx="813593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endParaRPr lang="ru-RU" sz="1800" b="1"/>
          </a:p>
          <a:p>
            <a:pPr marL="0" lvl="1"/>
            <a:r>
              <a:rPr lang="ru-RU" sz="2800" b="1">
                <a:solidFill>
                  <a:srgbClr val="7030A0"/>
                </a:solidFill>
              </a:rPr>
              <a:t>Стандарт предполагает реализацию в образовательном учреждении как урочной, так и внеурочной деятельности. </a:t>
            </a:r>
          </a:p>
          <a:p>
            <a:pPr marL="0" lvl="1"/>
            <a:endParaRPr lang="ru-RU" sz="2800" b="1">
              <a:solidFill>
                <a:srgbClr val="7030A0"/>
              </a:solidFill>
            </a:endParaRPr>
          </a:p>
          <a:p>
            <a:pPr marL="0" lvl="1"/>
            <a:r>
              <a:rPr lang="ru-RU" sz="2800" b="1">
                <a:solidFill>
                  <a:srgbClr val="C00000"/>
                </a:solidFill>
              </a:rPr>
              <a:t>Внеурочная деятельность организуется по направлениям развития личности (спортивно-оздоровительное,</a:t>
            </a:r>
          </a:p>
          <a:p>
            <a:pPr marL="0" lvl="1"/>
            <a:r>
              <a:rPr lang="ru-RU" sz="2800" b="1">
                <a:solidFill>
                  <a:srgbClr val="C00000"/>
                </a:solidFill>
              </a:rPr>
              <a:t> духовно-нравственное, </a:t>
            </a:r>
          </a:p>
          <a:p>
            <a:pPr marL="0" lvl="1"/>
            <a:r>
              <a:rPr lang="ru-RU" sz="2800" b="1">
                <a:solidFill>
                  <a:srgbClr val="C00000"/>
                </a:solidFill>
              </a:rPr>
              <a:t> социальное,</a:t>
            </a:r>
          </a:p>
          <a:p>
            <a:pPr marL="0" lvl="1"/>
            <a:r>
              <a:rPr lang="ru-RU" sz="2800" b="1">
                <a:solidFill>
                  <a:srgbClr val="C00000"/>
                </a:solidFill>
              </a:rPr>
              <a:t> общеинтеллектуальное,</a:t>
            </a:r>
          </a:p>
          <a:p>
            <a:pPr marL="0" lvl="1"/>
            <a:r>
              <a:rPr lang="ru-RU" sz="2800" b="1">
                <a:solidFill>
                  <a:srgbClr val="C00000"/>
                </a:solidFill>
              </a:rPr>
              <a:t> общекультурное).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79388" y="0"/>
            <a:ext cx="871378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r>
              <a:rPr lang="ru-RU" sz="2400" b="1"/>
              <a:t> </a:t>
            </a:r>
            <a:r>
              <a:rPr lang="ru-RU" sz="2800" b="1">
                <a:solidFill>
                  <a:srgbClr val="C00000"/>
                </a:solidFill>
              </a:rPr>
              <a:t>    ВНЕУРОЧНАЯ ДЕЯТЕЛЬНОСТЬ</a:t>
            </a:r>
            <a:r>
              <a:rPr lang="ru-RU" sz="2800" b="1">
                <a:solidFill>
                  <a:srgbClr val="FF0000"/>
                </a:solidFill>
              </a:rPr>
              <a:t>.</a:t>
            </a:r>
            <a:r>
              <a:rPr lang="ru-RU" sz="2800" b="1">
                <a:solidFill>
                  <a:srgbClr val="C00000"/>
                </a:solidFill>
              </a:rPr>
              <a:t>                                                </a:t>
            </a:r>
            <a:endParaRPr lang="ru-RU" sz="2800" b="1">
              <a:solidFill>
                <a:srgbClr val="FF0000"/>
              </a:solidFill>
            </a:endParaRPr>
          </a:p>
          <a:p>
            <a:r>
              <a:rPr lang="ru-RU" sz="2800" b="1">
                <a:solidFill>
                  <a:srgbClr val="FF0000"/>
                </a:solidFill>
              </a:rPr>
              <a:t>      </a:t>
            </a:r>
          </a:p>
          <a:p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ru-RU" sz="2800"/>
              <a:t>Базовые ценности должны быть отражены в содержании внеурочных воспитательных мероприятий: праздников, викторин, выставок, дискуссий, игр и т.д., а также в деятельности кружков, секций, клубов и других форм дополнительного образования. Основной педагогической единицей внеурочной деятельности является </a:t>
            </a:r>
            <a:r>
              <a:rPr lang="ru-RU" sz="2800">
                <a:solidFill>
                  <a:srgbClr val="FF0000"/>
                </a:solidFill>
              </a:rPr>
              <a:t>культурная практика</a:t>
            </a:r>
            <a:r>
              <a:rPr lang="ru-RU" sz="2800"/>
              <a:t>- организуемая педагогами и воспитанниками культурное событие, участие в котором расширяет их опыт конструктивного, творческого поведения в культуре.</a:t>
            </a:r>
          </a:p>
          <a:p>
            <a:endParaRPr lang="ru-RU" sz="28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8496300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ВНЕШКОЛЬНАЯ      ДЕЯТЕЛЬНОСТЬ</a:t>
            </a:r>
            <a:r>
              <a:rPr lang="ru-RU" b="1">
                <a:solidFill>
                  <a:srgbClr val="FF0000"/>
                </a:solidFill>
              </a:rPr>
              <a:t>.</a:t>
            </a:r>
            <a:endParaRPr lang="ru-RU"/>
          </a:p>
          <a:p>
            <a:endParaRPr lang="ru-RU"/>
          </a:p>
          <a:p>
            <a:r>
              <a:rPr lang="ru-RU"/>
              <a:t> </a:t>
            </a:r>
            <a:r>
              <a:rPr lang="ru-RU" sz="2800"/>
              <a:t>Внешкольные мероприятия: экскурсии, разнообразные десанты, сборы помощи, благотворительные, экологические, военно- патриотические мероприятия, учебные бизнес-мероприятия, полезные дела и т.д. организуются в пределах целостного, социально-открытого образовательного пространства.</a:t>
            </a:r>
          </a:p>
          <a:p>
            <a:r>
              <a:rPr lang="ru-RU" sz="2800"/>
              <a:t>Основной педагогической единицей внешкольной деятельности является </a:t>
            </a:r>
            <a:r>
              <a:rPr lang="ru-RU" sz="2800">
                <a:solidFill>
                  <a:srgbClr val="FF0000"/>
                </a:solidFill>
              </a:rPr>
              <a:t>социальная практика -</a:t>
            </a:r>
            <a:r>
              <a:rPr lang="ru-RU" sz="2800"/>
              <a:t>педагогически моделируемая в реальных условиях общественно-значимая задача, участие в решении которой формирует у педагогов и воспитанников социальную компетентность и опыт конструктивного гражданского поведения.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55600" y="188913"/>
            <a:ext cx="8712200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</a:rPr>
              <a:t>Возможные виды социально-значимой деятельности:</a:t>
            </a:r>
            <a:endParaRPr lang="ru-RU" sz="2800">
              <a:solidFill>
                <a:srgbClr val="C00000"/>
              </a:solidFill>
            </a:endParaRPr>
          </a:p>
          <a:p>
            <a:r>
              <a:rPr lang="ru-RU" sz="2400" b="1"/>
              <a:t>1 участие в волонтерских движениях (организация и проведение акций, выступлений, изготовление и распространение листовок по профилактике наркомании, алкоголизма, табакокурения и т.д.);</a:t>
            </a:r>
            <a:endParaRPr lang="ru-RU" sz="2400"/>
          </a:p>
          <a:p>
            <a:r>
              <a:rPr lang="ru-RU" sz="2400" b="1"/>
              <a:t>2 оказание посильной помощи социально- незащищенным слоям населения (престарелым, инвалидам, труженикам тыла);</a:t>
            </a:r>
            <a:endParaRPr lang="ru-RU" sz="2400"/>
          </a:p>
          <a:p>
            <a:r>
              <a:rPr lang="ru-RU" sz="2400" b="1"/>
              <a:t>3 участие в поисковой работе для школьного музея и библиотеки;</a:t>
            </a:r>
            <a:endParaRPr lang="ru-RU" sz="2400"/>
          </a:p>
          <a:p>
            <a:r>
              <a:rPr lang="ru-RU" sz="2400" b="1"/>
              <a:t>4 шефская работа над воспитанниками структурного подразделения дошкольного образования и младшими школьниками;</a:t>
            </a:r>
            <a:endParaRPr lang="ru-RU" sz="2400"/>
          </a:p>
          <a:p>
            <a:r>
              <a:rPr lang="ru-RU" sz="2400" b="1"/>
              <a:t>5 оказание помощи в проведении массовых мероприятий в лагере с дневным пребыванием детей;</a:t>
            </a:r>
            <a:endParaRPr lang="ru-RU" sz="2400"/>
          </a:p>
          <a:p>
            <a:r>
              <a:rPr lang="ru-RU" sz="2400" b="1"/>
              <a:t>6 проведение исследовательской и опытнической деятельности на пришкольном участке.</a:t>
            </a:r>
            <a:endParaRPr lang="ru-RU" sz="2400"/>
          </a:p>
          <a:p>
            <a:r>
              <a:rPr lang="ru-RU" sz="2400" b="1"/>
              <a:t> </a:t>
            </a:r>
            <a:endParaRPr lang="ru-RU" sz="2400"/>
          </a:p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pPr indent="254000" eaLnBrk="1" fontAlgn="auto" hangingPunct="1">
              <a:spcAft>
                <a:spcPts val="0"/>
              </a:spcAft>
              <a:buSzPct val="100000"/>
              <a:defRPr/>
            </a:pPr>
            <a:endParaRPr lang="ru-RU" b="1"/>
          </a:p>
        </p:txBody>
      </p:sp>
      <p:sp>
        <p:nvSpPr>
          <p:cNvPr id="20482" name="Текст 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eaLnBrk="1" hangingPunct="1">
              <a:spcBef>
                <a:spcPts val="338"/>
              </a:spcBef>
              <a:buClr>
                <a:srgbClr val="C6DFFF"/>
              </a:buClr>
              <a:buFont typeface="Arial Narrow" pitchFamily="34" charset="0"/>
              <a:buChar char="•"/>
            </a:pPr>
            <a:endParaRPr lang="ru-RU" smtClean="0">
              <a:solidFill>
                <a:srgbClr val="FFFFFF"/>
              </a:solidFill>
              <a:latin typeface="Arial Narrow" pitchFamily="34" charset="0"/>
              <a:cs typeface="Arial" charset="0"/>
              <a:sym typeface="Arial Narrow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0163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1746</Words>
  <Application>Microsoft Office PowerPoint</Application>
  <PresentationFormat>Экран (4:3)</PresentationFormat>
  <Paragraphs>356</Paragraphs>
  <Slides>31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Times New Roman</vt:lpstr>
      <vt:lpstr>Trebuchet MS</vt:lpstr>
      <vt:lpstr>wave</vt:lpstr>
      <vt:lpstr>wave</vt:lpstr>
      <vt:lpstr>wave</vt:lpstr>
      <vt:lpstr>wave</vt:lpstr>
      <vt:lpstr>wave</vt:lpstr>
      <vt:lpstr>wave</vt:lpstr>
      <vt:lpstr>wave</vt:lpstr>
      <vt:lpstr>Слайд 1</vt:lpstr>
      <vt:lpstr>Слайд 2</vt:lpstr>
      <vt:lpstr>Слайд 3</vt:lpstr>
      <vt:lpstr>ВИДЫ ДЕЯТЕЛЬНОСТИ В   ОБЩЕОБРАЗОВАТЕЛЬНОМ УЧРЕЖДЕНИИ  (В СВЕТЕ ИДЕЙ ФГОС)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Жигуль</dc:creator>
  <cp:lastModifiedBy>user</cp:lastModifiedBy>
  <cp:revision>89</cp:revision>
  <dcterms:modified xsi:type="dcterms:W3CDTF">2014-08-23T17:44:29Z</dcterms:modified>
</cp:coreProperties>
</file>