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7" r:id="rId2"/>
    <p:sldId id="273" r:id="rId3"/>
    <p:sldId id="274" r:id="rId4"/>
    <p:sldId id="300" r:id="rId5"/>
    <p:sldId id="302" r:id="rId6"/>
    <p:sldId id="303" r:id="rId7"/>
    <p:sldId id="283" r:id="rId8"/>
    <p:sldId id="293" r:id="rId9"/>
    <p:sldId id="294" r:id="rId10"/>
    <p:sldId id="301" r:id="rId11"/>
    <p:sldId id="289" r:id="rId12"/>
    <p:sldId id="290" r:id="rId13"/>
    <p:sldId id="287" r:id="rId14"/>
    <p:sldId id="288" r:id="rId15"/>
    <p:sldId id="304" r:id="rId16"/>
    <p:sldId id="258" r:id="rId17"/>
    <p:sldId id="284" r:id="rId18"/>
    <p:sldId id="292" r:id="rId19"/>
    <p:sldId id="285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0" autoAdjust="0"/>
  </p:normalViewPr>
  <p:slideViewPr>
    <p:cSldViewPr>
      <p:cViewPr varScale="1">
        <p:scale>
          <a:sx n="45" d="100"/>
          <a:sy n="45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8BE898-53AB-48F6-ADDC-EA181FA50F31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AD0C7A-67A5-435A-89FB-D5DB4E674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0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8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AB1EE9-AC71-460C-91C3-89753D3AAEBE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46F7E3B-08AF-4F82-A616-7B92603A4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8DB8-F567-4D87-BE57-8AAC7F78F270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A99D-3FB2-4C41-9DC6-3826F2C88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71E0-EE90-410D-AC25-B6CC3E3D6AF5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4D93-CE95-4055-A129-4FDA5E9E8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B820-F90A-43A0-87B6-B849BCF0EFAE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7673-91CF-4FA5-A991-47CBA711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1ACE61-0CB0-418D-A4D0-FEEDE0B62AF9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76E53D-1768-407A-9CB3-9748AEC4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D572-E989-4568-A85F-48396CA30082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7BE3-9053-4419-AA3A-38E4E8A21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D72AFF-0A98-4A55-AE5A-D36F46FB2B17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2010B5-D6AD-4523-87C9-8B63A2E5A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0C5E-85C4-4FF3-B79D-C37326685075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11AD-66B0-47D7-B915-7CCA79B1B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7C2B-6950-4659-B292-685F3FE4894F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2461-B603-4E5C-B834-7908328B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8A7915-D468-4271-9223-C9C329236ED9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649BEA-2A76-4CD1-94B0-6F29B640C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6C3DBD-4131-4789-A54A-DA303724A152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B3AD84-7BF8-4F90-82DD-556910B4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FB984A-9E5C-4248-BC98-0661FF23BB93}" type="datetimeFigureOut">
              <a:rPr lang="ru-RU"/>
              <a:pPr>
                <a:defRPr/>
              </a:pPr>
              <a:t>25.08.2014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874C96-A6DD-494B-A3DF-7142751D1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64" r:id="rId7"/>
    <p:sldLayoutId id="2147483771" r:id="rId8"/>
    <p:sldLayoutId id="2147483772" r:id="rId9"/>
    <p:sldLayoutId id="2147483763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www.prosv.ru/" TargetMode="External"/><Relationship Id="rId7" Type="http://schemas.openxmlformats.org/officeDocument/2006/relationships/hyperlink" Target="http://www.school2100.ru/" TargetMode="External"/><Relationship Id="rId2" Type="http://schemas.openxmlformats.org/officeDocument/2006/relationships/hyperlink" Target="http://fp.edu.ru/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gf.ru/" TargetMode="External"/><Relationship Id="rId5" Type="http://schemas.openxmlformats.org/officeDocument/2006/relationships/hyperlink" Target="http://www.russkoe-slovo.ru/" TargetMode="External"/><Relationship Id="rId4" Type="http://schemas.openxmlformats.org/officeDocument/2006/relationships/hyperlink" Target="http://server2.webisgroup.ru/drofa.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912768" cy="2592289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Современные аспекты использование УМК в школьной практике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3344863"/>
            <a:ext cx="4679950" cy="1728787"/>
          </a:xfrm>
        </p:spPr>
        <p:txBody>
          <a:bodyPr/>
          <a:lstStyle/>
          <a:p>
            <a:pPr marR="0" algn="l"/>
            <a:r>
              <a:rPr lang="ru-RU" sz="2400" b="1" smtClean="0"/>
              <a:t>Жигульская М.И.</a:t>
            </a:r>
          </a:p>
          <a:p>
            <a:pPr marR="0" algn="l"/>
            <a:r>
              <a:rPr lang="ru-RU" sz="2400" b="1" smtClean="0"/>
              <a:t>учитель истории и обществознания </a:t>
            </a:r>
          </a:p>
          <a:p>
            <a:pPr marR="0" algn="l"/>
            <a:r>
              <a:rPr lang="ru-RU" sz="2400" b="1" smtClean="0"/>
              <a:t>МБОУ СОШ № 62</a:t>
            </a:r>
          </a:p>
        </p:txBody>
      </p:sp>
      <p:pic>
        <p:nvPicPr>
          <p:cNvPr id="14339" name="Picture 2" descr="E:\рисунки на презентиции\кар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163" y="3287713"/>
            <a:ext cx="4541837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Соответствие требованиям ФГОС. Реальная возможность достижения личностных, метапредметных и предметных результатов.</a:t>
            </a:r>
          </a:p>
          <a:p>
            <a:r>
              <a:rPr lang="ru-RU" sz="2000" smtClean="0"/>
              <a:t>Значительный потенциал для духовно-нравственного развития и воспитания личности гражданина России.</a:t>
            </a:r>
          </a:p>
          <a:p>
            <a:r>
              <a:rPr lang="ru-RU" sz="2000" smtClean="0"/>
              <a:t>Эффективное сочетание лучших традиций российского образования и проверенных практиками образовательного процесса инноваций.</a:t>
            </a:r>
          </a:p>
          <a:p>
            <a:r>
              <a:rPr lang="ru-RU" sz="2000" smtClean="0"/>
              <a:t>Деятельностный подход. Отработка теоретических знаний в практической деятельности.</a:t>
            </a:r>
          </a:p>
          <a:p>
            <a:r>
              <a:rPr lang="ru-RU" sz="2000" smtClean="0"/>
              <a:t>Приближенность содержания к реальной жизни.</a:t>
            </a:r>
          </a:p>
          <a:p>
            <a:r>
              <a:rPr lang="ru-RU" sz="2000" smtClean="0"/>
              <a:t>Дифференцированный подход. </a:t>
            </a:r>
          </a:p>
          <a:p>
            <a:r>
              <a:rPr lang="ru-RU" sz="2000" smtClean="0"/>
              <a:t> Возможность выбора индивидуальной образовательной траектории.</a:t>
            </a:r>
          </a:p>
          <a:p>
            <a:endParaRPr lang="ru-RU" sz="20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УМК издательства «Просвещение</a:t>
            </a:r>
            <a:r>
              <a:rPr lang="ru-RU" dirty="0">
                <a:effectLst/>
              </a:rPr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УМК « Обществознание.</a:t>
            </a:r>
            <a:br>
              <a:rPr lang="ru-RU" dirty="0"/>
            </a:br>
            <a:r>
              <a:rPr lang="ru-RU" dirty="0"/>
              <a:t>10-11класс»</a:t>
            </a:r>
            <a:br>
              <a:rPr lang="ru-RU" dirty="0"/>
            </a:br>
            <a:r>
              <a:rPr lang="ru-RU" dirty="0"/>
              <a:t>автор Л.Н. </a:t>
            </a:r>
            <a:r>
              <a:rPr lang="ru-RU" dirty="0" smtClean="0"/>
              <a:t>Боголюбов</a:t>
            </a:r>
            <a:br>
              <a:rPr lang="ru-RU" dirty="0" smtClean="0"/>
            </a:br>
            <a:r>
              <a:rPr lang="ru-RU" dirty="0" smtClean="0"/>
              <a:t>(базовый уровень).</a:t>
            </a:r>
            <a:endParaRPr lang="ru-RU" dirty="0"/>
          </a:p>
        </p:txBody>
      </p:sp>
      <p:pic>
        <p:nvPicPr>
          <p:cNvPr id="33794" name="Picture 5" descr="E:\rybub\5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89663" y="138113"/>
            <a:ext cx="2016125" cy="2719387"/>
          </a:xfrm>
        </p:spPr>
      </p:pic>
      <p:pic>
        <p:nvPicPr>
          <p:cNvPr id="33795" name="Picture 6" descr="E:\rybub\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6288" y="620713"/>
            <a:ext cx="1800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E:\rybub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92375"/>
            <a:ext cx="181768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E:\rybub\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5688" y="4046538"/>
            <a:ext cx="1905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E:\rybub\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7900" y="3741738"/>
            <a:ext cx="1800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E:\у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02238" y="3278188"/>
            <a:ext cx="1905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Объект 3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9588" y="2768600"/>
            <a:ext cx="18351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" descr="C:\Users\Жигуль\Desktop\Новая папка\2014-02-03\00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150" y="3573463"/>
            <a:ext cx="16303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2" descr="E:\rybub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557338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E:\rybub\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1036638"/>
            <a:ext cx="2540000" cy="3581400"/>
          </a:xfrm>
        </p:spPr>
      </p:pic>
      <p:pic>
        <p:nvPicPr>
          <p:cNvPr id="34820" name="Picture 4" descr="E:\rybub\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254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Объект 3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73238"/>
            <a:ext cx="19050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E:\rybub\4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9563" y="36195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E:\2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75500" y="3757613"/>
            <a:ext cx="1905000" cy="3057525"/>
          </a:xfrm>
        </p:spPr>
      </p:pic>
      <p:pic>
        <p:nvPicPr>
          <p:cNvPr id="35842" name="Объект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066800"/>
            <a:ext cx="18002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Users\Жигуль\Desktop\Новая папка\2014-02-03\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4965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Жигуль\Desktop\Новая папка\2014-02-03\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2725" y="3832225"/>
            <a:ext cx="1905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C:\Users\Жигуль\Desktop\Новая папка\2014-02-03\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0" y="2244725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C:\Users\Жигуль\Desktop\Новая папка\2014-02-03\0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9200" y="3486150"/>
            <a:ext cx="18288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C:\Users\Жигуль\Desktop\Новая папка\2014-02-03\0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276225"/>
            <a:ext cx="20780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C:\Users\Жигуль\Desktop\Новая папка\2014-02-03\01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963" y="-28575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 descr="C:\Users\Жигуль\Desktop\Новая папка\2014-02-03\01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0338" y="227013"/>
            <a:ext cx="1617662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УМК « Обществознание.</a:t>
            </a:r>
            <a:br>
              <a:rPr lang="ru-RU" dirty="0" smtClean="0"/>
            </a:br>
            <a:r>
              <a:rPr lang="ru-RU" dirty="0" smtClean="0"/>
              <a:t>10-11класс»</a:t>
            </a:r>
            <a:br>
              <a:rPr lang="ru-RU" dirty="0" smtClean="0"/>
            </a:br>
            <a:r>
              <a:rPr lang="ru-RU" dirty="0" smtClean="0"/>
              <a:t>автор Л.Н. </a:t>
            </a:r>
            <a:r>
              <a:rPr lang="ru-RU" dirty="0"/>
              <a:t>Боголюбов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профильный уровень</a:t>
            </a:r>
            <a:endParaRPr lang="ru-RU" dirty="0"/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452688"/>
            <a:ext cx="1657350" cy="2776537"/>
          </a:xfrm>
        </p:spPr>
      </p:pic>
      <p:pic>
        <p:nvPicPr>
          <p:cNvPr id="3789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573463"/>
            <a:ext cx="173355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560638"/>
            <a:ext cx="16065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2425" y="3897313"/>
            <a:ext cx="1728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04800"/>
            <a:ext cx="17287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1700213"/>
            <a:ext cx="16557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597650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u="sng" dirty="0"/>
              <a:t>Ключевые идеи</a:t>
            </a:r>
            <a:r>
              <a:rPr lang="ru-RU" dirty="0"/>
              <a:t>, заложенные в предметное содержание, дидактическое обеспечение и методическое сопровождение </a:t>
            </a:r>
            <a:r>
              <a:rPr lang="ru-RU" b="1" u="sng" dirty="0"/>
              <a:t>УМК</a:t>
            </a:r>
            <a:r>
              <a:rPr lang="ru-RU" u="sng" dirty="0"/>
              <a:t>,</a:t>
            </a:r>
            <a:r>
              <a:rPr lang="ru-RU" dirty="0"/>
              <a:t> соответствующие ФГОС </a:t>
            </a:r>
            <a:r>
              <a:rPr lang="ru-RU" b="1" dirty="0" smtClean="0"/>
              <a:t>: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91050" y="1989138"/>
            <a:ext cx="4119563" cy="16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Духовно-нравственное  развитие и воспитание личности гражданина России.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64075" y="3767138"/>
            <a:ext cx="3975100" cy="14668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Обучение в деятельности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1188" y="2259013"/>
            <a:ext cx="3224212" cy="13303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Формирование ценностных ориентиров.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58825" y="5402263"/>
            <a:ext cx="3224213" cy="115093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Направленность на результат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28663" y="3767138"/>
            <a:ext cx="3138487" cy="136683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Синтез традиций и инноваций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591050" y="5402263"/>
            <a:ext cx="4048125" cy="12493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400" dirty="0"/>
              <a:t>Вариативность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82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Системно-</a:t>
            </a:r>
            <a:r>
              <a:rPr lang="ru-RU" sz="2800" dirty="0" err="1" smtClean="0">
                <a:effectLst/>
              </a:rPr>
              <a:t>деятельностный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подход при подготовке к ГИА, ЕГЭ по обществознанию </a:t>
            </a:r>
            <a:br>
              <a:rPr lang="ru-RU" sz="2800" dirty="0">
                <a:effectLst/>
              </a:rPr>
            </a:b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23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/>
              <a:t>О</a:t>
            </a:r>
            <a:r>
              <a:rPr lang="ru-RU" sz="2800" dirty="0" smtClean="0"/>
              <a:t>т </a:t>
            </a:r>
            <a:r>
              <a:rPr lang="ru-RU" sz="2800" dirty="0"/>
              <a:t>учителя </a:t>
            </a:r>
            <a:r>
              <a:rPr lang="ru-RU" sz="2800" dirty="0" smtClean="0"/>
              <a:t>требуется </a:t>
            </a:r>
            <a:r>
              <a:rPr lang="ru-RU" sz="2800" dirty="0"/>
              <a:t> </a:t>
            </a:r>
            <a:r>
              <a:rPr lang="ru-RU" sz="2800" dirty="0" smtClean="0"/>
              <a:t>применения </a:t>
            </a:r>
            <a:r>
              <a:rPr lang="ru-RU" sz="2800" dirty="0" err="1"/>
              <a:t>деятельностных</a:t>
            </a:r>
            <a:r>
              <a:rPr lang="ru-RU" sz="2800" dirty="0"/>
              <a:t> технологий и приёмов, позволяющих реализовать поставленные задачи: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/>
              <a:t>- глубокое и полное усвоение обществоведческих понятий;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/>
              <a:t>- систематизация, обобщение знаний;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/>
              <a:t>- достижение высоких баллов  на ЕГЭ, ГИА  по обществознанию. </a:t>
            </a:r>
          </a:p>
          <a:p>
            <a:pPr marL="2057400" lvl="8" indent="0">
              <a:buFont typeface="Wingdings 2"/>
              <a:buNone/>
              <a:defRPr/>
            </a:pPr>
            <a:r>
              <a:rPr lang="ru-RU" sz="2400" dirty="0" smtClean="0">
                <a:latin typeface="Adventure" pitchFamily="2" charset="0"/>
              </a:rPr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Системно-</a:t>
            </a:r>
            <a:r>
              <a:rPr lang="ru-RU" sz="3200" dirty="0" err="1" smtClean="0">
                <a:effectLst/>
              </a:rPr>
              <a:t>деятельностная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>
                <a:effectLst/>
              </a:rPr>
              <a:t> 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технология </a:t>
            </a:r>
            <a:r>
              <a:rPr lang="ru-RU" sz="3200" dirty="0">
                <a:effectLst/>
              </a:rPr>
              <a:t> подготовки учащихся к </a:t>
            </a:r>
            <a:r>
              <a:rPr lang="ru-RU" sz="3200" dirty="0" smtClean="0">
                <a:effectLst/>
              </a:rPr>
              <a:t>     ЕГЭ</a:t>
            </a:r>
            <a:r>
              <a:rPr lang="ru-RU" sz="3200" dirty="0">
                <a:effectLst/>
              </a:rPr>
              <a:t>, ГИА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843088"/>
            <a:ext cx="2479675" cy="1484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5 работа </a:t>
            </a:r>
            <a:r>
              <a:rPr lang="ru-RU" sz="2400" dirty="0"/>
              <a:t> с тренажёрами</a:t>
            </a:r>
            <a:r>
              <a:rPr lang="ru-RU" dirty="0"/>
              <a:t>. 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5888" y="1592263"/>
            <a:ext cx="2305050" cy="1519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r>
              <a:rPr lang="ru-RU" sz="2400" dirty="0"/>
              <a:t> </a:t>
            </a:r>
            <a:r>
              <a:rPr lang="ru-RU" sz="2400" dirty="0"/>
              <a:t> работа с понятиями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6738" y="4206875"/>
            <a:ext cx="2286000" cy="174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 работа </a:t>
            </a:r>
            <a:r>
              <a:rPr lang="ru-RU" sz="2400" dirty="0"/>
              <a:t>с рабочими тетрадями</a:t>
            </a:r>
            <a:r>
              <a:rPr lang="ru-RU" dirty="0"/>
              <a:t> 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7288" y="4797425"/>
            <a:ext cx="2220912" cy="1482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3"/>
              <a:defRPr/>
            </a:pPr>
            <a:r>
              <a:rPr lang="ru-RU" sz="2400" dirty="0"/>
              <a:t>р</a:t>
            </a:r>
            <a:r>
              <a:rPr lang="ru-RU" sz="2400" dirty="0"/>
              <a:t>абота с текстами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70675" y="4173538"/>
            <a:ext cx="2100263" cy="174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2</a:t>
            </a:r>
            <a:r>
              <a:rPr lang="ru-RU" sz="2000" dirty="0"/>
              <a:t> </a:t>
            </a:r>
            <a:r>
              <a:rPr lang="ru-RU" sz="2000" dirty="0"/>
              <a:t>работа с интерактивными  презентациями  </a:t>
            </a:r>
            <a:r>
              <a:rPr lang="ru-RU" dirty="0"/>
              <a:t> 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63863" y="2744788"/>
            <a:ext cx="3367087" cy="1562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/>
              <a:t>поэтапная подготовка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784850" y="2517775"/>
            <a:ext cx="1069975" cy="69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18200" y="3740150"/>
            <a:ext cx="80327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803525" y="2795588"/>
            <a:ext cx="760413" cy="465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803525" y="3740150"/>
            <a:ext cx="760413" cy="625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816475" y="3749675"/>
            <a:ext cx="120650" cy="123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818187"/>
          </a:xfrm>
        </p:spPr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  С1 </a:t>
            </a:r>
            <a:r>
              <a:rPr lang="ru-RU" b="1" dirty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-С2 ЗАДАНИЯ ПО РАБОТЕ С </a:t>
            </a:r>
            <a:r>
              <a:rPr lang="ru-RU" b="1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ТЕКСТОМ: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Вопросы и задания к документу.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 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Задания: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Охарактеризуйте…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Согласны ли вы с….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Объясните как вы понимаете…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Приведите аргументы…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Конкретизируйте свой ответ примерами….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Дайте оценку….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Сделайте выводы….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Подсчитайте…. Сравните… Сформулируйте…Соотнесите..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Найдите в материалах СМИ….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ru-RU" b="1" dirty="0" smtClean="0">
              <a:effectLst>
                <a:outerShdw blurRad="31750" dist="25400" dir="5400000" algn="tl">
                  <a:srgbClr val="000000">
                    <a:alpha val="25000"/>
                  </a:srgbClr>
                </a:outerShdw>
              </a:effectLst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Рубрика «Мысли мудрых</a:t>
            </a:r>
            <a:r>
              <a:rPr lang="ru-RU" dirty="0" smtClean="0"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pic>
        <p:nvPicPr>
          <p:cNvPr id="41986" name="Picture 6" descr="E:\rybub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325" y="3716338"/>
            <a:ext cx="1800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Объект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5213" y="620713"/>
            <a:ext cx="1428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263" y="333375"/>
            <a:ext cx="8229600" cy="5575300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</a:t>
            </a:r>
            <a:r>
              <a:rPr lang="ru-RU" u="sng" dirty="0" smtClean="0"/>
              <a:t>Обучать </a:t>
            </a:r>
            <a:r>
              <a:rPr lang="ru-RU" u="sng" dirty="0"/>
              <a:t>деятельности </a:t>
            </a:r>
            <a:r>
              <a:rPr lang="ru-RU" dirty="0"/>
              <a:t>- значит </a:t>
            </a: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делать </a:t>
            </a:r>
            <a:r>
              <a:rPr lang="ru-RU" dirty="0"/>
              <a:t>учение мотивированным</a:t>
            </a:r>
            <a:r>
              <a:rPr lang="ru-RU" dirty="0" smtClean="0"/>
              <a:t>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ru-RU" dirty="0"/>
              <a:t>учить ученика оптимально организовывать свою деятельность,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помогать </a:t>
            </a:r>
            <a:r>
              <a:rPr lang="ru-RU" dirty="0"/>
              <a:t>сформировать умение контроля и самоконтроля</a:t>
            </a:r>
            <a:r>
              <a:rPr lang="ru-RU" dirty="0" smtClean="0"/>
              <a:t>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ru-RU" dirty="0"/>
              <a:t>оценки и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самооценки</a:t>
            </a:r>
            <a:r>
              <a:rPr lang="ru-RU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43010" name="Picture 3" descr="E:\рисунки на презентиции\кар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644900"/>
            <a:ext cx="4679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Ускорение </a:t>
            </a:r>
            <a:r>
              <a:rPr lang="ru-RU" dirty="0"/>
              <a:t>процессов </a:t>
            </a:r>
            <a:r>
              <a:rPr lang="ru-RU" dirty="0" smtClean="0"/>
              <a:t>глобализации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Информационная революция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Изменение системы общественных </a:t>
            </a:r>
            <a:r>
              <a:rPr lang="ru-RU" dirty="0" smtClean="0"/>
              <a:t>отношений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Активные процессы обновления общественных </a:t>
            </a:r>
            <a:r>
              <a:rPr lang="ru-RU" dirty="0" smtClean="0"/>
              <a:t>наук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Новые требования государства к выпускникам </a:t>
            </a:r>
            <a:r>
              <a:rPr lang="ru-RU" dirty="0" smtClean="0"/>
              <a:t>системы образования</a:t>
            </a:r>
            <a:r>
              <a:rPr lang="ru-RU" dirty="0"/>
              <a:t>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Система </a:t>
            </a:r>
            <a:r>
              <a:rPr lang="ru-RU" dirty="0"/>
              <a:t>требований, определяемых стандартом общего образования второго поколения.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>
                <a:effectLst/>
              </a:rPr>
              <a:t>П</a:t>
            </a:r>
            <a:r>
              <a:rPr lang="ru-RU" sz="3600" b="0" dirty="0" smtClean="0">
                <a:effectLst/>
              </a:rPr>
              <a:t>роблема </a:t>
            </a:r>
            <a:r>
              <a:rPr lang="ru-RU" sz="3600" b="0" dirty="0">
                <a:effectLst/>
              </a:rPr>
              <a:t>существенного обновления школьного исторического и обществоведческого образования:</a:t>
            </a:r>
            <a:endParaRPr lang="ru-RU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8297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4403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4035" name="Picture 2" descr="E:\рисунки на презентиции\кар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3988" y="3860800"/>
            <a:ext cx="51689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1"/>
          <p:cNvSpPr>
            <a:spLocks noChangeArrowheads="1"/>
          </p:cNvSpPr>
          <p:nvPr/>
        </p:nvSpPr>
        <p:spPr bwMode="auto">
          <a:xfrm>
            <a:off x="403225" y="2205038"/>
            <a:ext cx="65516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Lucida Sans Unicode" pitchFamily="34" charset="0"/>
              </a:rPr>
              <a:t>Человек достигнет результата, только делая что-то сам...</a:t>
            </a:r>
            <a:br>
              <a:rPr lang="ru-RU" sz="2800" b="1">
                <a:latin typeface="Lucida Sans Unicode" pitchFamily="34" charset="0"/>
              </a:rPr>
            </a:br>
            <a:r>
              <a:rPr lang="ru-RU" sz="2800">
                <a:latin typeface="Lucida Sans Unicode" pitchFamily="34" charset="0"/>
              </a:rPr>
              <a:t>(Александр Пятигорский, русский философ)</a:t>
            </a:r>
          </a:p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818187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В этих условиях </a:t>
            </a:r>
            <a:r>
              <a:rPr lang="ru-RU" b="1" smtClean="0"/>
              <a:t>школьной практике </a:t>
            </a:r>
            <a:r>
              <a:rPr lang="ru-RU" smtClean="0"/>
              <a:t>должен был быть предложен </a:t>
            </a:r>
            <a:r>
              <a:rPr lang="ru-RU" b="1" smtClean="0"/>
              <a:t>ориентир,</a:t>
            </a:r>
            <a:r>
              <a:rPr lang="ru-RU" smtClean="0"/>
              <a:t>  который определяет пути и способы овладения содержанием образования, целесообразные уровни его изложения и усвоения, а также оптимальный состав учебно-методического и информационного сопровождения</a:t>
            </a:r>
          </a:p>
          <a:p>
            <a:endParaRPr lang="ru-RU" smtClean="0"/>
          </a:p>
          <a:p>
            <a:r>
              <a:rPr lang="ru-RU" smtClean="0"/>
              <a:t>Ведущую роль в качестве такого ориентира должны сыграть новые </a:t>
            </a:r>
            <a:r>
              <a:rPr lang="ru-RU" b="1" smtClean="0"/>
              <a:t>УМК.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/>
              <a:t>Учебный план</a:t>
            </a:r>
            <a:r>
              <a:rPr lang="ru-RU" dirty="0"/>
              <a:t>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Задачник</a:t>
            </a: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Практикум</a:t>
            </a:r>
            <a:r>
              <a:rPr lang="ru-RU" b="1" dirty="0"/>
              <a:t> </a:t>
            </a:r>
            <a:endParaRPr lang="ru-RU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Учебная программа</a:t>
            </a: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Учебник</a:t>
            </a: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Учебно-методическое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пособие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 </a:t>
            </a:r>
            <a:r>
              <a:rPr lang="ru-RU" b="1" dirty="0"/>
              <a:t>Учебные </a:t>
            </a:r>
            <a:r>
              <a:rPr lang="ru-RU" b="1" dirty="0" smtClean="0"/>
              <a:t>пособия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ru-RU" b="1" dirty="0"/>
              <a:t>Справочное </a:t>
            </a:r>
            <a:r>
              <a:rPr lang="ru-RU" b="1" dirty="0" smtClean="0"/>
              <a:t>издание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 </a:t>
            </a:r>
            <a:r>
              <a:rPr lang="ru-RU" b="1" dirty="0"/>
              <a:t>Хрестоматия</a:t>
            </a:r>
            <a:r>
              <a:rPr lang="ru-RU" dirty="0"/>
              <a:t>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/>
              <a:t>Ц</a:t>
            </a:r>
            <a:r>
              <a:rPr lang="ru-RU" b="1" dirty="0" smtClean="0"/>
              <a:t>ифровые </a:t>
            </a:r>
            <a:r>
              <a:rPr lang="ru-RU" b="1" dirty="0"/>
              <a:t>образовательные </a:t>
            </a:r>
            <a:r>
              <a:rPr lang="ru-RU" b="1" dirty="0" smtClean="0"/>
              <a:t>ресурсы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Основные компоненты УМК: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673725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1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100" b="1" dirty="0" smtClean="0"/>
              <a:t>Согласно </a:t>
            </a:r>
            <a:r>
              <a:rPr lang="ru-RU" sz="3100" b="1" dirty="0"/>
              <a:t>статье 32 Закона </a:t>
            </a:r>
            <a:r>
              <a:rPr lang="ru-RU" b="1" dirty="0" smtClean="0"/>
              <a:t>РФ </a:t>
            </a:r>
            <a:r>
              <a:rPr lang="ru-RU" b="1" dirty="0"/>
              <a:t>"Об образовании" </a:t>
            </a:r>
            <a:endParaRPr lang="ru-RU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 "...к компетенции образовательного учреждения относятся: определение списка учебников в соответствии с утвержденными федеральными перечнями учебников, рекомендованных или допущенных к использованию в образовательном процессе… ".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/>
              <a:t>Согласно статье 55 Закона РФ "Об образовании</a:t>
            </a:r>
            <a:r>
              <a:rPr lang="ru-RU" dirty="0" smtClean="0"/>
              <a:t>"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 "...при исполнении профессиональных обязанностей педагогические работники имеют право на свободу выбора и использования методик обучения и воспитания, учебных пособий и материалов, учебников в соответствии с образовательной программой, утвержденной образовательным учреждением, методов оценки знаний обучающихся, воспитанников. Выбор учебников и учебных пособий, используемых в образовательном процессе …осуществляется в соответствии со списком учебников и учебных пособий, определенным образовательным учреждением".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7488" y="1341438"/>
            <a:ext cx="8229600" cy="4525962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1</a:t>
            </a:r>
            <a:r>
              <a:rPr lang="ru-RU" dirty="0"/>
              <a:t>. Соответствует  ФГОС НОО, </a:t>
            </a:r>
            <a:r>
              <a:rPr lang="ru-RU" dirty="0" smtClean="0"/>
              <a:t>ООО.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 2. Отражает  специфику региональной     системы образования.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          3</a:t>
            </a:r>
            <a:r>
              <a:rPr lang="ru-RU" dirty="0"/>
              <a:t>. Обеспечивает реализацию интересов и потребностей обучающихся, их родителей, ОУ, учредителя ОУ.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Принципы выбора УМК могут быть следующие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30188" y="176688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54000" y="261778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19075" y="38798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 </a:t>
            </a:r>
            <a:r>
              <a:rPr lang="ru-RU" dirty="0"/>
              <a:t>сайтах: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1. Всё об учебниках федеральных перечней (</a:t>
            </a:r>
            <a:r>
              <a:rPr lang="ru-RU" u="sng" dirty="0">
                <a:solidFill>
                  <a:srgbClr val="C00000"/>
                </a:solidFill>
                <a:hlinkClick r:id="rId2"/>
              </a:rPr>
              <a:t>http://fp.edu.ru/asp</a:t>
            </a:r>
            <a:r>
              <a:rPr lang="ru-RU" dirty="0"/>
              <a:t>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2. Издательство «</a:t>
            </a:r>
            <a:r>
              <a:rPr lang="ru-RU" dirty="0" smtClean="0"/>
              <a:t>Просвещение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(</a:t>
            </a:r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://www.prosv.ru</a:t>
            </a:r>
            <a:r>
              <a:rPr lang="ru-RU" dirty="0"/>
              <a:t>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3. Издательство Дрофа (</a:t>
            </a:r>
            <a:r>
              <a:rPr lang="ru-RU" u="sng" dirty="0">
                <a:hlinkClick r:id="rId4"/>
              </a:rPr>
              <a:t>http://server2.webisgroup.ru/drofa.ru</a:t>
            </a:r>
            <a:r>
              <a:rPr lang="ru-RU" dirty="0"/>
              <a:t>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4. Издательство Русское слово (http:// </a:t>
            </a:r>
            <a:r>
              <a:rPr lang="ru-RU" u="sng" dirty="0">
                <a:hlinkClick r:id="rId5"/>
              </a:rPr>
              <a:t>www.russkoe-slovo.ru</a:t>
            </a:r>
            <a:r>
              <a:rPr lang="ru-RU" dirty="0"/>
              <a:t>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5.Издательство ВЕНТАНА-ГРАФ ( </a:t>
            </a:r>
            <a:r>
              <a:rPr lang="ru-RU" u="sng" dirty="0">
                <a:hlinkClick r:id="rId6"/>
              </a:rPr>
              <a:t>http://www.vgf.ru</a:t>
            </a:r>
            <a:r>
              <a:rPr lang="ru-RU" dirty="0"/>
              <a:t>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6. Издательство БАЛАСС (</a:t>
            </a:r>
            <a:r>
              <a:rPr lang="ru-RU" u="sng" dirty="0">
                <a:hlinkClick r:id="rId7"/>
              </a:rPr>
              <a:t>http://www.school2100.ru</a:t>
            </a:r>
            <a:r>
              <a:rPr lang="ru-RU" dirty="0"/>
              <a:t>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Подробная информация о современных УМК по истории и обществознанию</a:t>
            </a:r>
          </a:p>
        </p:txBody>
      </p:sp>
      <p:pic>
        <p:nvPicPr>
          <p:cNvPr id="20483" name="Picture 2" descr="E:\рисунки на презентиции\кар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9813" y="3567113"/>
            <a:ext cx="302418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0">
              <a:solidFill>
                <a:srgbClr val="00000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4294967295"/>
          </p:nvPr>
        </p:nvSpPr>
        <p:spPr>
          <a:xfrm>
            <a:off x="338138" y="1306513"/>
            <a:ext cx="82296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3152775"/>
            <a:ext cx="14192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4664075"/>
            <a:ext cx="14763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1800225"/>
            <a:ext cx="16557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975" y="3887788"/>
            <a:ext cx="17272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1525" y="3240088"/>
            <a:ext cx="16367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7088" y="3914775"/>
            <a:ext cx="18430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5900" y="111125"/>
            <a:ext cx="3725863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2325" y="360363"/>
            <a:ext cx="19923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ru-RU" sz="2800" b="0" dirty="0" smtClean="0">
                <a:solidFill>
                  <a:srgbClr val="000000"/>
                </a:solidFill>
              </a:rPr>
              <a:t>Издательство «Русское слово»</a:t>
            </a:r>
            <a:endParaRPr lang="ru-RU" sz="2800" b="0" dirty="0">
              <a:solidFill>
                <a:srgbClr val="000000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12863"/>
            <a:ext cx="76200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1356</TotalTime>
  <Words>433</Words>
  <Application>Microsoft Office PowerPoint</Application>
  <PresentationFormat>Экран (4:3)</PresentationFormat>
  <Paragraphs>93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Lucida Sans Unicode</vt:lpstr>
      <vt:lpstr>Arial</vt:lpstr>
      <vt:lpstr>Wingdings 3</vt:lpstr>
      <vt:lpstr>Verdana</vt:lpstr>
      <vt:lpstr>Wingdings 2</vt:lpstr>
      <vt:lpstr>Calibri</vt:lpstr>
      <vt:lpstr>StarSymbol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педагогов области с применением электронной формы </dc:title>
  <dc:creator>30</dc:creator>
  <cp:lastModifiedBy>user</cp:lastModifiedBy>
  <cp:revision>120</cp:revision>
  <dcterms:created xsi:type="dcterms:W3CDTF">2013-04-06T20:02:59Z</dcterms:created>
  <dcterms:modified xsi:type="dcterms:W3CDTF">2014-08-25T11:09:20Z</dcterms:modified>
</cp:coreProperties>
</file>