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RedFlowers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92600"/>
            <a:ext cx="6084888" cy="10382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45125"/>
            <a:ext cx="5003800" cy="1203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9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8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090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2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4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7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71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446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911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edFlowers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21055">
            <a:off x="47291" y="3790166"/>
            <a:ext cx="489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Цой</a:t>
            </a:r>
            <a:endParaRPr lang="uk-UA" sz="5400" dirty="0" smtClean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5400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Ірина</a:t>
            </a:r>
          </a:p>
          <a:p>
            <a:pPr algn="ctr"/>
            <a:r>
              <a:rPr lang="uk-UA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Федоровна</a:t>
            </a:r>
            <a:endParaRPr lang="ru-RU" sz="54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Изображение 1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04" y="188640"/>
            <a:ext cx="2854899" cy="3460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" y="1201447"/>
            <a:ext cx="7345759" cy="555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88032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20688"/>
            <a:ext cx="8712968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Monotype Corsiva" panose="03010101010201010101" pitchFamily="66" charset="0"/>
              </a:rPr>
              <a:t>                              Цой </a:t>
            </a:r>
            <a:r>
              <a:rPr lang="ru-RU" sz="2000" b="1" dirty="0" err="1">
                <a:latin typeface="Monotype Corsiva" panose="03010101010201010101" pitchFamily="66" charset="0"/>
              </a:rPr>
              <a:t>Ірина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Федорівна</a:t>
            </a:r>
            <a:r>
              <a:rPr lang="ru-RU" sz="2000" b="1" dirty="0">
                <a:latin typeface="Monotype Corsiva" panose="03010101010201010101" pitchFamily="66" charset="0"/>
              </a:rPr>
              <a:t>  </a:t>
            </a:r>
            <a:r>
              <a:rPr lang="ru-RU" sz="2000" b="1" dirty="0" err="1">
                <a:latin typeface="Monotype Corsiva" panose="03010101010201010101" pitchFamily="66" charset="0"/>
              </a:rPr>
              <a:t>народилася</a:t>
            </a:r>
            <a:r>
              <a:rPr lang="ru-RU" sz="2000" b="1" dirty="0">
                <a:latin typeface="Monotype Corsiva" panose="03010101010201010101" pitchFamily="66" charset="0"/>
              </a:rPr>
              <a:t> 11 </a:t>
            </a:r>
            <a:r>
              <a:rPr lang="ru-RU" sz="2000" b="1" dirty="0" err="1">
                <a:latin typeface="Monotype Corsiva" panose="03010101010201010101" pitchFamily="66" charset="0"/>
              </a:rPr>
              <a:t>грудня</a:t>
            </a:r>
            <a:r>
              <a:rPr lang="ru-RU" sz="2000" b="1" dirty="0">
                <a:latin typeface="Monotype Corsiva" panose="03010101010201010101" pitchFamily="66" charset="0"/>
              </a:rPr>
              <a:t> 1971, </a:t>
            </a:r>
            <a:r>
              <a:rPr lang="ru-RU" sz="2000" b="1" dirty="0" err="1">
                <a:latin typeface="Monotype Corsiva" panose="03010101010201010101" pitchFamily="66" charset="0"/>
              </a:rPr>
              <a:t>с.Іллінка</a:t>
            </a:r>
            <a:r>
              <a:rPr lang="ru-RU" sz="2000" b="1" dirty="0">
                <a:latin typeface="Monotype Corsiva" panose="03010101010201010101" pitchFamily="66" charset="0"/>
              </a:rPr>
              <a:t>, </a:t>
            </a:r>
            <a:endParaRPr lang="ru-RU" sz="2000" b="1" dirty="0" smtClean="0">
              <a:latin typeface="Monotype Corsiva" panose="03010101010201010101" pitchFamily="66" charset="0"/>
            </a:endParaRPr>
          </a:p>
          <a:p>
            <a:pPr marL="0" lvl="0" indent="0" algn="ctr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latin typeface="Monotype Corsiva" panose="03010101010201010101" pitchFamily="66" charset="0"/>
              </a:rPr>
              <a:t>Чаплинського</a:t>
            </a:r>
            <a:r>
              <a:rPr lang="ru-RU" sz="2000" b="1" dirty="0" smtClean="0">
                <a:latin typeface="Monotype Corsiva" panose="03010101010201010101" pitchFamily="66" charset="0"/>
              </a:rPr>
              <a:t> </a:t>
            </a:r>
            <a:r>
              <a:rPr lang="ru-RU" sz="2000" b="1" dirty="0">
                <a:latin typeface="Monotype Corsiva" panose="03010101010201010101" pitchFamily="66" charset="0"/>
              </a:rPr>
              <a:t>району </a:t>
            </a:r>
            <a:r>
              <a:rPr lang="uk-UA" sz="2000" b="1" dirty="0" smtClean="0">
                <a:latin typeface="Monotype Corsiva" panose="03010101010201010101" pitchFamily="66" charset="0"/>
              </a:rPr>
              <a:t>  </a:t>
            </a:r>
            <a:r>
              <a:rPr lang="ru-RU" sz="2000" b="1" dirty="0" err="1" smtClean="0">
                <a:latin typeface="Monotype Corsiva" panose="03010101010201010101" pitchFamily="66" charset="0"/>
              </a:rPr>
              <a:t>Херсонської</a:t>
            </a:r>
            <a:r>
              <a:rPr lang="ru-RU" sz="2000" b="1" dirty="0" smtClean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області</a:t>
            </a:r>
            <a:r>
              <a:rPr lang="ru-RU" sz="2000" b="1" dirty="0">
                <a:latin typeface="Monotype Corsiva" panose="03010101010201010101" pitchFamily="66" charset="0"/>
              </a:rPr>
              <a:t>.</a:t>
            </a:r>
          </a:p>
          <a:p>
            <a:pPr marL="0" lv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          У 1988 </a:t>
            </a:r>
            <a:r>
              <a:rPr lang="ru-RU" sz="2000" b="1" dirty="0" err="1">
                <a:latin typeface="Monotype Corsiva" panose="03010101010201010101" pitchFamily="66" charset="0"/>
              </a:rPr>
              <a:t>році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закінчила</a:t>
            </a:r>
            <a:r>
              <a:rPr lang="ru-RU" sz="2000" b="1" dirty="0">
                <a:latin typeface="Monotype Corsiva" panose="03010101010201010101" pitchFamily="66" charset="0"/>
              </a:rPr>
              <a:t> 10 </a:t>
            </a:r>
            <a:r>
              <a:rPr lang="ru-RU" sz="2000" b="1" dirty="0" err="1">
                <a:latin typeface="Monotype Corsiva" panose="03010101010201010101" pitchFamily="66" charset="0"/>
              </a:rPr>
              <a:t>класів</a:t>
            </a:r>
            <a:r>
              <a:rPr lang="ru-RU" sz="2000" b="1" dirty="0">
                <a:latin typeface="Monotype Corsiva" panose="03010101010201010101" pitchFamily="66" charset="0"/>
              </a:rPr>
              <a:t> ЗОШ </a:t>
            </a:r>
            <a:r>
              <a:rPr lang="ru-RU" sz="2000" b="1" dirty="0" err="1">
                <a:latin typeface="Monotype Corsiva" panose="03010101010201010101" pitchFamily="66" charset="0"/>
              </a:rPr>
              <a:t>Асканія</a:t>
            </a:r>
            <a:r>
              <a:rPr lang="ru-RU" sz="2000" b="1" dirty="0">
                <a:latin typeface="Monotype Corsiva" panose="03010101010201010101" pitchFamily="66" charset="0"/>
              </a:rPr>
              <a:t>-Нова. В </a:t>
            </a:r>
            <a:r>
              <a:rPr lang="ru-RU" sz="2000" b="1" dirty="0" err="1">
                <a:latin typeface="Monotype Corsiva" panose="03010101010201010101" pitchFamily="66" charset="0"/>
              </a:rPr>
              <a:t>цьому</a:t>
            </a:r>
            <a:r>
              <a:rPr lang="ru-RU" sz="2000" b="1" dirty="0">
                <a:latin typeface="Monotype Corsiva" panose="03010101010201010101" pitchFamily="66" charset="0"/>
              </a:rPr>
              <a:t> же </a:t>
            </a:r>
            <a:r>
              <a:rPr lang="ru-RU" sz="2000" b="1" dirty="0" err="1">
                <a:latin typeface="Monotype Corsiva" panose="03010101010201010101" pitchFamily="66" charset="0"/>
              </a:rPr>
              <a:t>році</a:t>
            </a:r>
            <a:r>
              <a:rPr lang="ru-RU" sz="2000" b="1" dirty="0">
                <a:latin typeface="Monotype Corsiva" panose="03010101010201010101" pitchFamily="66" charset="0"/>
              </a:rPr>
              <a:t> поступила до </a:t>
            </a:r>
            <a:r>
              <a:rPr lang="en-US" sz="2000" b="1" dirty="0">
                <a:latin typeface="Monotype Corsiva" panose="03010101010201010101" pitchFamily="66" charset="0"/>
              </a:rPr>
              <a:t>                             </a:t>
            </a:r>
            <a:r>
              <a:rPr lang="uk-UA" sz="2000" b="1" dirty="0">
                <a:latin typeface="Monotype Corsiva" panose="03010101010201010101" pitchFamily="66" charset="0"/>
              </a:rPr>
              <a:t>      </a:t>
            </a:r>
            <a:r>
              <a:rPr lang="en-US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Херсонської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об’єднаної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технічної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школи</a:t>
            </a:r>
            <a:r>
              <a:rPr lang="ru-RU" sz="2000" b="1" dirty="0">
                <a:latin typeface="Monotype Corsiva" panose="03010101010201010101" pitchFamily="66" charset="0"/>
              </a:rPr>
              <a:t> на </a:t>
            </a:r>
            <a:r>
              <a:rPr lang="ru-RU" sz="2000" b="1" dirty="0" err="1">
                <a:latin typeface="Monotype Corsiva" panose="03010101010201010101" pitchFamily="66" charset="0"/>
              </a:rPr>
              <a:t>курси</a:t>
            </a:r>
            <a:r>
              <a:rPr lang="ru-RU" sz="2000" b="1" dirty="0">
                <a:latin typeface="Monotype Corsiva" panose="03010101010201010101" pitchFamily="66" charset="0"/>
              </a:rPr>
              <a:t> секретаря-</a:t>
            </a:r>
            <a:r>
              <a:rPr lang="ru-RU" sz="2000" b="1" dirty="0" err="1">
                <a:latin typeface="Monotype Corsiva" panose="03010101010201010101" pitchFamily="66" charset="0"/>
              </a:rPr>
              <a:t>друкарки</a:t>
            </a:r>
            <a:r>
              <a:rPr lang="ru-RU" sz="2000" b="1" dirty="0">
                <a:latin typeface="Monotype Corsiva" panose="03010101010201010101" pitchFamily="66" charset="0"/>
              </a:rPr>
              <a:t>, </a:t>
            </a:r>
            <a:endParaRPr lang="ru-RU" sz="2000" b="1" dirty="0" smtClean="0">
              <a:latin typeface="Monotype Corsiva" panose="03010101010201010101" pitchFamily="66" charset="0"/>
            </a:endParaRPr>
          </a:p>
          <a:p>
            <a:pPr marL="0" lv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latin typeface="Monotype Corsiva" panose="03010101010201010101" pitchFamily="66" charset="0"/>
              </a:rPr>
              <a:t>стенографіста</a:t>
            </a:r>
            <a:r>
              <a:rPr lang="ru-RU" sz="2000" b="1" dirty="0">
                <a:latin typeface="Monotype Corsiva" panose="03010101010201010101" pitchFamily="66" charset="0"/>
              </a:rPr>
              <a:t>, </a:t>
            </a:r>
            <a:r>
              <a:rPr lang="ru-RU" sz="2000" b="1" dirty="0" err="1">
                <a:latin typeface="Monotype Corsiva" panose="03010101010201010101" pitchFamily="66" charset="0"/>
              </a:rPr>
              <a:t>які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закінчила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uk-UA" sz="2000" b="1" dirty="0" smtClean="0">
                <a:latin typeface="Monotype Corsiva" panose="03010101010201010101" pitchFamily="66" charset="0"/>
              </a:rPr>
              <a:t> </a:t>
            </a:r>
            <a:r>
              <a:rPr lang="en-US" sz="2000" b="1" dirty="0" smtClean="0"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latin typeface="Monotype Corsiva" panose="03010101010201010101" pitchFamily="66" charset="0"/>
              </a:rPr>
              <a:t>у </a:t>
            </a:r>
            <a:r>
              <a:rPr lang="ru-RU" sz="2000" b="1" dirty="0" err="1">
                <a:latin typeface="Monotype Corsiva" panose="03010101010201010101" pitchFamily="66" charset="0"/>
              </a:rPr>
              <a:t>квітні</a:t>
            </a:r>
            <a:r>
              <a:rPr lang="ru-RU" sz="2000" b="1" dirty="0">
                <a:latin typeface="Monotype Corsiva" panose="03010101010201010101" pitchFamily="66" charset="0"/>
              </a:rPr>
              <a:t> 1989 року.</a:t>
            </a:r>
          </a:p>
          <a:p>
            <a:pPr marL="0" lv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          З 1989 по 1990 роки </a:t>
            </a:r>
            <a:r>
              <a:rPr lang="ru-RU" sz="2000" b="1" dirty="0" err="1">
                <a:latin typeface="Monotype Corsiva" panose="03010101010201010101" pitchFamily="66" charset="0"/>
              </a:rPr>
              <a:t>працювала</a:t>
            </a:r>
            <a:r>
              <a:rPr lang="ru-RU" sz="2000" b="1" dirty="0">
                <a:latin typeface="Monotype Corsiva" panose="03010101010201010101" pitchFamily="66" charset="0"/>
              </a:rPr>
              <a:t> секретарем у державного  </a:t>
            </a:r>
            <a:r>
              <a:rPr lang="ru-RU" sz="2000" b="1" dirty="0" err="1">
                <a:latin typeface="Monotype Corsiva" panose="03010101010201010101" pitchFamily="66" charset="0"/>
              </a:rPr>
              <a:t>заповіднику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Асканія</a:t>
            </a:r>
            <a:r>
              <a:rPr lang="ru-RU" sz="2000" b="1" dirty="0">
                <a:latin typeface="Monotype Corsiva" panose="03010101010201010101" pitchFamily="66" charset="0"/>
              </a:rPr>
              <a:t>-Нова.</a:t>
            </a:r>
          </a:p>
          <a:p>
            <a:pPr marL="0" lv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         З 1991 по 1992 роки </a:t>
            </a:r>
            <a:r>
              <a:rPr lang="ru-RU" sz="2000" b="1" dirty="0" err="1">
                <a:latin typeface="Monotype Corsiva" panose="03010101010201010101" pitchFamily="66" charset="0"/>
              </a:rPr>
              <a:t>працювала</a:t>
            </a:r>
            <a:r>
              <a:rPr lang="ru-RU" sz="2000" b="1" dirty="0">
                <a:latin typeface="Monotype Corsiva" panose="03010101010201010101" pitchFamily="66" charset="0"/>
              </a:rPr>
              <a:t> секретарем  , а з 1994 по 1996 лаборантом у  </a:t>
            </a:r>
            <a:r>
              <a:rPr lang="ru-RU" sz="2000" b="1" dirty="0" err="1">
                <a:latin typeface="Monotype Corsiva" panose="03010101010201010101" pitchFamily="66" charset="0"/>
              </a:rPr>
              <a:t>Іллінській</a:t>
            </a:r>
            <a:r>
              <a:rPr lang="ru-RU" sz="2000" b="1" dirty="0">
                <a:latin typeface="Monotype Corsiva" panose="03010101010201010101" pitchFamily="66" charset="0"/>
              </a:rPr>
              <a:t> ЗОШ.</a:t>
            </a:r>
          </a:p>
          <a:p>
            <a:pPr marL="0" lv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         З 1996 по 2004 </a:t>
            </a:r>
            <a:r>
              <a:rPr lang="ru-RU" sz="2000" b="1" dirty="0" err="1">
                <a:latin typeface="Monotype Corsiva" panose="03010101010201010101" pitchFamily="66" charset="0"/>
              </a:rPr>
              <a:t>рік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працювала</a:t>
            </a:r>
            <a:r>
              <a:rPr lang="ru-RU" sz="2000" b="1" dirty="0">
                <a:latin typeface="Monotype Corsiva" panose="03010101010201010101" pitchFamily="66" charset="0"/>
              </a:rPr>
              <a:t> у </a:t>
            </a:r>
            <a:r>
              <a:rPr lang="ru-RU" sz="2000" b="1" dirty="0" err="1">
                <a:latin typeface="Monotype Corsiva" panose="03010101010201010101" pitchFamily="66" charset="0"/>
              </a:rPr>
              <a:t>дослідному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господарстві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Асканія</a:t>
            </a:r>
            <a:r>
              <a:rPr lang="ru-RU" sz="2000" b="1" dirty="0">
                <a:latin typeface="Monotype Corsiva" panose="03010101010201010101" pitchFamily="66" charset="0"/>
              </a:rPr>
              <a:t>-Нова.</a:t>
            </a:r>
          </a:p>
          <a:p>
            <a:pPr marL="0" lv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Monotype Corsiva" panose="03010101010201010101" pitchFamily="66" charset="0"/>
              </a:rPr>
              <a:t>        У 2007 </a:t>
            </a:r>
            <a:r>
              <a:rPr lang="ru-RU" sz="2000" b="1" dirty="0" err="1">
                <a:latin typeface="Monotype Corsiva" panose="03010101010201010101" pitchFamily="66" charset="0"/>
              </a:rPr>
              <a:t>ріці</a:t>
            </a:r>
            <a:r>
              <a:rPr lang="ru-RU" sz="2000" b="1" dirty="0">
                <a:latin typeface="Monotype Corsiva" panose="03010101010201010101" pitchFamily="66" charset="0"/>
              </a:rPr>
              <a:t>  закончила  </a:t>
            </a:r>
            <a:r>
              <a:rPr lang="ru-RU" sz="2000" b="1" dirty="0" err="1">
                <a:latin typeface="Monotype Corsiva" panose="03010101010201010101" pitchFamily="66" charset="0"/>
              </a:rPr>
              <a:t>Херсонський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Державний</a:t>
            </a:r>
            <a:r>
              <a:rPr lang="ru-RU" sz="2000" b="1" dirty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університет</a:t>
            </a:r>
            <a:r>
              <a:rPr lang="ru-RU" sz="2000" b="1" dirty="0">
                <a:latin typeface="Monotype Corsiva" panose="03010101010201010101" pitchFamily="66" charset="0"/>
              </a:rPr>
              <a:t>, </a:t>
            </a:r>
            <a:r>
              <a:rPr lang="en-US" sz="2000" b="1" dirty="0" smtClean="0">
                <a:latin typeface="Monotype Corsiva" panose="03010101010201010101" pitchFamily="66" charset="0"/>
              </a:rPr>
              <a:t>                 </a:t>
            </a:r>
            <a:r>
              <a:rPr lang="ru-RU" sz="2000" b="1" dirty="0" err="1" smtClean="0">
                <a:latin typeface="Monotype Corsiva" panose="03010101010201010101" pitchFamily="66" charset="0"/>
              </a:rPr>
              <a:t>спеціальність</a:t>
            </a:r>
            <a:r>
              <a:rPr lang="ru-RU" sz="2000" b="1" dirty="0" smtClean="0">
                <a:latin typeface="Monotype Corsiva" panose="03010101010201010101" pitchFamily="66" charset="0"/>
              </a:rPr>
              <a:t> </a:t>
            </a:r>
            <a:r>
              <a:rPr lang="ru-RU" sz="2000" b="1" dirty="0" err="1">
                <a:latin typeface="Monotype Corsiva" panose="03010101010201010101" pitchFamily="66" charset="0"/>
              </a:rPr>
              <a:t>згідно</a:t>
            </a:r>
            <a:r>
              <a:rPr lang="ru-RU" sz="2000" b="1" dirty="0">
                <a:latin typeface="Monotype Corsiva" panose="03010101010201010101" pitchFamily="66" charset="0"/>
              </a:rPr>
              <a:t> з дипломом, </a:t>
            </a:r>
            <a:r>
              <a:rPr lang="ru-RU" sz="2000" b="1" dirty="0" err="1">
                <a:latin typeface="Monotype Corsiva" panose="03010101010201010101" pitchFamily="66" charset="0"/>
              </a:rPr>
              <a:t>викладач</a:t>
            </a:r>
            <a:r>
              <a:rPr lang="ru-RU" sz="2000" b="1" dirty="0">
                <a:latin typeface="Monotype Corsiva" panose="03010101010201010101" pitchFamily="66" charset="0"/>
              </a:rPr>
              <a:t> математики, </a:t>
            </a:r>
            <a:r>
              <a:rPr lang="en-US" sz="2000" b="1" dirty="0" smtClean="0">
                <a:latin typeface="Monotype Corsiva" panose="03010101010201010101" pitchFamily="66" charset="0"/>
              </a:rPr>
              <a:t>                                          </a:t>
            </a:r>
            <a:r>
              <a:rPr lang="ru-RU" sz="2000" b="1" dirty="0" err="1" smtClean="0">
                <a:latin typeface="Monotype Corsiva" panose="03010101010201010101" pitchFamily="66" charset="0"/>
              </a:rPr>
              <a:t>вчитель</a:t>
            </a:r>
            <a:r>
              <a:rPr lang="ru-RU" sz="2000" b="1" dirty="0" smtClean="0">
                <a:latin typeface="Monotype Corsiva" panose="03010101010201010101" pitchFamily="66" charset="0"/>
              </a:rPr>
              <a:t> </a:t>
            </a:r>
            <a:r>
              <a:rPr lang="ru-RU" sz="2000" b="1" dirty="0" err="1" smtClean="0">
                <a:latin typeface="Monotype Corsiva" panose="03010101010201010101" pitchFamily="66" charset="0"/>
              </a:rPr>
              <a:t>інформатики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548680"/>
            <a:ext cx="84232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b="1" dirty="0" smtClean="0">
                <a:latin typeface="Monotype Corsiva" panose="03010101010201010101" pitchFamily="66" charset="0"/>
              </a:rPr>
              <a:t>         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Місце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роботи</a:t>
            </a:r>
            <a:r>
              <a:rPr lang="ru-RU" sz="2400" b="1" dirty="0">
                <a:latin typeface="Monotype Corsiva" panose="03010101010201010101" pitchFamily="66" charset="0"/>
              </a:rPr>
              <a:t> на </a:t>
            </a:r>
            <a:r>
              <a:rPr lang="ru-RU" sz="2400" b="1" dirty="0" err="1">
                <a:latin typeface="Monotype Corsiva" panose="03010101010201010101" pitchFamily="66" charset="0"/>
              </a:rPr>
              <a:t>даний</a:t>
            </a:r>
            <a:r>
              <a:rPr lang="ru-RU" sz="2400" b="1" dirty="0">
                <a:latin typeface="Monotype Corsiva" panose="03010101010201010101" pitchFamily="66" charset="0"/>
              </a:rPr>
              <a:t> час </a:t>
            </a:r>
            <a:r>
              <a:rPr lang="uk-UA" sz="2400" b="1" dirty="0" err="1">
                <a:latin typeface="Monotype Corsiva" panose="03010101010201010101" pitchFamily="66" charset="0"/>
              </a:rPr>
              <a:t>Хлібодарівська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загальноосвітня</a:t>
            </a:r>
            <a:r>
              <a:rPr lang="ru-RU" sz="2400" b="1" dirty="0">
                <a:latin typeface="Monotype Corsiva" panose="03010101010201010101" pitchFamily="66" charset="0"/>
              </a:rPr>
              <a:t> школа І-ІІІ </a:t>
            </a:r>
            <a:r>
              <a:rPr lang="ru-RU" sz="2400" b="1" dirty="0" err="1">
                <a:latin typeface="Monotype Corsiva" panose="03010101010201010101" pitchFamily="66" charset="0"/>
              </a:rPr>
              <a:t>ступенів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Чаплинського</a:t>
            </a:r>
            <a:r>
              <a:rPr lang="ru-RU" sz="2400" b="1" dirty="0">
                <a:latin typeface="Monotype Corsiva" panose="03010101010201010101" pitchFamily="66" charset="0"/>
              </a:rPr>
              <a:t> району </a:t>
            </a:r>
            <a:r>
              <a:rPr lang="ru-RU" sz="2400" b="1" dirty="0" err="1">
                <a:latin typeface="Monotype Corsiva" panose="03010101010201010101" pitchFamily="66" charset="0"/>
              </a:rPr>
              <a:t>Херсонської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області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latin typeface="Monotype Corsiva" panose="03010101010201010101" pitchFamily="66" charset="0"/>
              </a:rPr>
              <a:t>Викладає</a:t>
            </a:r>
            <a:r>
              <a:rPr lang="ru-RU" sz="2400" b="1" dirty="0">
                <a:latin typeface="Monotype Corsiva" panose="03010101010201010101" pitchFamily="66" charset="0"/>
              </a:rPr>
              <a:t> математику у 8 </a:t>
            </a:r>
            <a:r>
              <a:rPr lang="ru-RU" sz="2400" b="1" dirty="0" err="1">
                <a:latin typeface="Monotype Corsiva" panose="03010101010201010101" pitchFamily="66" charset="0"/>
              </a:rPr>
              <a:t>класах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latin typeface="Monotype Corsiva" panose="03010101010201010101" pitchFamily="66" charset="0"/>
              </a:rPr>
              <a:t>інформатику</a:t>
            </a:r>
            <a:r>
              <a:rPr lang="ru-RU" sz="2400" b="1" dirty="0">
                <a:latin typeface="Monotype Corsiva" panose="03010101010201010101" pitchFamily="66" charset="0"/>
              </a:rPr>
              <a:t> у 2, 9 </a:t>
            </a:r>
            <a:r>
              <a:rPr lang="ru-RU" sz="2400" b="1" dirty="0" err="1">
                <a:latin typeface="Monotype Corsiva" panose="03010101010201010101" pitchFamily="66" charset="0"/>
              </a:rPr>
              <a:t>класах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latin typeface="Monotype Corsiva" panose="03010101010201010101" pitchFamily="66" charset="0"/>
              </a:rPr>
              <a:t>Загальний</a:t>
            </a:r>
            <a:r>
              <a:rPr lang="ru-RU" sz="2400" b="1" dirty="0">
                <a:latin typeface="Monotype Corsiva" panose="03010101010201010101" pitchFamily="66" charset="0"/>
              </a:rPr>
              <a:t> стаж </a:t>
            </a:r>
            <a:r>
              <a:rPr lang="ru-RU" sz="2400" b="1" dirty="0" err="1">
                <a:latin typeface="Monotype Corsiva" panose="03010101010201010101" pitchFamily="66" charset="0"/>
              </a:rPr>
              <a:t>роботи</a:t>
            </a:r>
            <a:r>
              <a:rPr lang="ru-RU" sz="2400" b="1" dirty="0">
                <a:latin typeface="Monotype Corsiva" panose="03010101010201010101" pitchFamily="66" charset="0"/>
              </a:rPr>
              <a:t> 19 </a:t>
            </a:r>
            <a:r>
              <a:rPr lang="ru-RU" sz="2400" b="1" dirty="0" err="1">
                <a:latin typeface="Monotype Corsiva" panose="03010101010201010101" pitchFamily="66" charset="0"/>
              </a:rPr>
              <a:t>років</a:t>
            </a:r>
            <a:r>
              <a:rPr lang="ru-RU" sz="2400" b="1" dirty="0">
                <a:latin typeface="Monotype Corsiva" panose="03010101010201010101" pitchFamily="66" charset="0"/>
              </a:rPr>
              <a:t> у тому </a:t>
            </a:r>
            <a:r>
              <a:rPr lang="ru-RU" sz="2400" b="1" dirty="0" err="1">
                <a:latin typeface="Monotype Corsiva" panose="03010101010201010101" pitchFamily="66" charset="0"/>
              </a:rPr>
              <a:t>числі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педагогічний</a:t>
            </a:r>
            <a:r>
              <a:rPr lang="ru-RU" sz="2400" b="1" dirty="0">
                <a:latin typeface="Monotype Corsiva" panose="03010101010201010101" pitchFamily="66" charset="0"/>
              </a:rPr>
              <a:t> 10 </a:t>
            </a:r>
            <a:r>
              <a:rPr lang="ru-RU" sz="2400" b="1" dirty="0" err="1">
                <a:latin typeface="Monotype Corsiva" panose="03010101010201010101" pitchFamily="66" charset="0"/>
              </a:rPr>
              <a:t>років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latin typeface="Monotype Corsiva" panose="03010101010201010101" pitchFamily="66" charset="0"/>
              </a:rPr>
              <a:t>Кваліфікаційна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категорія</a:t>
            </a:r>
            <a:r>
              <a:rPr lang="ru-RU" sz="2400" b="1" dirty="0">
                <a:latin typeface="Monotype Corsiva" panose="03010101010201010101" pitchFamily="66" charset="0"/>
              </a:rPr>
              <a:t> «</a:t>
            </a:r>
            <a:r>
              <a:rPr lang="ru-RU" sz="2400" b="1" dirty="0" err="1">
                <a:latin typeface="Monotype Corsiva" panose="03010101010201010101" pitchFamily="66" charset="0"/>
              </a:rPr>
              <a:t>Спеціаліст</a:t>
            </a:r>
            <a:r>
              <a:rPr lang="ru-RU" sz="2400" b="1" dirty="0">
                <a:latin typeface="Monotype Corsiva" panose="03010101010201010101" pitchFamily="66" charset="0"/>
              </a:rPr>
              <a:t> І </a:t>
            </a:r>
            <a:r>
              <a:rPr lang="ru-RU" sz="2400" b="1" dirty="0" err="1">
                <a:latin typeface="Monotype Corsiva" panose="03010101010201010101" pitchFamily="66" charset="0"/>
              </a:rPr>
              <a:t>категорії</a:t>
            </a:r>
            <a:r>
              <a:rPr lang="ru-RU" sz="2400" b="1" dirty="0">
                <a:latin typeface="Monotype Corsiva" panose="03010101010201010101" pitchFamily="66" charset="0"/>
              </a:rPr>
              <a:t>»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err="1" smtClean="0">
                <a:latin typeface="Monotype Corsiva" panose="03010101010201010101" pitchFamily="66" charset="0"/>
              </a:rPr>
              <a:t>має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звання</a:t>
            </a:r>
            <a:r>
              <a:rPr lang="ru-RU" sz="2400" b="1" dirty="0">
                <a:latin typeface="Monotype Corsiva" panose="03010101010201010101" pitchFamily="66" charset="0"/>
              </a:rPr>
              <a:t> «Старший </a:t>
            </a:r>
            <a:r>
              <a:rPr lang="ru-RU" sz="2400" b="1" dirty="0" err="1">
                <a:latin typeface="Monotype Corsiva" panose="03010101010201010101" pitchFamily="66" charset="0"/>
              </a:rPr>
              <a:t>вчитель</a:t>
            </a:r>
            <a:r>
              <a:rPr lang="ru-RU" sz="2400" b="1" dirty="0">
                <a:latin typeface="Monotype Corsiva" panose="03010101010201010101" pitchFamily="66" charset="0"/>
              </a:rPr>
              <a:t>»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latin typeface="Monotype Corsiva" panose="03010101010201010101" pitchFamily="66" charset="0"/>
              </a:rPr>
              <a:t>       </a:t>
            </a:r>
            <a:r>
              <a:rPr lang="ru-RU" sz="2400" b="1" dirty="0" err="1">
                <a:latin typeface="Monotype Corsiva" panose="03010101010201010101" pitchFamily="66" charset="0"/>
              </a:rPr>
              <a:t>Ірина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Федорівна</a:t>
            </a:r>
            <a:r>
              <a:rPr lang="ru-RU" sz="2400" b="1" dirty="0">
                <a:latin typeface="Monotype Corsiva" panose="03010101010201010101" pitchFamily="66" charset="0"/>
              </a:rPr>
              <a:t> систематично </a:t>
            </a:r>
            <a:r>
              <a:rPr lang="ru-RU" sz="2400" b="1" dirty="0" err="1">
                <a:latin typeface="Monotype Corsiva" panose="03010101010201010101" pitchFamily="66" charset="0"/>
              </a:rPr>
              <a:t>працює</a:t>
            </a:r>
            <a:r>
              <a:rPr lang="ru-RU" sz="2400" b="1" dirty="0">
                <a:latin typeface="Monotype Corsiva" panose="03010101010201010101" pitchFamily="66" charset="0"/>
              </a:rPr>
              <a:t> над </a:t>
            </a:r>
            <a:r>
              <a:rPr lang="ru-RU" sz="2400" b="1" dirty="0" err="1">
                <a:latin typeface="Monotype Corsiva" panose="03010101010201010101" pitchFamily="66" charset="0"/>
              </a:rPr>
              <a:t>удосконаленням</a:t>
            </a:r>
            <a:r>
              <a:rPr lang="ru-RU" sz="2400" b="1" dirty="0">
                <a:latin typeface="Monotype Corsiva" panose="03010101010201010101" pitchFamily="66" charset="0"/>
              </a:rPr>
              <a:t> кожного уроку,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err="1" smtClean="0">
                <a:latin typeface="Monotype Corsiva" panose="03010101010201010101" pitchFamily="66" charset="0"/>
              </a:rPr>
              <a:t>зацікавлює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дітей</a:t>
            </a:r>
            <a:r>
              <a:rPr lang="ru-RU" sz="2400" b="1" dirty="0"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latin typeface="Monotype Corsiva" panose="03010101010201010101" pitchFamily="66" charset="0"/>
              </a:rPr>
              <a:t>спонукає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їх</a:t>
            </a:r>
            <a:r>
              <a:rPr lang="ru-RU" sz="2400" b="1" dirty="0">
                <a:latin typeface="Monotype Corsiva" panose="03010101010201010101" pitchFamily="66" charset="0"/>
              </a:rPr>
              <a:t> до </a:t>
            </a:r>
            <a:r>
              <a:rPr lang="ru-RU" sz="2400" b="1" dirty="0" err="1">
                <a:latin typeface="Monotype Corsiva" panose="03010101010201010101" pitchFamily="66" charset="0"/>
              </a:rPr>
              <a:t>самостійної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роботи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err="1">
                <a:latin typeface="Monotype Corsiva" panose="03010101010201010101" pitchFamily="66" charset="0"/>
              </a:rPr>
              <a:t>Втілює</a:t>
            </a:r>
            <a:r>
              <a:rPr lang="ru-RU" sz="2400" b="1" dirty="0">
                <a:latin typeface="Monotype Corsiva" panose="03010101010201010101" pitchFamily="66" charset="0"/>
              </a:rPr>
              <a:t> в </a:t>
            </a:r>
            <a:r>
              <a:rPr lang="ru-RU" sz="2400" b="1" dirty="0" err="1">
                <a:latin typeface="Monotype Corsiva" panose="03010101010201010101" pitchFamily="66" charset="0"/>
              </a:rPr>
              <a:t>життя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інноваційні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err="1" smtClean="0">
                <a:latin typeface="Monotype Corsiva" panose="03010101010201010101" pitchFamily="66" charset="0"/>
              </a:rPr>
              <a:t>технології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>
                <a:latin typeface="Monotype Corsiva" panose="03010101010201010101" pitchFamily="66" charset="0"/>
              </a:rPr>
              <a:t>для </a:t>
            </a:r>
            <a:r>
              <a:rPr lang="ru-RU" sz="2400" b="1" dirty="0" err="1">
                <a:latin typeface="Monotype Corsiva" panose="03010101010201010101" pitchFamily="66" charset="0"/>
              </a:rPr>
              <a:t>забезпечення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розвитку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глибоких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знань</a:t>
            </a:r>
            <a:r>
              <a:rPr lang="ru-RU" sz="2400" b="1" dirty="0">
                <a:latin typeface="Monotype Corsiva" panose="03010101010201010101" pitchFamily="66" charset="0"/>
              </a:rPr>
              <a:t>, </a:t>
            </a:r>
            <a:r>
              <a:rPr lang="ru-RU" sz="2400" b="1" dirty="0" err="1">
                <a:latin typeface="Monotype Corsiva" panose="03010101010201010101" pitchFamily="66" charset="0"/>
              </a:rPr>
              <a:t>умінь</a:t>
            </a:r>
            <a:r>
              <a:rPr lang="ru-RU" sz="2400" b="1" dirty="0">
                <a:latin typeface="Monotype Corsiva" panose="03010101010201010101" pitchFamily="66" charset="0"/>
              </a:rPr>
              <a:t> і </a:t>
            </a:r>
            <a:r>
              <a:rPr lang="ru-RU" sz="2400" b="1" dirty="0" err="1">
                <a:latin typeface="Monotype Corsiva" panose="03010101010201010101" pitchFamily="66" charset="0"/>
              </a:rPr>
              <a:t>навичок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школярів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ru-RU" sz="2400" b="1" dirty="0" smtClean="0">
                <a:latin typeface="Monotype Corsiva" panose="03010101010201010101" pitchFamily="66" charset="0"/>
              </a:rPr>
              <a:t>З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err="1" smtClean="0">
                <a:latin typeface="Monotype Corsiva" panose="03010101010201010101" pitchFamily="66" charset="0"/>
              </a:rPr>
              <a:t>авжди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враховує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психологічні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особливості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своїх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учнів</a:t>
            </a:r>
            <a:r>
              <a:rPr lang="ru-RU" sz="2400" b="1" dirty="0">
                <a:latin typeface="Monotype Corsiva" panose="03010101010201010101" pitchFamily="66" charset="0"/>
              </a:rPr>
              <a:t>. </a:t>
            </a:r>
            <a:r>
              <a:rPr lang="en-US" sz="2400" b="1" dirty="0" smtClean="0">
                <a:latin typeface="Monotype Corsiva" panose="03010101010201010101" pitchFamily="66" charset="0"/>
              </a:rPr>
              <a:t>                              </a:t>
            </a:r>
            <a:r>
              <a:rPr lang="ru-RU" sz="2400" b="1" dirty="0" smtClean="0">
                <a:latin typeface="Monotype Corsiva" panose="03010101010201010101" pitchFamily="66" charset="0"/>
              </a:rPr>
              <a:t>Широко </a:t>
            </a:r>
            <a:r>
              <a:rPr lang="ru-RU" sz="2400" b="1" dirty="0" err="1">
                <a:latin typeface="Monotype Corsiva" panose="03010101010201010101" pitchFamily="66" charset="0"/>
              </a:rPr>
              <a:t>використовує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досвід</a:t>
            </a:r>
            <a:r>
              <a:rPr lang="ru-RU" sz="2400" b="1" dirty="0">
                <a:latin typeface="Monotype Corsiva" panose="03010101010201010101" pitchFamily="66" charset="0"/>
              </a:rPr>
              <a:t> 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кращих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вчителів</a:t>
            </a:r>
            <a:r>
              <a:rPr lang="ru-RU" sz="2400" b="1" dirty="0">
                <a:latin typeface="Monotype Corsiva" panose="03010101010201010101" pitchFamily="66" charset="0"/>
              </a:rPr>
              <a:t>.      </a:t>
            </a:r>
            <a:r>
              <a:rPr lang="en-US" sz="2400" b="1" dirty="0" smtClean="0">
                <a:latin typeface="Monotype Corsiva" panose="03010101010201010101" pitchFamily="66" charset="0"/>
              </a:rPr>
              <a:t>                        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Девізом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своєї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професійної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діяльності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вважає</a:t>
            </a:r>
            <a:r>
              <a:rPr lang="ru-RU" sz="2400" b="1" dirty="0">
                <a:latin typeface="Monotype Corsiva" panose="03010101010201010101" pitchFamily="66" charset="0"/>
              </a:rPr>
              <a:t> слова</a:t>
            </a:r>
            <a:r>
              <a:rPr lang="ru-RU" sz="2400" b="1" dirty="0" smtClean="0">
                <a:latin typeface="Monotype Corsiva" panose="03010101010201010101" pitchFamily="66" charset="0"/>
              </a:rPr>
              <a:t>:</a:t>
            </a:r>
            <a:r>
              <a:rPr lang="en-US" sz="2400" b="1" dirty="0" smtClean="0">
                <a:latin typeface="Monotype Corsiva" panose="03010101010201010101" pitchFamily="66" charset="0"/>
              </a:rPr>
              <a:t>                                </a:t>
            </a:r>
            <a:r>
              <a:rPr lang="ru-RU" sz="2400" b="1" dirty="0" smtClean="0">
                <a:latin typeface="Monotype Corsiva" panose="03010101010201010101" pitchFamily="66" charset="0"/>
              </a:rPr>
              <a:t> </a:t>
            </a:r>
            <a:r>
              <a:rPr lang="uk-UA" sz="2400" b="1" dirty="0" smtClean="0">
                <a:latin typeface="Monotype Corsiva" panose="03010101010201010101" pitchFamily="66" charset="0"/>
              </a:rPr>
              <a:t>«</a:t>
            </a:r>
            <a:r>
              <a:rPr lang="ru-RU" sz="2400" b="1" dirty="0" smtClean="0">
                <a:latin typeface="Monotype Corsiva" panose="03010101010201010101" pitchFamily="66" charset="0"/>
              </a:rPr>
              <a:t>Не </a:t>
            </a:r>
            <a:r>
              <a:rPr lang="ru-RU" sz="2400" b="1" dirty="0" err="1">
                <a:latin typeface="Monotype Corsiva" panose="03010101010201010101" pitchFamily="66" charset="0"/>
              </a:rPr>
              <a:t>творчо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>
                <a:latin typeface="Monotype Corsiva" panose="03010101010201010101" pitchFamily="66" charset="0"/>
              </a:rPr>
              <a:t>якщо</a:t>
            </a:r>
            <a:r>
              <a:rPr lang="ru-RU" sz="2400" b="1" dirty="0">
                <a:latin typeface="Monotype Corsiva" panose="03010101010201010101" pitchFamily="66" charset="0"/>
              </a:rPr>
              <a:t>, то </a:t>
            </a:r>
            <a:r>
              <a:rPr lang="ru-RU" sz="2400" b="1" dirty="0" err="1">
                <a:latin typeface="Monotype Corsiva" panose="03010101010201010101" pitchFamily="66" charset="0"/>
              </a:rPr>
              <a:t>навіщо</a:t>
            </a:r>
            <a:r>
              <a:rPr lang="ru-RU" sz="2400" b="1" dirty="0">
                <a:latin typeface="Monotype Corsiva" panose="03010101010201010101" pitchFamily="66" charset="0"/>
              </a:rPr>
              <a:t> </a:t>
            </a:r>
            <a:r>
              <a:rPr lang="ru-RU" sz="2400" b="1" dirty="0" err="1" smtClean="0">
                <a:latin typeface="Monotype Corsiva" panose="03010101010201010101" pitchFamily="66" charset="0"/>
              </a:rPr>
              <a:t>тоді</a:t>
            </a:r>
            <a:r>
              <a:rPr lang="ru-RU" sz="2400" b="1" dirty="0" smtClean="0">
                <a:latin typeface="Monotype Corsiva" panose="03010101010201010101" pitchFamily="66" charset="0"/>
              </a:rPr>
              <a:t>».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924425"/>
          </a:xfrm>
        </p:spPr>
        <p:txBody>
          <a:bodyPr/>
          <a:lstStyle/>
          <a:p>
            <a:pPr marL="0" lv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2400" b="1" kern="1200" dirty="0" smtClean="0">
                <a:latin typeface="Monotype Corsiva" pitchFamily="66" charset="0"/>
              </a:rPr>
              <a:t>          Проблемна </a:t>
            </a:r>
            <a:r>
              <a:rPr lang="uk-UA" altLang="ru-RU" sz="2400" b="1" kern="1200" dirty="0">
                <a:latin typeface="Monotype Corsiva" pitchFamily="66" charset="0"/>
              </a:rPr>
              <a:t>тема «Здійснення ранньої професійної орієнтації учнів через зміст </a:t>
            </a:r>
            <a:r>
              <a:rPr lang="uk-UA" altLang="ru-RU" sz="2400" b="1" kern="1200" dirty="0" smtClean="0">
                <a:latin typeface="Monotype Corsiva" pitchFamily="66" charset="0"/>
              </a:rPr>
              <a:t> </a:t>
            </a:r>
            <a:r>
              <a:rPr lang="uk-UA" altLang="ru-RU" sz="2400" b="1" kern="1200" dirty="0" smtClean="0">
                <a:latin typeface="Monotype Corsiva" pitchFamily="66" charset="0"/>
              </a:rPr>
              <a:t>навчального </a:t>
            </a:r>
            <a:r>
              <a:rPr lang="uk-UA" altLang="ru-RU" sz="2400" b="1" kern="1200" dirty="0">
                <a:latin typeface="Monotype Corsiva" pitchFamily="66" charset="0"/>
              </a:rPr>
              <a:t>матеріалу з математики», над якою </a:t>
            </a:r>
            <a:r>
              <a:rPr lang="uk-UA" altLang="ru-RU" sz="2400" b="1" kern="1200" dirty="0" err="1">
                <a:latin typeface="Monotype Corsiva" pitchFamily="66" charset="0"/>
              </a:rPr>
              <a:t>Цой</a:t>
            </a:r>
            <a:r>
              <a:rPr lang="uk-UA" altLang="ru-RU" sz="2400" b="1" kern="1200" dirty="0">
                <a:latin typeface="Monotype Corsiva" pitchFamily="66" charset="0"/>
              </a:rPr>
              <a:t> І.Ф працювала, спонукала її до  впровадження нових підходів у навчанні, вдосконалення уроків, активізація навчання математики через  зміст навчального матеріалу, а саме використання  задач з профорієнтаційної тематики. Набутий досвід з цієї теми Ірина Федорівна представила на ІІ етапі Всеукраїнського конкурсу «Вчитель року – 2010» в номінації «Математика», в якому посіла </a:t>
            </a:r>
            <a:r>
              <a:rPr lang="uk-UA" altLang="ru-RU" sz="2400" b="1" kern="1200" dirty="0" smtClean="0">
                <a:latin typeface="Monotype Corsiva" pitchFamily="66" charset="0"/>
              </a:rPr>
              <a:t> ІІІ </a:t>
            </a:r>
            <a:r>
              <a:rPr lang="uk-UA" altLang="ru-RU" sz="2400" b="1" kern="1200" dirty="0">
                <a:latin typeface="Monotype Corsiva" pitchFamily="66" charset="0"/>
              </a:rPr>
              <a:t>місце.</a:t>
            </a:r>
          </a:p>
          <a:p>
            <a:pPr marL="0" lv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2400" b="1" kern="1200" dirty="0">
                <a:latin typeface="Monotype Corsiva" pitchFamily="66" charset="0"/>
              </a:rPr>
              <a:t>      В цьому році у Всеукраїнському журналі </a:t>
            </a:r>
            <a:r>
              <a:rPr lang="uk-UA" altLang="ru-RU" sz="2400" b="1" kern="1200" dirty="0" smtClean="0">
                <a:latin typeface="Monotype Corsiva" pitchFamily="66" charset="0"/>
              </a:rPr>
              <a:t>                     «</a:t>
            </a:r>
            <a:r>
              <a:rPr lang="uk-UA" altLang="ru-RU" sz="2400" b="1" kern="1200" dirty="0">
                <a:latin typeface="Monotype Corsiva" pitchFamily="66" charset="0"/>
              </a:rPr>
              <a:t>Математика в школах  України» друкується </a:t>
            </a:r>
            <a:r>
              <a:rPr lang="uk-UA" altLang="ru-RU" sz="2400" b="1" kern="1200" dirty="0" smtClean="0">
                <a:latin typeface="Monotype Corsiva" pitchFamily="66" charset="0"/>
              </a:rPr>
              <a:t>                                 цикл </a:t>
            </a:r>
            <a:r>
              <a:rPr lang="uk-UA" altLang="ru-RU" sz="2400" b="1" kern="1200" dirty="0">
                <a:latin typeface="Monotype Corsiva" pitchFamily="66" charset="0"/>
              </a:rPr>
              <a:t>уроків  алгебри з теми «Рівняння» (7 клас).    </a:t>
            </a:r>
          </a:p>
          <a:p>
            <a:pPr marL="0" lv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1800" b="1" kern="1200" dirty="0">
                <a:latin typeface="Monotype Corsiva" pitchFamily="66" charset="0"/>
              </a:rPr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924425"/>
          </a:xfrm>
        </p:spPr>
        <p:txBody>
          <a:bodyPr/>
          <a:lstStyle/>
          <a:p>
            <a:pPr marL="0" lv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2800" b="1" kern="1200" dirty="0" smtClean="0">
                <a:latin typeface="Monotype Corsiva" pitchFamily="66" charset="0"/>
              </a:rPr>
              <a:t>        У </a:t>
            </a:r>
            <a:r>
              <a:rPr lang="uk-UA" altLang="ru-RU" sz="2800" b="1" kern="1200" dirty="0">
                <a:latin typeface="Monotype Corsiva" pitchFamily="66" charset="0"/>
              </a:rPr>
              <a:t>2009 році  </a:t>
            </a:r>
            <a:r>
              <a:rPr lang="uk-UA" altLang="ru-RU" sz="2800" b="1" kern="1200" dirty="0" err="1">
                <a:latin typeface="Monotype Corsiva" pitchFamily="66" charset="0"/>
              </a:rPr>
              <a:t>Цой</a:t>
            </a:r>
            <a:r>
              <a:rPr lang="uk-UA" altLang="ru-RU" sz="2800" b="1" kern="1200" dirty="0">
                <a:latin typeface="Monotype Corsiva" pitchFamily="66" charset="0"/>
              </a:rPr>
              <a:t> І.Ф  була учасником районного конкурсу «Класний керівник року» де  посіла ІІ місце.</a:t>
            </a:r>
          </a:p>
          <a:p>
            <a:pPr marL="0" lv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2800" b="1" kern="1200" dirty="0">
                <a:latin typeface="Monotype Corsiva" pitchFamily="66" charset="0"/>
              </a:rPr>
              <a:t>    У 20010 році  Ірині Федорівни присвоєння звання «Старший вчитель», та присвоєна кваліфікаційна категорія «Спеціаліст І категорії». </a:t>
            </a:r>
          </a:p>
          <a:p>
            <a:pPr marL="0" lvl="0" indent="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ru-RU" sz="2800" b="1" kern="1200" dirty="0">
                <a:latin typeface="Monotype Corsiva" pitchFamily="66" charset="0"/>
              </a:rPr>
              <a:t>    Ірина Федорівна доброзичлива, активна, працелюбна. Найсуттєвішими </a:t>
            </a:r>
            <a:r>
              <a:rPr lang="uk-UA" altLang="ru-RU" sz="2800" b="1" kern="1200" dirty="0" smtClean="0">
                <a:latin typeface="Monotype Corsiva" pitchFamily="66" charset="0"/>
              </a:rPr>
              <a:t> </a:t>
            </a:r>
            <a:r>
              <a:rPr lang="uk-UA" altLang="ru-RU" sz="2800" b="1" kern="1200" dirty="0" smtClean="0">
                <a:latin typeface="Monotype Corsiva" pitchFamily="66" charset="0"/>
              </a:rPr>
              <a:t>визначними </a:t>
            </a:r>
            <a:r>
              <a:rPr lang="uk-UA" altLang="ru-RU" sz="2800" b="1" kern="1200" dirty="0">
                <a:latin typeface="Monotype Corsiva" pitchFamily="66" charset="0"/>
              </a:rPr>
              <a:t>рисами вчителя є висока вимогливість до себе, постійна праця над </a:t>
            </a:r>
            <a:r>
              <a:rPr lang="uk-UA" altLang="ru-RU" sz="2800" b="1" kern="1200" dirty="0" smtClean="0">
                <a:latin typeface="Monotype Corsiva" pitchFamily="66" charset="0"/>
              </a:rPr>
              <a:t>                        підвищенням </a:t>
            </a:r>
            <a:r>
              <a:rPr lang="uk-UA" altLang="ru-RU" sz="2800" b="1" kern="1200" dirty="0">
                <a:latin typeface="Monotype Corsiva" pitchFamily="66" charset="0"/>
              </a:rPr>
              <a:t>рівня власної майстерності, </a:t>
            </a:r>
            <a:r>
              <a:rPr lang="uk-UA" altLang="ru-RU" sz="2800" b="1" kern="1200" dirty="0" smtClean="0">
                <a:latin typeface="Monotype Corsiva" pitchFamily="66" charset="0"/>
              </a:rPr>
              <a:t>                          про </a:t>
            </a:r>
            <a:r>
              <a:rPr lang="uk-UA" altLang="ru-RU" sz="2800" b="1" kern="1200" dirty="0">
                <a:latin typeface="Monotype Corsiva" pitchFamily="66" charset="0"/>
              </a:rPr>
              <a:t>що свідчить І місце </a:t>
            </a:r>
            <a:r>
              <a:rPr lang="uk-UA" altLang="ru-RU" sz="2800" b="1" kern="1200" dirty="0" smtClean="0">
                <a:latin typeface="Monotype Corsiva" pitchFamily="66" charset="0"/>
              </a:rPr>
              <a:t> </a:t>
            </a:r>
            <a:r>
              <a:rPr lang="uk-UA" altLang="ru-RU" sz="2800" b="1" kern="1200" dirty="0" smtClean="0">
                <a:latin typeface="Monotype Corsiva" pitchFamily="66" charset="0"/>
              </a:rPr>
              <a:t>в </a:t>
            </a:r>
            <a:r>
              <a:rPr lang="uk-UA" altLang="ru-RU" sz="2800" b="1" kern="1200" dirty="0">
                <a:latin typeface="Monotype Corsiva" pitchFamily="66" charset="0"/>
              </a:rPr>
              <a:t>обласному конкурсу </a:t>
            </a:r>
            <a:r>
              <a:rPr lang="uk-UA" altLang="ru-RU" sz="2800" b="1" kern="1200" dirty="0" smtClean="0">
                <a:latin typeface="Monotype Corsiva" pitchFamily="66" charset="0"/>
              </a:rPr>
              <a:t>         «</a:t>
            </a:r>
            <a:r>
              <a:rPr lang="uk-UA" altLang="ru-RU" sz="2800" b="1" kern="1200" dirty="0" err="1">
                <a:latin typeface="Monotype Corsiva" pitchFamily="66" charset="0"/>
              </a:rPr>
              <a:t>Відеодосвід</a:t>
            </a:r>
            <a:r>
              <a:rPr lang="uk-UA" altLang="ru-RU" sz="2800" b="1" kern="1200" dirty="0">
                <a:latin typeface="Monotype Corsiva" pitchFamily="66" charset="0"/>
              </a:rPr>
              <a:t> вчителів Таврії» (Січень 2011 року)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4924425"/>
          </a:xfrm>
        </p:spPr>
        <p:txBody>
          <a:bodyPr/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uk-UA" altLang="ru-RU" sz="1600" b="1" dirty="0" smtClean="0">
                <a:latin typeface="Monotype Corsiva" pitchFamily="66" charset="0"/>
              </a:rPr>
              <a:t>    </a:t>
            </a:r>
            <a:r>
              <a:rPr lang="uk-UA" altLang="ru-RU" sz="2400" b="1" dirty="0" smtClean="0">
                <a:latin typeface="Monotype Corsiva" pitchFamily="66" charset="0"/>
              </a:rPr>
              <a:t>             Ірина Федорівна доброзичлива, активна, працелюбна. Найсуттєвішими визначними рисами  вчителя є висока вимогливість до себе, постійна праця над підвищенням рівня власної майстерності,  про що свідчить І місце в обласному конкурсу «</a:t>
            </a:r>
            <a:r>
              <a:rPr lang="uk-UA" altLang="ru-RU" sz="2400" b="1" dirty="0" err="1" smtClean="0">
                <a:latin typeface="Monotype Corsiva" pitchFamily="66" charset="0"/>
              </a:rPr>
              <a:t>Відеодосвід</a:t>
            </a:r>
            <a:r>
              <a:rPr lang="uk-UA" altLang="ru-RU" sz="2400" b="1" dirty="0" smtClean="0">
                <a:latin typeface="Monotype Corsiva" pitchFamily="66" charset="0"/>
              </a:rPr>
              <a:t> вчителів Таврії» (Січень 2011 року) 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uk-UA" altLang="ru-RU" sz="2400" b="1" dirty="0" smtClean="0">
                <a:latin typeface="Monotype Corsiva" pitchFamily="66" charset="0"/>
              </a:rPr>
              <a:t>     Державні нагороди: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uk-UA" altLang="ru-RU" sz="2400" b="1" dirty="0" smtClean="0">
                <a:latin typeface="Monotype Corsiva" pitchFamily="66" charset="0"/>
              </a:rPr>
              <a:t>     Грамоти РВО - 2007, 2009 рр. – за плідну працю в системі освіти, особистий внесок у справу навчання і виховання учнівської молоді; 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uk-UA" altLang="ru-RU" sz="2400" b="1" dirty="0" smtClean="0">
                <a:latin typeface="Monotype Corsiva" pitchFamily="66" charset="0"/>
              </a:rPr>
              <a:t>27 вересня 2010 року розпорядженням № 48 нагороджена Подякою голови районної ради, за плідну працю, високий професіоналізм, особистий внесок у справу навчання і виховання підростаючого покоління та з нагоди професійного свята – Дня вчителя. </a:t>
            </a:r>
          </a:p>
        </p:txBody>
      </p:sp>
    </p:spTree>
    <p:extLst>
      <p:ext uri="{BB962C8B-B14F-4D97-AF65-F5344CB8AC3E}">
        <p14:creationId xmlns:p14="http://schemas.microsoft.com/office/powerpoint/2010/main" val="23636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4924425"/>
          </a:xfrm>
        </p:spPr>
        <p:txBody>
          <a:bodyPr/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uk-UA" altLang="ru-RU" sz="2400" b="1" dirty="0" smtClean="0">
                <a:latin typeface="Monotype Corsiva" pitchFamily="66" charset="0"/>
              </a:rPr>
              <a:t>      Восьмий </a:t>
            </a:r>
            <a:r>
              <a:rPr lang="uk-UA" altLang="ru-RU" sz="2400" b="1" dirty="0">
                <a:latin typeface="Monotype Corsiva" pitchFamily="66" charset="0"/>
              </a:rPr>
              <a:t>Всеукраїнський конкурс «Вчитель-новатор» Конспект уроку з використанням ІКТ «Рівняння» (цикл уроків з алгебри  для учнів 7 класу) у грудні 2011 приніс Сертифікат міжнародного учасника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uk-UA" altLang="ru-RU" sz="2400" b="1" dirty="0" smtClean="0">
                <a:latin typeface="Monotype Corsiva" pitchFamily="66" charset="0"/>
              </a:rPr>
              <a:t>    Квітень2012 </a:t>
            </a:r>
            <a:r>
              <a:rPr lang="uk-UA" altLang="ru-RU" sz="2400" b="1" dirty="0">
                <a:latin typeface="Monotype Corsiva" pitchFamily="66" charset="0"/>
              </a:rPr>
              <a:t>районний рівень - ІІ місце та ІІІ місце відповідно конспекти інтегрованого уроку з математики (5 клас) «Звичайні дроби. Запис і читання»  та бінарний урок з інформатики та правознавства (9клас) «</a:t>
            </a:r>
            <a:r>
              <a:rPr lang="ru-RU" altLang="ru-RU" sz="2400" b="1" dirty="0">
                <a:latin typeface="Monotype Corsiva" pitchFamily="66" charset="0"/>
              </a:rPr>
              <a:t> </a:t>
            </a:r>
            <a:r>
              <a:rPr lang="ru-RU" altLang="ru-RU" sz="2400" b="1" dirty="0" err="1">
                <a:latin typeface="Monotype Corsiva" pitchFamily="66" charset="0"/>
              </a:rPr>
              <a:t>Конституційні</a:t>
            </a:r>
            <a:r>
              <a:rPr lang="ru-RU" altLang="ru-RU" sz="2400" b="1" dirty="0">
                <a:latin typeface="Monotype Corsiva" pitchFamily="66" charset="0"/>
              </a:rPr>
              <a:t> права та </a:t>
            </a:r>
            <a:r>
              <a:rPr lang="ru-RU" altLang="ru-RU" sz="2400" b="1" dirty="0" err="1">
                <a:latin typeface="Monotype Corsiva" pitchFamily="66" charset="0"/>
              </a:rPr>
              <a:t>свободи</a:t>
            </a:r>
            <a:r>
              <a:rPr lang="ru-RU" altLang="ru-RU" sz="2400" b="1" dirty="0">
                <a:latin typeface="Monotype Corsiva" pitchFamily="66" charset="0"/>
              </a:rPr>
              <a:t> </a:t>
            </a:r>
            <a:r>
              <a:rPr lang="ru-RU" altLang="ru-RU" sz="2400" b="1" dirty="0" err="1">
                <a:latin typeface="Monotype Corsiva" pitchFamily="66" charset="0"/>
              </a:rPr>
              <a:t>людини</a:t>
            </a:r>
            <a:r>
              <a:rPr lang="ru-RU" altLang="ru-RU" sz="2400" b="1" dirty="0">
                <a:latin typeface="Monotype Corsiva" pitchFamily="66" charset="0"/>
              </a:rPr>
              <a:t> і </a:t>
            </a:r>
            <a:r>
              <a:rPr lang="ru-RU" altLang="ru-RU" sz="2400" b="1" dirty="0" err="1">
                <a:latin typeface="Monotype Corsiva" pitchFamily="66" charset="0"/>
              </a:rPr>
              <a:t>громадянина</a:t>
            </a:r>
            <a:r>
              <a:rPr lang="uk-UA" altLang="ru-RU" sz="2400" b="1" dirty="0">
                <a:latin typeface="Monotype Corsiva" pitchFamily="66" charset="0"/>
              </a:rPr>
              <a:t>. </a:t>
            </a:r>
            <a:r>
              <a:rPr lang="uk-UA" altLang="ru-RU" sz="2400" b="1" dirty="0" smtClean="0">
                <a:latin typeface="Monotype Corsiva" pitchFamily="66" charset="0"/>
              </a:rPr>
              <a:t>  </a:t>
            </a:r>
            <a:r>
              <a:rPr lang="uk-UA" altLang="ru-RU" sz="2400" b="1" dirty="0" smtClean="0">
                <a:latin typeface="Monotype Corsiva" pitchFamily="66" charset="0"/>
              </a:rPr>
              <a:t>Пошук </a:t>
            </a:r>
            <a:r>
              <a:rPr lang="uk-UA" altLang="ru-RU" sz="2400" b="1" dirty="0">
                <a:latin typeface="Monotype Corsiva" pitchFamily="66" charset="0"/>
              </a:rPr>
              <a:t>інформації на комп’ютері»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uk-UA" altLang="ru-RU" sz="2400" b="1" dirty="0" smtClean="0">
                <a:latin typeface="Monotype Corsiva" pitchFamily="66" charset="0"/>
              </a:rPr>
              <a:t>     01.10.2012 </a:t>
            </a:r>
            <a:r>
              <a:rPr lang="uk-UA" altLang="ru-RU" sz="2400" b="1" dirty="0">
                <a:latin typeface="Monotype Corsiva" pitchFamily="66" charset="0"/>
              </a:rPr>
              <a:t>року нагороджена грамотою голови районної державної адміністрації </a:t>
            </a:r>
            <a:r>
              <a:rPr lang="uk-UA" altLang="ru-RU" sz="2400" b="1" dirty="0" smtClean="0">
                <a:latin typeface="Monotype Corsiva" pitchFamily="66" charset="0"/>
              </a:rPr>
              <a:t>   </a:t>
            </a:r>
            <a:r>
              <a:rPr lang="uk-UA" altLang="ru-RU" sz="2400" b="1" dirty="0" smtClean="0">
                <a:latin typeface="Monotype Corsiva" pitchFamily="66" charset="0"/>
              </a:rPr>
              <a:t>та </a:t>
            </a:r>
            <a:r>
              <a:rPr lang="uk-UA" altLang="ru-RU" sz="2400" b="1" dirty="0">
                <a:latin typeface="Monotype Corsiva" pitchFamily="66" charset="0"/>
              </a:rPr>
              <a:t>голови районної ради за сумлінну, </a:t>
            </a:r>
            <a:r>
              <a:rPr lang="uk-UA" altLang="ru-RU" sz="2400" b="1" dirty="0" smtClean="0">
                <a:latin typeface="Monotype Corsiva" pitchFamily="66" charset="0"/>
              </a:rPr>
              <a:t>                   плідну </a:t>
            </a:r>
            <a:r>
              <a:rPr lang="uk-UA" altLang="ru-RU" sz="2400" b="1" dirty="0">
                <a:latin typeface="Monotype Corsiva" pitchFamily="66" charset="0"/>
              </a:rPr>
              <a:t>працю, вагомий внесок у справу </a:t>
            </a:r>
            <a:r>
              <a:rPr lang="uk-UA" altLang="ru-RU" sz="2400" b="1" dirty="0" smtClean="0">
                <a:latin typeface="Monotype Corsiva" pitchFamily="66" charset="0"/>
              </a:rPr>
              <a:t> </a:t>
            </a:r>
            <a:r>
              <a:rPr lang="uk-UA" altLang="ru-RU" sz="2400" b="1" dirty="0" smtClean="0">
                <a:latin typeface="Monotype Corsiva" pitchFamily="66" charset="0"/>
              </a:rPr>
              <a:t>навчання </a:t>
            </a:r>
            <a:r>
              <a:rPr lang="uk-UA" altLang="ru-RU" sz="2400" b="1" dirty="0">
                <a:latin typeface="Monotype Corsiva" pitchFamily="66" charset="0"/>
              </a:rPr>
              <a:t>і виховання підростаючого покоління та з нагоди Дня вчителя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226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Flowers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RedFlowers</Template>
  <TotalTime>25</TotalTime>
  <Words>658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RedFlowers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Artem</cp:lastModifiedBy>
  <cp:revision>4</cp:revision>
  <dcterms:created xsi:type="dcterms:W3CDTF">2014-01-01T16:44:26Z</dcterms:created>
  <dcterms:modified xsi:type="dcterms:W3CDTF">2014-03-15T18:02:42Z</dcterms:modified>
</cp:coreProperties>
</file>