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64" r:id="rId1"/>
  </p:sldMasterIdLst>
  <p:notesMasterIdLst>
    <p:notesMasterId r:id="rId17"/>
  </p:notesMasterIdLst>
  <p:sldIdLst>
    <p:sldId id="256" r:id="rId2"/>
    <p:sldId id="258" r:id="rId3"/>
    <p:sldId id="274" r:id="rId4"/>
    <p:sldId id="275" r:id="rId5"/>
    <p:sldId id="276" r:id="rId6"/>
    <p:sldId id="266" r:id="rId7"/>
    <p:sldId id="267" r:id="rId8"/>
    <p:sldId id="277" r:id="rId9"/>
    <p:sldId id="271" r:id="rId10"/>
    <p:sldId id="273" r:id="rId11"/>
    <p:sldId id="269" r:id="rId12"/>
    <p:sldId id="260" r:id="rId13"/>
    <p:sldId id="263" r:id="rId14"/>
    <p:sldId id="264" r:id="rId15"/>
    <p:sldId id="26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24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6A70F1-7B4A-44FC-97D9-123BE62DD2CE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91518-FC8A-4A9C-B642-DAC26F1F225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91518-FC8A-4A9C-B642-DAC26F1F2252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91518-FC8A-4A9C-B642-DAC26F1F2252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4D5BEE-62F3-4C07-841D-F1817A6D4A1C}" type="datetime1">
              <a:rPr lang="ru-RU" smtClean="0"/>
              <a:t>29.03.2012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Король С.В., учитель музыки Татауровской СОШ, р. Бурятия</a:t>
            </a:r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EA4B96-E6E3-4A02-8CF0-09F6BF064C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3E7179-AA70-476A-8D0F-2EED084E8171}" type="datetime1">
              <a:rPr lang="ru-RU" smtClean="0"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Король С.В., учитель музыки Татауровской СОШ, р. Бурятия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EA4B96-E6E3-4A02-8CF0-09F6BF064C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0EF107-961A-4C12-B192-54CF0BB95A31}" type="datetime1">
              <a:rPr lang="ru-RU" smtClean="0"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Король С.В., учитель музыки Татауровской СОШ, р. Бурятия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EA4B96-E6E3-4A02-8CF0-09F6BF064C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FF27F8-D68E-4AC6-B1FE-5C01C321CC79}" type="datetime1">
              <a:rPr lang="ru-RU" smtClean="0"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Король С.В., учитель музыки Татауровской СОШ, р. Бурятия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EA4B96-E6E3-4A02-8CF0-09F6BF064C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CFCC36-F7D5-4A42-8A88-57F429F78356}" type="datetime1">
              <a:rPr lang="ru-RU" smtClean="0"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Король С.В., учитель музыки Татауровской СОШ, р. Бурятия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EA4B96-E6E3-4A02-8CF0-09F6BF064C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dirty="0" smtClean="0"/>
              <a:t>Образец текста</a:t>
            </a:r>
          </a:p>
          <a:p>
            <a:pPr lvl="1" eaLnBrk="1" latinLnBrk="0" hangingPunct="1"/>
            <a:r>
              <a:rPr lang="ru-RU" dirty="0" smtClean="0"/>
              <a:t>Второй уровень</a:t>
            </a:r>
          </a:p>
          <a:p>
            <a:pPr lvl="2" eaLnBrk="1" latinLnBrk="0" hangingPunct="1"/>
            <a:r>
              <a:rPr lang="ru-RU" dirty="0" smtClean="0"/>
              <a:t>Третий уровень</a:t>
            </a:r>
          </a:p>
          <a:p>
            <a:pPr lvl="3" eaLnBrk="1" latinLnBrk="0" hangingPunct="1"/>
            <a:r>
              <a:rPr lang="ru-RU" dirty="0" smtClean="0"/>
              <a:t>Четвертый уровень</a:t>
            </a:r>
          </a:p>
          <a:p>
            <a:pPr lvl="4" eaLnBrk="1" latinLnBrk="0" hangingPunct="1"/>
            <a:r>
              <a:rPr lang="ru-RU" dirty="0" smtClean="0"/>
              <a:t>Пятый уровень</a:t>
            </a:r>
            <a:endParaRPr kumimoji="0" lang="en-US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B428CE-E2D4-4EDA-AFB9-A8328ED0C395}" type="datetime1">
              <a:rPr lang="ru-RU" smtClean="0"/>
              <a:t>29.03.2012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Король С.В., учитель музыки Татауровской СОШ, р. Бурятия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EA4B96-E6E3-4A02-8CF0-09F6BF064C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CA939E-61CE-40D3-8F72-DDAAB9B20B3F}" type="datetime1">
              <a:rPr lang="ru-RU" smtClean="0"/>
              <a:t>29.03.2012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Король С.В., учитель музыки Татауровской СОШ, р. Бурятия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EA4B96-E6E3-4A02-8CF0-09F6BF064C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1616E-A06C-4AF3-B0FF-5F12F2981547}" type="datetime1">
              <a:rPr lang="ru-RU" smtClean="0"/>
              <a:t>29.03.2012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Король С.В., учитель музыки Татауровской СОШ, р. Бурятия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EA4B96-E6E3-4A02-8CF0-09F6BF064C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3AEB93-4C18-4A1B-A79D-C7772FFB377A}" type="datetime1">
              <a:rPr lang="ru-RU" smtClean="0"/>
              <a:t>29.03.2012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Король С.В., учитель музыки Татауровской СОШ, р. Бурятия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EA4B96-E6E3-4A02-8CF0-09F6BF064C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A110D4-A841-4D3A-A029-CE07D813A46F}" type="datetime1">
              <a:rPr lang="ru-RU" smtClean="0"/>
              <a:t>29.03.2012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Король С.В., учитель музыки Татауровской СОШ, р. Бурятия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EA4B96-E6E3-4A02-8CF0-09F6BF064C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F46F6DDD-9573-4C71-9439-C19D3186AED9}" type="datetime1">
              <a:rPr lang="ru-RU" smtClean="0"/>
              <a:t>29.03.2012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r>
              <a:rPr lang="ru-RU" smtClean="0"/>
              <a:t>Король С.В., учитель музыки Татауровской СОШ, р. Бурятия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90EA4B96-E6E3-4A02-8CF0-09F6BF064C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93228C1-B1F6-4D3E-A325-A934F8886A7E}" type="datetime1">
              <a:rPr lang="ru-RU" smtClean="0"/>
              <a:t>29.03.2012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r>
              <a:rPr lang="ru-RU" smtClean="0"/>
              <a:t>Король С.В., учитель музыки Татауровской СОШ, р. Бурятия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90EA4B96-E6E3-4A02-8CF0-09F6BF064C0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svlkmusic.blogspot.com/" TargetMode="External"/><Relationship Id="rId7" Type="http://schemas.openxmlformats.org/officeDocument/2006/relationships/image" Target="../media/image2.jpeg"/><Relationship Id="rId2" Type="http://schemas.openxmlformats.org/officeDocument/2006/relationships/hyperlink" Target="http://www.akipkro.ru/main.php?id=1990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musicandi.ru/duhovnaia_musica/" TargetMode="External"/><Relationship Id="rId5" Type="http://schemas.openxmlformats.org/officeDocument/2006/relationships/hyperlink" Target="http://larunka.ucoz.ru/load/video_dlja_urokov_muzyki/3" TargetMode="External"/><Relationship Id="rId4" Type="http://schemas.openxmlformats.org/officeDocument/2006/relationships/hyperlink" Target="http://topotushki.ucoz.ru/load/10-2-2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hyperlink" Target="http://sovunya2009.narod.ru/schkol.html" TargetMode="External"/><Relationship Id="rId7" Type="http://schemas.openxmlformats.org/officeDocument/2006/relationships/hyperlink" Target="http://www.musicandi.ru/film_about_music/" TargetMode="External"/><Relationship Id="rId2" Type="http://schemas.openxmlformats.org/officeDocument/2006/relationships/hyperlink" Target="http://gou-sosh-2.narod.ru/muzik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usicandi.ru/cartoon_film/" TargetMode="External"/><Relationship Id="rId5" Type="http://schemas.openxmlformats.org/officeDocument/2006/relationships/hyperlink" Target="http://www.musicandi.ru/mp3/" TargetMode="External"/><Relationship Id="rId4" Type="http://schemas.openxmlformats.org/officeDocument/2006/relationships/hyperlink" Target="http://www.bisound.com/index.php?name=Files&amp;op=songs&amp;id=185870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uskid.ru/695-razvivajushhie-igry.html" TargetMode="External"/><Relationship Id="rId7" Type="http://schemas.openxmlformats.org/officeDocument/2006/relationships/image" Target="../media/image2.jpeg"/><Relationship Id="rId2" Type="http://schemas.openxmlformats.org/officeDocument/2006/relationships/hyperlink" Target="http://www.muz-urok.ru/muz_spektakli_audi.ht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1001guru.ru/guru/%D0%9C%D1%83%D0%B7%D1%8B%D0%BA%D0%B0" TargetMode="External"/><Relationship Id="rId5" Type="http://schemas.openxmlformats.org/officeDocument/2006/relationships/hyperlink" Target="http://children.kulichki.net/igry/music.htm" TargetMode="External"/><Relationship Id="rId4" Type="http://schemas.openxmlformats.org/officeDocument/2006/relationships/hyperlink" Target="http://festival.1september.ru/articles/557023/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sterkaraoke.ru/songs/performer/Gladkov_Gen__7333_1/" TargetMode="External"/><Relationship Id="rId3" Type="http://schemas.openxmlformats.org/officeDocument/2006/relationships/hyperlink" Target="http://www.kid.ru/pesenki/index.php3" TargetMode="External"/><Relationship Id="rId7" Type="http://schemas.openxmlformats.org/officeDocument/2006/relationships/hyperlink" Target="http://minusovki.mptri.net/search.php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muzruk.info/?tag=fonogrammi" TargetMode="External"/><Relationship Id="rId5" Type="http://schemas.openxmlformats.org/officeDocument/2006/relationships/hyperlink" Target="http://www.musicandi.ru/slova_pesen/" TargetMode="External"/><Relationship Id="rId4" Type="http://schemas.openxmlformats.org/officeDocument/2006/relationships/hyperlink" Target="http://karaoke.kerma-nn.ru/Songers/kars_91-12.htm" TargetMode="External"/><Relationship Id="rId9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uz-urok.ru/muz_instrument.htm" TargetMode="External"/><Relationship Id="rId3" Type="http://schemas.openxmlformats.org/officeDocument/2006/relationships/hyperlink" Target="http://www.musicandi.ru/kompozitori/" TargetMode="External"/><Relationship Id="rId7" Type="http://schemas.openxmlformats.org/officeDocument/2006/relationships/hyperlink" Target="http://www.musicandi.ru/arhiv/" TargetMode="External"/><Relationship Id="rId2" Type="http://schemas.openxmlformats.org/officeDocument/2006/relationships/hyperlink" Target="http://www.math.rsu.ru/orfey/compose.ru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usicandi.ru/wise_words/" TargetMode="External"/><Relationship Id="rId5" Type="http://schemas.openxmlformats.org/officeDocument/2006/relationships/hyperlink" Target="http://www.musicandi.ru/termini/" TargetMode="External"/><Relationship Id="rId4" Type="http://schemas.openxmlformats.org/officeDocument/2006/relationships/hyperlink" Target="http://www.classic-music.ru/" TargetMode="External"/><Relationship Id="rId9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usicalive.ru/" TargetMode="External"/><Relationship Id="rId2" Type="http://schemas.openxmlformats.org/officeDocument/2006/relationships/hyperlink" Target="http://www.my-shop.ru/shop/search/a/sort/a/page/1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hyperlink" Target="http://www.dobrieskazki.ru/raskraska_muzyka.htm" TargetMode="External"/><Relationship Id="rId4" Type="http://schemas.openxmlformats.org/officeDocument/2006/relationships/hyperlink" Target="http://www.muz-urok.ru/notyi_khigi.htm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vospitatel.ucoz.ua/news/attestacionnye_materialy_uchitelja_muzyki/2010-01-23-278" TargetMode="External"/><Relationship Id="rId3" Type="http://schemas.openxmlformats.org/officeDocument/2006/relationships/hyperlink" Target="http://www.akipkro.ru/main.php?id=1567" TargetMode="External"/><Relationship Id="rId7" Type="http://schemas.openxmlformats.org/officeDocument/2006/relationships/hyperlink" Target="http://www.ipkps.bsu.edu.ru/source/metod_sluzva/dist_muz.as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ru.wikipedia.org/wiki/%C3%EE%F1%F3%E4%E0%F0%F1%F2%E2%E5%ED%ED%FB%E9_%F1%F2%E0%ED%E4%E0%F0%F2_%EE%E1%F9%E5%E3%EE_%EE%E1%F0%E0%E7%EE%E2%E0%ED%E8%FF" TargetMode="External"/><Relationship Id="rId5" Type="http://schemas.openxmlformats.org/officeDocument/2006/relationships/hyperlink" Target="http://www.ed.gov.ru/ob-edu/noc/rub/standart/p1/1287/" TargetMode="External"/><Relationship Id="rId10" Type="http://schemas.openxmlformats.org/officeDocument/2006/relationships/image" Target="../media/image2.jpeg"/><Relationship Id="rId4" Type="http://schemas.openxmlformats.org/officeDocument/2006/relationships/hyperlink" Target="http://standart.edu.ru/Catalog.aspx?CatalogId=959" TargetMode="External"/><Relationship Id="rId9" Type="http://schemas.openxmlformats.org/officeDocument/2006/relationships/hyperlink" Target="http://moodle1.rikuorb.ru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festival.1september.ru/articles/210563/" TargetMode="External"/><Relationship Id="rId2" Type="http://schemas.openxmlformats.org/officeDocument/2006/relationships/hyperlink" Target="http://festival.1september.ru/articles/310549/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jpeg"/><Relationship Id="rId4" Type="http://schemas.openxmlformats.org/officeDocument/2006/relationships/hyperlink" Target="http://nsportal.ru/nachalnaya-shkola/raznoe/fonopedicheskii-metod-razvitiya-golosa-v-v-emelyanova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uroki-music.ru/index.php?nma=blog&amp;fla=news&amp;cat=9&amp;ids=35&amp;idd=311068" TargetMode="External"/><Relationship Id="rId3" Type="http://schemas.openxmlformats.org/officeDocument/2006/relationships/hyperlink" Target="http://www.bodybuild.ru/2006/10/22/kompleks_uprazhnenijj.html" TargetMode="External"/><Relationship Id="rId7" Type="http://schemas.openxmlformats.org/officeDocument/2006/relationships/hyperlink" Target="http://nsportal.ru/shkola/muzyka/library/tekhnologii-artterapii-i-artpedagogiki-na-uroke-muzyki" TargetMode="External"/><Relationship Id="rId2" Type="http://schemas.openxmlformats.org/officeDocument/2006/relationships/hyperlink" Target="http://folk-med.ru/dyihatelnaya-gimnastika-a-n-strelnikovoy.html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prof-art.com/article/7" TargetMode="External"/><Relationship Id="rId5" Type="http://schemas.openxmlformats.org/officeDocument/2006/relationships/hyperlink" Target="http://www.openclass.ru/node/198993" TargetMode="External"/><Relationship Id="rId10" Type="http://schemas.openxmlformats.org/officeDocument/2006/relationships/image" Target="../media/image2.jpeg"/><Relationship Id="rId4" Type="http://schemas.openxmlformats.org/officeDocument/2006/relationships/hyperlink" Target="http://festival.1september.ru/articles/212738/" TargetMode="External"/><Relationship Id="rId9" Type="http://schemas.openxmlformats.org/officeDocument/2006/relationships/hyperlink" Target="http://festival.1september.ru/articles/606441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hyperlink" Target="http://pedsovet.su/load/123-2-2" TargetMode="External"/><Relationship Id="rId7" Type="http://schemas.openxmlformats.org/officeDocument/2006/relationships/hyperlink" Target="http://www.auditionrich.com/" TargetMode="External"/><Relationship Id="rId2" Type="http://schemas.openxmlformats.org/officeDocument/2006/relationships/hyperlink" Target="http://www.terle.ru/article/dethor/rabota_nad_vokalno_horovymi_navykami.htm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anutamuz.ucoz.ru/load/prezentacii/4" TargetMode="External"/><Relationship Id="rId5" Type="http://schemas.openxmlformats.org/officeDocument/2006/relationships/hyperlink" Target="http://festival.1september.ru/articles/518943/" TargetMode="External"/><Relationship Id="rId4" Type="http://schemas.openxmlformats.org/officeDocument/2006/relationships/hyperlink" Target="http://festival.1september.ru/index.php?subject=14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hyperlink" Target="http://www.openclass.ru/node/15463" TargetMode="External"/><Relationship Id="rId7" Type="http://schemas.openxmlformats.org/officeDocument/2006/relationships/hyperlink" Target="http://nsportal.ru/shkola/muzyka/library/zdorovesberegayushchie-tekhnologii-na-urokakh-muzyki" TargetMode="External"/><Relationship Id="rId2" Type="http://schemas.openxmlformats.org/officeDocument/2006/relationships/hyperlink" Target="http://www.musicandi.ru/zdorovie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gnatjeva-anjela.narod.ru/experience/zdorovesberegayuschie_tehnologii/" TargetMode="External"/><Relationship Id="rId5" Type="http://schemas.openxmlformats.org/officeDocument/2006/relationships/hyperlink" Target="http://mousoch5.ucoz.ru/load/innovacionnye_formy_raboty_na_uroke_muzyki_zdorovesberegajushhie_tekhnologii/3-1-0-107" TargetMode="External"/><Relationship Id="rId4" Type="http://schemas.openxmlformats.org/officeDocument/2006/relationships/hyperlink" Target="http://ab-1.ucoz.ru/index/zdorovesberegajushhie_tekhnologii_na_urokakh_muzyki/0-39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hyperlink" Target="http://www.psycosmology.ru/art/index.php/%D0%A1%D0%BF%D0%BE%D1%81%D0%BE%D0%B1%D0%BD%D0%BE%D1%81%D1%82%D0%B8_%D0%BC%D1%83%D0%B7%D1%8B%D0%BA%D0%B0%D0%BB%D1%8C%D0%BD%D1%8B%D0%B5" TargetMode="External"/><Relationship Id="rId7" Type="http://schemas.openxmlformats.org/officeDocument/2006/relationships/hyperlink" Target="http://fordetsad.ru/m-muzikalnomy-rukovoditely/m-diagnostika1" TargetMode="External"/><Relationship Id="rId2" Type="http://schemas.openxmlformats.org/officeDocument/2006/relationships/hyperlink" Target="http://muzruk.wmsite.ru/kollegam/diagnostika-muzvospitanija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vospitatel.ucoz.ua/publ/kak_ocenit_muzykalnye_sposobnosti_uchenika/1-1-0-22" TargetMode="External"/><Relationship Id="rId5" Type="http://schemas.openxmlformats.org/officeDocument/2006/relationships/hyperlink" Target="http://muzika-detjam.narod2.ru/muzikalniy-rukovoditel-roditelyam.html" TargetMode="External"/><Relationship Id="rId4" Type="http://schemas.openxmlformats.org/officeDocument/2006/relationships/hyperlink" Target="http://festival.1september.ru/articles/609720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defectus.ru/publ/kabinet_logopeda/razvivaemsja_igraja/logoritmicheskie_uprazhnenija/10-1-0-112" TargetMode="External"/><Relationship Id="rId3" Type="http://schemas.openxmlformats.org/officeDocument/2006/relationships/hyperlink" Target="http://ds82.ru/doshkolnik/1322-.html" TargetMode="External"/><Relationship Id="rId7" Type="http://schemas.openxmlformats.org/officeDocument/2006/relationships/hyperlink" Target="http://www.youtube.com/watch?v=t29kAbCprlI" TargetMode="External"/><Relationship Id="rId2" Type="http://schemas.openxmlformats.org/officeDocument/2006/relationships/hyperlink" Target="http://jylianiyaka.narod2.ru/logoritmika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irknig.com/knigi/deti/1181415052-logoritmika-dlya-malyshey-scenarii-zanyatiy-s-detmi-3-4-let.html" TargetMode="External"/><Relationship Id="rId5" Type="http://schemas.openxmlformats.org/officeDocument/2006/relationships/hyperlink" Target="http://164.douch.ru/index.php/2010-04-22-09-54-43/2010-04-22-09-58-18/386-2011-05-05-19-25-32" TargetMode="External"/><Relationship Id="rId10" Type="http://schemas.openxmlformats.org/officeDocument/2006/relationships/image" Target="../media/image2.jpeg"/><Relationship Id="rId4" Type="http://schemas.openxmlformats.org/officeDocument/2006/relationships/hyperlink" Target="http://nsportal.ru/shkola/korrektsionnaya-pedagogika/library/logoritmika-dlya-doshkolnikov-konsultatsiya-dlya-vospitate" TargetMode="External"/><Relationship Id="rId9" Type="http://schemas.openxmlformats.org/officeDocument/2006/relationships/hyperlink" Target="http://festival.1september.ru/articles/410254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usedu.ru/category_50.html" TargetMode="External"/><Relationship Id="rId7" Type="http://schemas.openxmlformats.org/officeDocument/2006/relationships/image" Target="../media/image2.jpeg"/><Relationship Id="rId2" Type="http://schemas.openxmlformats.org/officeDocument/2006/relationships/hyperlink" Target="http://metodisty.ru/m/files/view/veselaya_zaryadka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uchportal.ru/load/32-1-0-16538" TargetMode="External"/><Relationship Id="rId5" Type="http://schemas.openxmlformats.org/officeDocument/2006/relationships/hyperlink" Target="http://tapisarevskaya.rusedu.net/category/1415/10301" TargetMode="External"/><Relationship Id="rId4" Type="http://schemas.openxmlformats.org/officeDocument/2006/relationships/hyperlink" Target="http://pedsovet.su/load/143-1-0-1029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1" descr="C:\Users\Светлана\Desktop\нотк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5240"/>
            <a:ext cx="9123769" cy="687324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4786322"/>
            <a:ext cx="9144000" cy="1643050"/>
          </a:xfrm>
        </p:spPr>
        <p:txBody>
          <a:bodyPr>
            <a:normAutofit/>
          </a:bodyPr>
          <a:lstStyle/>
          <a:p>
            <a:r>
              <a:rPr lang="ru-RU" dirty="0" smtClean="0"/>
              <a:t>Интернет-ресурсы в помощь учителю музыки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2357430"/>
            <a:ext cx="7772400" cy="150876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 smtClean="0"/>
              <a:t>Пособие адресовано учителям </a:t>
            </a:r>
            <a:r>
              <a:rPr lang="ru-RU" dirty="0" smtClean="0"/>
              <a:t> музыки </a:t>
            </a:r>
            <a:r>
              <a:rPr lang="ru-RU" dirty="0" smtClean="0"/>
              <a:t>школ, </a:t>
            </a:r>
            <a:r>
              <a:rPr lang="ru-RU" dirty="0" smtClean="0"/>
              <a:t> музыкальным руководителям в ДОУ и организаторам </a:t>
            </a:r>
            <a:r>
              <a:rPr lang="ru-RU" dirty="0" smtClean="0"/>
              <a:t>музыкальной работы в учреждениях системы дополнительного образования</a:t>
            </a:r>
          </a:p>
          <a:p>
            <a:pPr algn="ctr"/>
            <a:r>
              <a:rPr lang="ru-RU" sz="1800" i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Автор-</a:t>
            </a:r>
            <a:r>
              <a:rPr lang="ru-RU" sz="1800" i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оставитель</a:t>
            </a:r>
            <a:r>
              <a:rPr lang="ru-RU" sz="1800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: Король С.В., учитель </a:t>
            </a:r>
            <a:r>
              <a:rPr lang="ru-RU" sz="1800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музыки</a:t>
            </a:r>
          </a:p>
          <a:p>
            <a:pPr algn="ctr"/>
            <a:r>
              <a:rPr lang="ru-RU" sz="1800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</a:t>
            </a:r>
            <a:r>
              <a:rPr lang="ru-RU" sz="1800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МОУ «</a:t>
            </a:r>
            <a:r>
              <a:rPr lang="ru-RU" sz="1800" i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Татауровская</a:t>
            </a:r>
            <a:r>
              <a:rPr lang="ru-RU" sz="1800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СОШ»</a:t>
            </a:r>
            <a:endParaRPr lang="ru-RU" sz="1800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1" descr="C:\Users\Светлана\Desktop\нотк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15338" y="0"/>
            <a:ext cx="928662" cy="699592"/>
          </a:xfrm>
          <a:prstGeom prst="irregularSeal1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0"/>
            <a:ext cx="8015318" cy="914400"/>
          </a:xfrm>
        </p:spPr>
        <p:txBody>
          <a:bodyPr/>
          <a:lstStyle/>
          <a:p>
            <a:pPr algn="ctr"/>
            <a:r>
              <a:rPr lang="ru-RU" sz="2400" b="1" dirty="0" smtClean="0">
                <a:hlinkClick r:id="rId2"/>
              </a:rPr>
              <a:t>Каталог аудио- и видеоматериалов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00034" y="642918"/>
            <a:ext cx="22172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Слушаем музыку</a:t>
            </a:r>
            <a:endParaRPr lang="ru-RU" sz="2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00298" y="1142984"/>
            <a:ext cx="31438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hlinkClick r:id="rId3"/>
              </a:rPr>
              <a:t>http://svlkmusic.blogspot.com/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42910" y="1785926"/>
            <a:ext cx="21451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Музыка с мамой</a:t>
            </a:r>
            <a:endParaRPr lang="ru-RU" sz="2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285984" y="2285992"/>
            <a:ext cx="37321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hlinkClick r:id="rId4"/>
              </a:rPr>
              <a:t>http://topotushki.ucoz.ru/load/10-2-2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71472" y="2928934"/>
            <a:ext cx="3242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Видео для уроков музыки</a:t>
            </a:r>
            <a:endParaRPr lang="ru-RU" sz="2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428728" y="3571876"/>
            <a:ext cx="63579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hlinkClick r:id="rId5"/>
              </a:rPr>
              <a:t>http://larunka.ucoz.ru/load/video_dlja_urokov_muzyki/3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 flipH="1">
            <a:off x="428596" y="4143380"/>
            <a:ext cx="521494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Духовная музыка</a:t>
            </a:r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143108" y="4572008"/>
            <a:ext cx="44691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6"/>
              </a:rPr>
              <a:t>http://www.musicandi.ru/duhovnaia_musica/</a:t>
            </a:r>
            <a:endParaRPr lang="ru-RU" dirty="0"/>
          </a:p>
        </p:txBody>
      </p:sp>
      <p:pic>
        <p:nvPicPr>
          <p:cNvPr id="13" name="Picture 1" descr="C:\Users\Светлана\Desktop\нотка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215338" y="6158408"/>
            <a:ext cx="928662" cy="699592"/>
          </a:xfrm>
          <a:prstGeom prst="irregularSeal1">
            <a:avLst/>
          </a:prstGeom>
          <a:noFill/>
        </p:spPr>
      </p:pic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Король С.В., учитель музыки Татауровской СОШ, р. Бурятия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4282" y="285728"/>
            <a:ext cx="44460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Музыка для школьных мероприятий</a:t>
            </a:r>
            <a:endParaRPr lang="ru-RU" sz="2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857356" y="857232"/>
            <a:ext cx="38795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hlinkClick r:id="rId2"/>
              </a:rPr>
              <a:t>http://gou-sosh-2.narod.ru/muzik.html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85720" y="1357298"/>
            <a:ext cx="84296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Музыкальная коллекция плюсы и минусы </a:t>
            </a:r>
            <a:r>
              <a:rPr lang="en-US" sz="2000" b="1" dirty="0" smtClean="0"/>
              <a:t>mp</a:t>
            </a:r>
            <a:r>
              <a:rPr lang="ru-RU" sz="2000" b="1" dirty="0" smtClean="0"/>
              <a:t>3</a:t>
            </a:r>
            <a:r>
              <a:rPr lang="en-US" sz="2000" b="1" dirty="0" smtClean="0"/>
              <a:t> </a:t>
            </a:r>
            <a:r>
              <a:rPr lang="ru-RU" sz="2000" b="1" dirty="0" smtClean="0"/>
              <a:t>, школьные песни</a:t>
            </a:r>
            <a:endParaRPr lang="ru-RU" sz="20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714480" y="1928802"/>
            <a:ext cx="40950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hlinkClick r:id="rId3"/>
              </a:rPr>
              <a:t>http://sovunya2009.narod.ru/schkol.html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42910" y="3000372"/>
            <a:ext cx="72866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hlinkClick r:id="rId4"/>
              </a:rPr>
              <a:t>http://www.bisound.com/index.php?name=Files&amp;op=songs&amp;id=185870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85720" y="2500306"/>
            <a:ext cx="22098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Школьные песни</a:t>
            </a:r>
            <a:endParaRPr lang="ru-RU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14282" y="3786190"/>
            <a:ext cx="37351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Скачать классическую музыку</a:t>
            </a:r>
            <a:endParaRPr lang="ru-RU" sz="20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857488" y="4286256"/>
            <a:ext cx="31018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5"/>
              </a:rPr>
              <a:t>http://www.musicandi.ru/mp3/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14282" y="4786322"/>
            <a:ext cx="39170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Скачать мультфильмы о музыке</a:t>
            </a:r>
            <a:endParaRPr lang="ru-RU" sz="2000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428860" y="5214950"/>
            <a:ext cx="39081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6"/>
              </a:rPr>
              <a:t>http://www.musicandi.ru/cartoon_film/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285720" y="5643578"/>
            <a:ext cx="471490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Скачать фильмы о музыке</a:t>
            </a:r>
          </a:p>
          <a:p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214546" y="6143644"/>
            <a:ext cx="43986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7"/>
              </a:rPr>
              <a:t>http://www.musicandi.ru/film_about_music/</a:t>
            </a:r>
            <a:endParaRPr lang="ru-RU" dirty="0"/>
          </a:p>
        </p:txBody>
      </p:sp>
      <p:pic>
        <p:nvPicPr>
          <p:cNvPr id="18" name="Picture 1" descr="C:\Users\Светлана\Desktop\нотка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215338" y="6158408"/>
            <a:ext cx="928662" cy="699592"/>
          </a:xfrm>
          <a:prstGeom prst="irregularSeal1">
            <a:avLst/>
          </a:prstGeom>
          <a:noFill/>
        </p:spPr>
      </p:pic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Король С.В., учитель музыки Татауровской СОШ, р. Бурятия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14282" y="357166"/>
            <a:ext cx="85111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Музыкальные спектакли, сказки аудио и музыкальные спектакли видео</a:t>
            </a:r>
            <a:endParaRPr lang="ru-RU" sz="20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785786" y="1000108"/>
            <a:ext cx="78581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hlinkClick r:id="rId2"/>
              </a:rPr>
              <a:t>http://www.muz-urok.ru/muz_spektakli_audi.htm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285720" y="1714488"/>
            <a:ext cx="4701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Музыкальные игры для дошкольников</a:t>
            </a:r>
            <a:endParaRPr lang="ru-RU" sz="20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000100" y="2285992"/>
            <a:ext cx="62865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hlinkClick r:id="rId3"/>
              </a:rPr>
              <a:t>http://www.ruskid.ru/695-razvivajushhie-igry.html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143108" y="2928934"/>
            <a:ext cx="44410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hlinkClick r:id="rId4"/>
              </a:rPr>
              <a:t>http://festival.1september.ru/articles/557023/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428596" y="3500438"/>
            <a:ext cx="4572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Музыкальные игры для школьников</a:t>
            </a:r>
            <a:endParaRPr lang="ru-RU" sz="20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000232" y="4143380"/>
            <a:ext cx="42178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hlinkClick r:id="rId5"/>
              </a:rPr>
              <a:t>http://children.kulichki.net/igry/music.htm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28596" y="4786322"/>
            <a:ext cx="84296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6"/>
              </a:rPr>
              <a:t>http://www.1001guru.ru/guru/%D0%9C%D1%83%D0%B7%D1%8B%D0%BA%D0%B0</a:t>
            </a:r>
            <a:endParaRPr lang="ru-RU" dirty="0"/>
          </a:p>
        </p:txBody>
      </p:sp>
      <p:pic>
        <p:nvPicPr>
          <p:cNvPr id="21" name="Picture 1" descr="C:\Users\Светлана\Desktop\нотка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215338" y="6158408"/>
            <a:ext cx="928662" cy="699592"/>
          </a:xfrm>
          <a:prstGeom prst="irregularSeal1">
            <a:avLst/>
          </a:prstGeom>
          <a:noFill/>
        </p:spPr>
      </p:pic>
      <p:sp>
        <p:nvSpPr>
          <p:cNvPr id="22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Король С.В., учитель музыки Татауровской СОШ, р. Бурятия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500042"/>
            <a:ext cx="85010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http</a:t>
            </a:r>
            <a:r>
              <a:rPr lang="en-US" dirty="0" smtClean="0"/>
              <a:t>://</a:t>
            </a:r>
            <a:r>
              <a:rPr lang="en-US" dirty="0" smtClean="0">
                <a:hlinkClick r:id="rId3"/>
              </a:rPr>
              <a:t>www.kid.ru/pesenki/index.php3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14414" y="1500174"/>
            <a:ext cx="67151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http</a:t>
            </a:r>
            <a:r>
              <a:rPr lang="en-US" dirty="0" smtClean="0"/>
              <a:t>://</a:t>
            </a:r>
            <a:r>
              <a:rPr lang="en-US" dirty="0" smtClean="0">
                <a:hlinkClick r:id="rId4"/>
              </a:rPr>
              <a:t>karaoke.kerma-nn.ru/Songers/kars_91-12.htm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3071810"/>
            <a:ext cx="24080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Слова песен и </a:t>
            </a:r>
            <a:r>
              <a:rPr lang="en-US" sz="2000" b="1" dirty="0" smtClean="0"/>
              <a:t>mp3</a:t>
            </a:r>
            <a:endParaRPr lang="ru-RU" sz="2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14480" y="3714752"/>
            <a:ext cx="56436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hlinkClick r:id="rId5"/>
              </a:rPr>
              <a:t>http://www.musicandi.ru/slova_pesen/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00034" y="4357694"/>
            <a:ext cx="23262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Фонограммы </a:t>
            </a:r>
            <a:r>
              <a:rPr lang="en-US" sz="2000" b="1" dirty="0" smtClean="0"/>
              <a:t>mp3</a:t>
            </a:r>
            <a:endParaRPr lang="ru-RU" sz="20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785918" y="4857760"/>
            <a:ext cx="61436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hlinkClick r:id="rId6"/>
              </a:rPr>
              <a:t>http://muzruk.info/?tag=fonogrammi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85720" y="214290"/>
            <a:ext cx="32711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Караоке «Детские песни» </a:t>
            </a:r>
            <a:endParaRPr lang="ru-RU" sz="20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28596" y="1000108"/>
            <a:ext cx="13123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Караоке.</a:t>
            </a:r>
            <a:endParaRPr lang="ru-RU" sz="2000" b="1" dirty="0" smtClean="0"/>
          </a:p>
        </p:txBody>
      </p:sp>
      <p:sp>
        <p:nvSpPr>
          <p:cNvPr id="21" name="Прямоугольник 20"/>
          <p:cNvSpPr/>
          <p:nvPr/>
        </p:nvSpPr>
        <p:spPr>
          <a:xfrm>
            <a:off x="2571736" y="5929330"/>
            <a:ext cx="3831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7"/>
              </a:rPr>
              <a:t>http://minusovki.mptri.net/search.php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428596" y="5500702"/>
            <a:ext cx="40892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b="1" dirty="0" err="1" smtClean="0"/>
              <a:t>Минусовки</a:t>
            </a:r>
            <a:r>
              <a:rPr lang="ru-RU" sz="2000" b="1" dirty="0" smtClean="0"/>
              <a:t>, скачать бесплатно</a:t>
            </a:r>
            <a:endParaRPr lang="ru-RU" sz="20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28596" y="2500306"/>
            <a:ext cx="76438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8"/>
              </a:rPr>
              <a:t>http://www.masterkaraoke.ru/songs/performer/Gladkov_Gen__7333_1/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500034" y="2071678"/>
            <a:ext cx="29289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Мастер караоке</a:t>
            </a:r>
            <a:endParaRPr lang="ru-RU" sz="2000" b="1" dirty="0"/>
          </a:p>
        </p:txBody>
      </p:sp>
      <p:pic>
        <p:nvPicPr>
          <p:cNvPr id="25" name="Picture 1" descr="C:\Users\Светлана\Desktop\нотка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215338" y="6158408"/>
            <a:ext cx="928662" cy="699592"/>
          </a:xfrm>
          <a:prstGeom prst="irregularSeal1">
            <a:avLst/>
          </a:prstGeom>
          <a:noFill/>
        </p:spPr>
      </p:pic>
      <p:sp>
        <p:nvSpPr>
          <p:cNvPr id="26" name="Нижний колонтитул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Король С.В., учитель музыки Татауровской СОШ, р. Бурятия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28794" y="714356"/>
            <a:ext cx="49292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http</a:t>
            </a:r>
            <a:r>
              <a:rPr lang="en-US" dirty="0" smtClean="0"/>
              <a:t>://</a:t>
            </a:r>
            <a:r>
              <a:rPr lang="en-US" dirty="0" smtClean="0">
                <a:hlinkClick r:id="rId2"/>
              </a:rPr>
              <a:t>www.math.rsu.ru/orfey/compose.ru.html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28596" y="1214422"/>
            <a:ext cx="39290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Композиторы классики</a:t>
            </a:r>
            <a:endParaRPr lang="ru-RU" sz="2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57422" y="1571612"/>
            <a:ext cx="3841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3"/>
              </a:rPr>
              <a:t>http://www.musicandi.ru/kompozitori/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285728"/>
            <a:ext cx="821537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 Биография </a:t>
            </a:r>
            <a:r>
              <a:rPr lang="ru-RU" sz="2000" b="1" dirty="0" smtClean="0"/>
              <a:t> композиторов </a:t>
            </a:r>
            <a:r>
              <a:rPr lang="ru-RU" sz="2000" b="1" dirty="0" smtClean="0"/>
              <a:t>+ </a:t>
            </a:r>
            <a:r>
              <a:rPr lang="en-US" sz="2000" b="1" dirty="0" smtClean="0"/>
              <a:t>mp3 </a:t>
            </a:r>
            <a:endParaRPr lang="ru-RU" sz="2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2071678"/>
            <a:ext cx="7858212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Музыкальный </a:t>
            </a:r>
            <a:r>
              <a:rPr lang="ru-RU" sz="2000" b="1" dirty="0" smtClean="0"/>
              <a:t>калейдоскоп </a:t>
            </a:r>
            <a:r>
              <a:rPr lang="ru-RU" dirty="0" smtClean="0"/>
              <a:t>/композиторы</a:t>
            </a:r>
            <a:r>
              <a:rPr lang="ru-RU" dirty="0" smtClean="0"/>
              <a:t>, исполнители, </a:t>
            </a:r>
            <a:r>
              <a:rPr lang="ru-RU" dirty="0" smtClean="0"/>
              <a:t>коллекция </a:t>
            </a:r>
            <a:r>
              <a:rPr lang="ru-RU" dirty="0" smtClean="0"/>
              <a:t>записей, </a:t>
            </a:r>
            <a:r>
              <a:rPr lang="ru-RU" dirty="0" smtClean="0"/>
              <a:t> словарь </a:t>
            </a:r>
            <a:r>
              <a:rPr lang="ru-RU" dirty="0" smtClean="0"/>
              <a:t>музыкальных терминов и инструментов/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2786058"/>
            <a:ext cx="77867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http</a:t>
            </a:r>
            <a:r>
              <a:rPr lang="en-US" dirty="0" smtClean="0"/>
              <a:t>://</a:t>
            </a:r>
            <a:r>
              <a:rPr lang="en-US" dirty="0" smtClean="0">
                <a:hlinkClick r:id="rId4"/>
              </a:rPr>
              <a:t>www.classic-music.ru</a:t>
            </a:r>
            <a:r>
              <a:rPr lang="en-US" dirty="0" smtClean="0"/>
              <a:t>/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28596" y="4214818"/>
            <a:ext cx="29530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Музыкальные термины</a:t>
            </a:r>
            <a:endParaRPr lang="ru-RU" sz="20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285984" y="4786322"/>
            <a:ext cx="52149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hlinkClick r:id="rId5"/>
              </a:rPr>
              <a:t>http://www.musicandi.ru/termini/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57158" y="5072074"/>
            <a:ext cx="52149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Мудрые слова о музыке</a:t>
            </a:r>
            <a:endParaRPr lang="ru-RU" sz="20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928926" y="5500702"/>
            <a:ext cx="38055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hlinkClick r:id="rId6"/>
              </a:rPr>
              <a:t>http://www.musicandi.ru/wise_words/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85720" y="5857892"/>
            <a:ext cx="80531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Архив </a:t>
            </a:r>
            <a:r>
              <a:rPr lang="ru-RU" sz="2000" b="1" dirty="0" smtClean="0"/>
              <a:t>рассылок (Музыка </a:t>
            </a:r>
            <a:r>
              <a:rPr lang="ru-RU" sz="2000" b="1" dirty="0" smtClean="0"/>
              <a:t>и я;  Музыкальный архив; Музыка в школе)</a:t>
            </a:r>
            <a:endParaRPr lang="ru-RU" sz="20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643174" y="6286520"/>
            <a:ext cx="31595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7"/>
              </a:rPr>
              <a:t>http://www.musicandi.ru/arhiv/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285984" y="3857628"/>
            <a:ext cx="46086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8"/>
              </a:rPr>
              <a:t>http://www.muz-urok.ru/muz_instrument.htm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357158" y="3357562"/>
            <a:ext cx="76438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Музыкальные  инструменты. Муз. Рассказы и сказки детям</a:t>
            </a:r>
            <a:endParaRPr lang="ru-RU" sz="2000" b="1" dirty="0"/>
          </a:p>
        </p:txBody>
      </p:sp>
      <p:pic>
        <p:nvPicPr>
          <p:cNvPr id="16" name="Picture 1" descr="C:\Users\Светлана\Desktop\нотка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215338" y="6158408"/>
            <a:ext cx="928662" cy="699592"/>
          </a:xfrm>
          <a:prstGeom prst="irregularSeal1">
            <a:avLst/>
          </a:prstGeom>
          <a:noFill/>
        </p:spPr>
      </p:pic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Король С.В., учитель музыки Татауровской СОШ, р. Бурятия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2910" y="1928803"/>
            <a:ext cx="82153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hlinkClick r:id="rId2"/>
              </a:rPr>
              <a:t>http</a:t>
            </a:r>
            <a:r>
              <a:rPr lang="en-US" dirty="0" smtClean="0">
                <a:hlinkClick r:id="rId2"/>
              </a:rPr>
              <a:t>://www.my-shop.ru/shop/search/a/sort/a/page/1.html</a:t>
            </a:r>
            <a:endParaRPr lang="ru-RU" dirty="0" smtClean="0"/>
          </a:p>
          <a:p>
            <a:pPr algn="ctr"/>
            <a:r>
              <a:rPr lang="ru-RU" dirty="0" smtClean="0"/>
              <a:t>Следующее действие  через          </a:t>
            </a:r>
          </a:p>
          <a:p>
            <a:pPr algn="ctr"/>
            <a:r>
              <a:rPr lang="ru-RU" dirty="0" smtClean="0"/>
              <a:t>        поиск «Книги по музыке»</a:t>
            </a:r>
          </a:p>
          <a:p>
            <a:pPr algn="ctr"/>
            <a:endParaRPr lang="ru-RU" dirty="0"/>
          </a:p>
        </p:txBody>
      </p:sp>
      <p:sp>
        <p:nvSpPr>
          <p:cNvPr id="5" name="Прямоугольник 4">
            <a:hlinkClick r:id="rId3"/>
          </p:cNvPr>
          <p:cNvSpPr/>
          <p:nvPr/>
        </p:nvSpPr>
        <p:spPr>
          <a:xfrm>
            <a:off x="428596" y="928670"/>
            <a:ext cx="83582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http</a:t>
            </a:r>
            <a:r>
              <a:rPr lang="en-US" dirty="0" smtClean="0"/>
              <a:t>://</a:t>
            </a:r>
            <a:r>
              <a:rPr lang="en-US" dirty="0" smtClean="0">
                <a:hlinkClick r:id="rId3"/>
              </a:rPr>
              <a:t>www.musicalive.ru</a:t>
            </a:r>
            <a:r>
              <a:rPr lang="en-US" dirty="0" smtClean="0"/>
              <a:t>/</a:t>
            </a:r>
            <a:endParaRPr lang="ru-RU" dirty="0" smtClean="0"/>
          </a:p>
        </p:txBody>
      </p:sp>
      <p:sp>
        <p:nvSpPr>
          <p:cNvPr id="10" name="Прямоугольник 9"/>
          <p:cNvSpPr/>
          <p:nvPr/>
        </p:nvSpPr>
        <p:spPr>
          <a:xfrm>
            <a:off x="428596" y="285728"/>
            <a:ext cx="72152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Музыкальный  </a:t>
            </a:r>
            <a:r>
              <a:rPr lang="ru-RU" sz="2000" b="1" dirty="0" smtClean="0"/>
              <a:t>интернет-магазин </a:t>
            </a:r>
            <a:r>
              <a:rPr lang="ru-RU" sz="2000" b="1" dirty="0" smtClean="0"/>
              <a:t> (</a:t>
            </a:r>
            <a:r>
              <a:rPr lang="ru-RU" sz="2000" b="1" dirty="0" smtClean="0"/>
              <a:t>оборудование)</a:t>
            </a:r>
            <a:r>
              <a:rPr lang="en-US" sz="2000" b="1" dirty="0" smtClean="0"/>
              <a:t> </a:t>
            </a:r>
            <a:endParaRPr lang="ru-RU" sz="2000" b="1" dirty="0" smtClean="0"/>
          </a:p>
        </p:txBody>
      </p:sp>
      <p:sp>
        <p:nvSpPr>
          <p:cNvPr id="11" name="Прямоугольник 10"/>
          <p:cNvSpPr/>
          <p:nvPr/>
        </p:nvSpPr>
        <p:spPr>
          <a:xfrm>
            <a:off x="571472" y="1500174"/>
            <a:ext cx="22860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Книги</a:t>
            </a:r>
            <a:endParaRPr lang="ru-RU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00034" y="3143248"/>
            <a:ext cx="42693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Ноты, книги о музыке, учебники </a:t>
            </a:r>
            <a:endParaRPr lang="ru-RU" sz="20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500298" y="3786190"/>
            <a:ext cx="51435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hlinkClick r:id="rId4"/>
              </a:rPr>
              <a:t>http://www.muz-urok.ru/notyi_khigi.htm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500298" y="507207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5"/>
              </a:rPr>
              <a:t>http://www.dobrieskazki.ru/raskraska_muzyka.htm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428596" y="4500570"/>
            <a:ext cx="53644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Раскраски о музыке. Музыка в картинках</a:t>
            </a:r>
            <a:endParaRPr lang="ru-RU" sz="2000" b="1" dirty="0"/>
          </a:p>
        </p:txBody>
      </p:sp>
      <p:pic>
        <p:nvPicPr>
          <p:cNvPr id="17" name="Picture 1" descr="C:\Users\Светлана\Desktop\нотка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215338" y="6158408"/>
            <a:ext cx="928662" cy="699592"/>
          </a:xfrm>
          <a:prstGeom prst="irregularSeal1">
            <a:avLst/>
          </a:prstGeom>
          <a:noFill/>
        </p:spPr>
      </p:pic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Король С.В., учитель музыки Татауровской СОШ, р. Бурятия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hlinkClick r:id="rId3"/>
              </a:rPr>
              <a:t>Методическое хранилище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2928934"/>
            <a:ext cx="78581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b="1" cap="all" dirty="0" smtClean="0">
                <a:latin typeface="Times New Roman" pitchFamily="18" charset="0"/>
                <a:cs typeface="Times New Roman" pitchFamily="18" charset="0"/>
              </a:rPr>
              <a:t>ФГОС</a:t>
            </a:r>
            <a:r>
              <a:rPr lang="ru-RU" b="1" cap="all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b="1" cap="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cap="all" dirty="0" smtClean="0">
                <a:latin typeface="Times New Roman" pitchFamily="18" charset="0"/>
                <a:cs typeface="Times New Roman" pitchFamily="18" charset="0"/>
              </a:rPr>
              <a:t>Начальное образование</a:t>
            </a:r>
            <a:endParaRPr lang="ru-RU" b="1" cap="all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cap="all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214414" y="3357562"/>
            <a:ext cx="57864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hlinkClick r:id="rId4"/>
              </a:rPr>
              <a:t>http://standart.edu.ru/Catalog.aspx?CatalogId=959</a:t>
            </a:r>
            <a:endParaRPr lang="ru-RU" sz="2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28596" y="1857364"/>
            <a:ext cx="8501122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Федеральный компонент государственного стандарта общего образования. Часть I</a:t>
            </a:r>
          </a:p>
          <a:p>
            <a:pPr>
              <a:buFont typeface="Arial" pitchFamily="34" charset="0"/>
              <a:buChar char="•"/>
            </a:pPr>
            <a:endParaRPr lang="ru-RU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214414" y="2500306"/>
            <a:ext cx="70723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hlinkClick r:id="rId5"/>
              </a:rPr>
              <a:t>http://www.ed.gov.ru/ob-edu/noc/rub/standart/p1/1287/</a:t>
            </a:r>
            <a:endParaRPr lang="ru-RU" sz="2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28596" y="928670"/>
            <a:ext cx="850112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hlinkClick r:id="rId6"/>
              </a:rPr>
              <a:t>http://ru.wikipedia.org/wiki/%C3%EE%F1%F3%E4%E0%F0%F1%F2%E2%E5%ED%ED%FB%E9_%F1%F2%E0%ED%E4%E0%F0%F2_%EE%E1%F9%E5%E3%EE_%EE%E1%F0%E0%E7%EE%E2%E0%ED%E8%FF</a:t>
            </a:r>
            <a:endParaRPr lang="ru-RU" sz="2000" dirty="0">
              <a:solidFill>
                <a:srgbClr val="FFC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00034" y="571480"/>
            <a:ext cx="62865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Государственный стандарт общего образования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7158" y="3714752"/>
            <a:ext cx="83582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помощь учителю музыки(Белгородская область, виртуальный методический кабинет)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357290" y="4357694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000" dirty="0" smtClean="0">
                <a:hlinkClick r:id="rId7"/>
              </a:rPr>
              <a:t>http://www.ipkps.bsu.edu.ru/source/metod_sluzva/dist_muz.asp</a:t>
            </a:r>
            <a:endParaRPr lang="ru-RU" sz="2000" dirty="0"/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357158" y="5000636"/>
            <a:ext cx="7772400" cy="285728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1" i="0" u="none" strike="noStrike" kern="1200" cap="none" spc="-10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Аттестация</a:t>
            </a:r>
            <a:endParaRPr kumimoji="0" lang="ru-RU" sz="2000" b="1" i="0" u="none" strike="noStrike" kern="1200" cap="none" spc="-10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28596" y="5857892"/>
            <a:ext cx="8286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Font typeface="Arial" pitchFamily="34" charset="0"/>
              <a:buChar char="•"/>
            </a:pPr>
            <a:r>
              <a:rPr lang="en-US" dirty="0" smtClean="0">
                <a:hlinkClick r:id="rId8"/>
              </a:rPr>
              <a:t>http://vospitatel.ucoz.ua/news/attestacionnye_materialy_uchitelja_muzyki/2010-01-23-278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143108" y="5429264"/>
            <a:ext cx="27622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US" dirty="0" smtClean="0">
                <a:hlinkClick r:id="rId9"/>
              </a:rPr>
              <a:t>http://moodle1.rikuorb.ru/</a:t>
            </a:r>
            <a:endParaRPr lang="ru-RU" dirty="0"/>
          </a:p>
        </p:txBody>
      </p:sp>
      <p:pic>
        <p:nvPicPr>
          <p:cNvPr id="21" name="Picture 1" descr="C:\Users\Светлана\Desktop\нотка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8215338" y="0"/>
            <a:ext cx="928662" cy="699592"/>
          </a:xfrm>
          <a:prstGeom prst="irregularSeal1">
            <a:avLst/>
          </a:prstGeom>
          <a:noFill/>
        </p:spPr>
      </p:pic>
      <p:sp>
        <p:nvSpPr>
          <p:cNvPr id="22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Король С.В., учитель музыки </a:t>
            </a:r>
            <a:r>
              <a:rPr lang="ru-RU" dirty="0" err="1" smtClean="0"/>
              <a:t>Татауровской</a:t>
            </a:r>
            <a:r>
              <a:rPr lang="ru-RU" dirty="0" smtClean="0"/>
              <a:t> СОШ, р. Бурятия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00034" y="214290"/>
            <a:ext cx="8358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Развитие музыкальных способностей младших школьников в процессе обучения пению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500166" y="1428736"/>
            <a:ext cx="60722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hlinkClick r:id="rId2"/>
              </a:rPr>
              <a:t>http://festival.1september.ru/articles/310549/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42910" y="2000240"/>
            <a:ext cx="77867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Эстетическое воспитание детей средствами вокального искусства (комплекс упражнений В.В. Емельянова)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285984" y="3500438"/>
            <a:ext cx="45484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hlinkClick r:id="rId3"/>
              </a:rPr>
              <a:t>http://festival.1september.ru/articles/210563/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00034" y="4286256"/>
            <a:ext cx="8286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hlinkClick r:id="rId4"/>
              </a:rPr>
              <a:t>http://nsportal.ru/nachalnaya-shkola/raznoe/fonopedicheskii-metod-razvitiya-golosa-v-v-emelyanova</a:t>
            </a:r>
            <a:endParaRPr lang="ru-RU" dirty="0"/>
          </a:p>
        </p:txBody>
      </p:sp>
      <p:pic>
        <p:nvPicPr>
          <p:cNvPr id="5121" name="Picture 1" descr="C:\Users\Светлана\Desktop\нотка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001024" y="5996958"/>
            <a:ext cx="1142976" cy="861042"/>
          </a:xfrm>
          <a:prstGeom prst="irregularSeal1">
            <a:avLst/>
          </a:prstGeom>
          <a:noFill/>
        </p:spPr>
      </p:pic>
      <p:sp>
        <p:nvSpPr>
          <p:cNvPr id="13" name="Нижний колонтитул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Король С.В., учитель музыки Татауровской СОШ, р. Бурятия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571472" y="571480"/>
            <a:ext cx="8072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tx1"/>
                </a:solidFill>
              </a:rPr>
              <a:t>Дыхательная гимнастика А. Н. </a:t>
            </a:r>
            <a:r>
              <a:rPr lang="ru-RU" sz="2400" b="1" dirty="0" err="1" smtClean="0">
                <a:solidFill>
                  <a:schemeClr val="tx1"/>
                </a:solidFill>
              </a:rPr>
              <a:t>Стрельниковой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1571612"/>
            <a:ext cx="81439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hlinkClick r:id="rId2"/>
              </a:rPr>
              <a:t>http://folk-med.ru/dyihatelnaya-gimnastika-a-n-strelnikovoy.html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1928802"/>
            <a:ext cx="80724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hlinkClick r:id="rId3"/>
              </a:rPr>
              <a:t>http://www.bodybuild.ru/2006/10/22/kompleks_uprazhnenijj.html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71472" y="2643182"/>
            <a:ext cx="6929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b="1" dirty="0" err="1" smtClean="0"/>
              <a:t>Арт-терапия</a:t>
            </a:r>
            <a:r>
              <a:rPr lang="ru-RU" sz="2400" b="1" dirty="0" smtClean="0"/>
              <a:t> в педагогике, на уроках музыки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071670" y="3214686"/>
            <a:ext cx="44494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4"/>
              </a:rPr>
              <a:t>http://festival.1september.ru/articles/212738/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285984" y="3786190"/>
            <a:ext cx="38279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5"/>
              </a:rPr>
              <a:t>http://www.openclass.ru/node/198993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571736" y="4286256"/>
            <a:ext cx="33695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hlinkClick r:id="rId6"/>
              </a:rPr>
              <a:t>http://www.prof-art.com/article/7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14348" y="4786322"/>
            <a:ext cx="81439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7"/>
              </a:rPr>
              <a:t>http://nsportal.ru/shkola/muzyka/library/tekhnologii-artterapii-i-artpedagogiki-na-uroke-muzyki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85786" y="5572140"/>
            <a:ext cx="80724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8"/>
              </a:rPr>
              <a:t>http://uroki-music.ru/index.php?nma=blog&amp;fla=news&amp;cat=9&amp;ids=35&amp;idd=311068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214546" y="6072206"/>
            <a:ext cx="4493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9"/>
              </a:rPr>
              <a:t>http://festival.1september.ru/articles/606441/</a:t>
            </a:r>
            <a:endParaRPr lang="ru-RU" dirty="0"/>
          </a:p>
        </p:txBody>
      </p:sp>
      <p:pic>
        <p:nvPicPr>
          <p:cNvPr id="13" name="Picture 1" descr="C:\Users\Светлана\Desktop\нотка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8215338" y="6158408"/>
            <a:ext cx="928662" cy="699592"/>
          </a:xfrm>
          <a:prstGeom prst="irregularSeal1">
            <a:avLst/>
          </a:prstGeom>
          <a:noFill/>
        </p:spPr>
      </p:pic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Король С.В., учитель музыки Татауровской СОШ, р. Бурятия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43042" y="928670"/>
            <a:ext cx="65722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US" dirty="0" smtClean="0"/>
              <a:t>http</a:t>
            </a:r>
            <a:r>
              <a:rPr lang="en-US" dirty="0" smtClean="0"/>
              <a:t>://</a:t>
            </a:r>
            <a:r>
              <a:rPr lang="en-US" dirty="0" smtClean="0">
                <a:solidFill>
                  <a:schemeClr val="accent3"/>
                </a:solidFill>
                <a:hlinkClick r:id="rId2"/>
              </a:rPr>
              <a:t>www.terle.ru/article/dethor/rabota_nad_vokalno_horovymi_navykami.htm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285728"/>
            <a:ext cx="41665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Вокально-хоровая работа 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00034" y="1857364"/>
            <a:ext cx="33958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Презентации к урокам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643174" y="2285992"/>
            <a:ext cx="31867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3"/>
              </a:rPr>
              <a:t>http://pedsovet.su/load/123-2-2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428728" y="3571876"/>
            <a:ext cx="60722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</a:t>
            </a:r>
            <a:r>
              <a:rPr lang="en-US" dirty="0" smtClean="0"/>
              <a:t>://</a:t>
            </a:r>
            <a:r>
              <a:rPr lang="en-US" dirty="0" smtClean="0">
                <a:hlinkClick r:id="rId4"/>
              </a:rPr>
              <a:t>festival.1september.ru/index.php?subject=14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42910" y="2786058"/>
            <a:ext cx="82153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Фестиваль педагогических идей ( разработки уроков музыки) 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42910" y="4000504"/>
            <a:ext cx="25692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Тесты по музыке</a:t>
            </a:r>
            <a:endParaRPr lang="ru-RU" sz="2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214546" y="4500570"/>
            <a:ext cx="44683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5"/>
              </a:rPr>
              <a:t>http://festival.1september.ru/articles/518943/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71472" y="4857760"/>
            <a:ext cx="511832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Презентации  - Готовимся к урокам</a:t>
            </a:r>
          </a:p>
          <a:p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428860" y="5357826"/>
            <a:ext cx="42883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6"/>
              </a:rPr>
              <a:t>http://anutamuz.ucoz.ru/load/prezentacii/4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714348" y="5715016"/>
            <a:ext cx="66612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Бесплатные видео-уроки по созданию музыки</a:t>
            </a:r>
            <a:endParaRPr lang="ru-RU" sz="24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285984" y="6215082"/>
            <a:ext cx="46434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hlinkClick r:id="rId7"/>
              </a:rPr>
              <a:t>http://www.auditionrich.com/</a:t>
            </a:r>
            <a:endParaRPr lang="ru-RU" dirty="0"/>
          </a:p>
        </p:txBody>
      </p:sp>
      <p:pic>
        <p:nvPicPr>
          <p:cNvPr id="15" name="Picture 1" descr="C:\Users\Светлана\Desktop\нотка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215338" y="5929330"/>
            <a:ext cx="928662" cy="699592"/>
          </a:xfrm>
          <a:prstGeom prst="irregularSeal1">
            <a:avLst/>
          </a:prstGeom>
          <a:noFill/>
        </p:spPr>
      </p:pic>
      <p:sp>
        <p:nvSpPr>
          <p:cNvPr id="16" name="Нижний колонтитул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Король С.В., учитель музыки Татауровской СОШ, р. Бурятия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357166"/>
            <a:ext cx="83582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b="1" dirty="0" err="1" smtClean="0"/>
              <a:t>Здоровьесберегающие</a:t>
            </a:r>
            <a:r>
              <a:rPr lang="ru-RU" sz="2400" b="1" dirty="0" smtClean="0"/>
              <a:t> технологии на уроке музыки. </a:t>
            </a: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5715016"/>
            <a:ext cx="35105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/>
              </a:rPr>
              <a:t>http://www.musicandi.ru/zdorovie/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14282" y="5143512"/>
            <a:ext cx="4929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Здоровье и музыка</a:t>
            </a:r>
            <a:endParaRPr lang="ru-RU" sz="2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071670" y="1214422"/>
            <a:ext cx="36949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3"/>
              </a:rPr>
              <a:t>http://www.openclass.ru/node/15463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1785926"/>
            <a:ext cx="90011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hlinkClick r:id="rId4"/>
              </a:rPr>
              <a:t>http://ab-1.ucoz.ru/index/zdorovesberegajushhie_tekhnologii_na_urokakh_muzyki/0-39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28596" y="2500306"/>
            <a:ext cx="77153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5"/>
              </a:rPr>
              <a:t>http://mousoch5.ucoz.ru/load/innovacionnye_formy_raboty_na_uroke_muzyki_zdorovesberegajushhie_tekhnologii/3-1-0-107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00034" y="3571876"/>
            <a:ext cx="77153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6"/>
              </a:rPr>
              <a:t>http://ignatjeva-anjela.narod.ru/experience/zdorovesberegayuschie_tehnologii/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00034" y="4286256"/>
            <a:ext cx="78581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7"/>
              </a:rPr>
              <a:t>http://nsportal.ru/shkola/muzyka/library/zdorovesberegayushchie-tekhnologii-na-urokakh-muzyki</a:t>
            </a:r>
            <a:endParaRPr lang="ru-RU" dirty="0"/>
          </a:p>
        </p:txBody>
      </p:sp>
      <p:pic>
        <p:nvPicPr>
          <p:cNvPr id="12" name="Picture 1" descr="C:\Users\Светлана\Desktop\нотка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215338" y="6158408"/>
            <a:ext cx="928662" cy="699592"/>
          </a:xfrm>
          <a:prstGeom prst="irregularSeal1">
            <a:avLst/>
          </a:prstGeom>
          <a:noFill/>
        </p:spPr>
      </p:pic>
      <p:sp>
        <p:nvSpPr>
          <p:cNvPr id="13" name="Нижний колонтитул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Король С.В., учитель музыки Татауровской СОШ, р. Бурятия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42852"/>
            <a:ext cx="83582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Диагностика </a:t>
            </a:r>
            <a:r>
              <a:rPr lang="ru-RU" sz="2400" dirty="0" smtClean="0"/>
              <a:t> музыкальных  способностей  детей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643050"/>
            <a:ext cx="75009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http://muzruk.wmsite.ru/kollegam/diagnostika-muzvospitanija/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14282" y="857232"/>
            <a:ext cx="7786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b="1" dirty="0" smtClean="0"/>
              <a:t>Разработки тестовых заданий для диагностики музыкальных способностей детей дошкольного возраста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3357562"/>
            <a:ext cx="83582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http://www.psycosmology.ru/art/index.php/%D0%A1%D0%BF%D0%BE%D1%81%D0%BE%D0%B1%D0%BD%D0%BE%D1%81%D1%82%D0%B8_%D0%BC%D1%83%D0%B7%D1%8B%D0%BA%D0%B0%D0%BB%D1%8C%D0%BD%D1%8B%D0%B5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14282" y="2786058"/>
            <a:ext cx="4439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Диагностика </a:t>
            </a:r>
            <a:r>
              <a:rPr lang="ru-RU" dirty="0" smtClean="0"/>
              <a:t>музыкальных способностей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14348" y="4500570"/>
            <a:ext cx="65722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hlinkClick r:id="rId4"/>
              </a:rPr>
              <a:t>http://festival.1september.ru/articles/609720/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28596" y="5072074"/>
            <a:ext cx="8286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5"/>
              </a:rPr>
              <a:t>http://muzika-detjam.narod2.ru/muzikalniy-rukovoditel-roditelyam.html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28596" y="5715016"/>
            <a:ext cx="78581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6"/>
              </a:rPr>
              <a:t>http://vospitatel.ucoz.ua/publ/kak_ocenit_muzykalnye_sposobnosti_uchenika/1-1-0-22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57158" y="2285992"/>
            <a:ext cx="84296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7"/>
              </a:rPr>
              <a:t>http://fordetsad.ru/m-muzikalnomy-rukovoditely/m-diagnostika1</a:t>
            </a:r>
            <a:endParaRPr lang="ru-RU" dirty="0"/>
          </a:p>
        </p:txBody>
      </p:sp>
      <p:pic>
        <p:nvPicPr>
          <p:cNvPr id="12" name="Picture 1" descr="C:\Users\Светлана\Desktop\нотка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215338" y="6158408"/>
            <a:ext cx="928662" cy="699592"/>
          </a:xfrm>
          <a:prstGeom prst="irregularSeal1">
            <a:avLst/>
          </a:prstGeom>
          <a:noFill/>
        </p:spPr>
      </p:pic>
      <p:sp>
        <p:nvSpPr>
          <p:cNvPr id="13" name="Нижний колонтитул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Король С.В., учитель музыки Татауровской СОШ, р. Бурятия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3108" y="928670"/>
            <a:ext cx="51435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hlinkClick r:id="rId2"/>
              </a:rPr>
              <a:t>http://jylianiyaka.narod2.ru/logoritmika/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28596" y="500042"/>
            <a:ext cx="3000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b="1" dirty="0" err="1" smtClean="0"/>
              <a:t>Логоритмика</a:t>
            </a: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714612" y="1428736"/>
            <a:ext cx="36629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hlinkClick r:id="rId3"/>
              </a:rPr>
              <a:t>http://ds82.ru/doshkolnik/1322-.html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1928802"/>
            <a:ext cx="764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hlinkClick r:id="rId4"/>
              </a:rPr>
              <a:t>http://nsportal.ru/shkola/korrektsionnaya-pedagogika/library/logoritmika-dlya-doshkolnikov-konsultatsiya-dlya-vospitate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2786058"/>
            <a:ext cx="74295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hlinkClick r:id="rId5"/>
              </a:rPr>
              <a:t>http://164.douch.ru/index.php/2010-04-22-09-54-43/2010-04-22-09-58-18/386-2011-05-05-19-25-32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14348" y="3571876"/>
            <a:ext cx="7500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hlinkClick r:id="rId6"/>
              </a:rPr>
              <a:t>http://www.mirknig.com/knigi/deti/1181415052-logoritmika-dlya-malyshey-scenarii-zanyatiy-s-detmi-3-4-let.html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071670" y="4429132"/>
            <a:ext cx="53578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hlinkClick r:id="rId7"/>
              </a:rPr>
              <a:t>http://www.youtube.com/watch?v=t29kAbCprlI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4929198"/>
            <a:ext cx="83582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hlinkClick r:id="rId8"/>
              </a:rPr>
              <a:t>http://defectus.ru/publ/kabinet_logopeda/razvivaemsja_igraja/logoritmicheskie_uprazhnenija/10-1-0-112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571604" y="5857892"/>
            <a:ext cx="65008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hlinkClick r:id="rId9"/>
              </a:rPr>
              <a:t>http://festival.1september.ru/articles/410254/</a:t>
            </a:r>
            <a:endParaRPr lang="ru-RU" dirty="0"/>
          </a:p>
        </p:txBody>
      </p:sp>
      <p:pic>
        <p:nvPicPr>
          <p:cNvPr id="11" name="Picture 1" descr="C:\Users\Светлана\Desktop\нотка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8215338" y="6158408"/>
            <a:ext cx="928662" cy="699592"/>
          </a:xfrm>
          <a:prstGeom prst="irregularSeal1">
            <a:avLst/>
          </a:prstGeom>
          <a:noFill/>
        </p:spPr>
      </p:pic>
      <p:sp>
        <p:nvSpPr>
          <p:cNvPr id="12" name="Нижний колонтитул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Король С.В., учитель музыки Татауровской СОШ, р. Бурятия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28" y="1071546"/>
            <a:ext cx="62865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en-US" dirty="0" smtClean="0">
                <a:hlinkClick r:id="rId2"/>
              </a:rPr>
              <a:t>http://metodisty.ru/m/files/view/veselaya_zaryadka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071670" y="2000240"/>
            <a:ext cx="41713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en-US" dirty="0" smtClean="0">
                <a:hlinkClick r:id="rId3"/>
              </a:rPr>
              <a:t>http://www.rusedu.ru/category_50.html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357290" y="2928934"/>
            <a:ext cx="62865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en-US" dirty="0" smtClean="0">
                <a:hlinkClick r:id="rId4"/>
              </a:rPr>
              <a:t>http://pedsovet.su/load/143-1-0-10295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142976" y="3714752"/>
            <a:ext cx="69294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en-US" dirty="0" smtClean="0">
                <a:hlinkClick r:id="rId5"/>
              </a:rPr>
              <a:t>http://tapisarevskaya.rusedu.net/category/1415/10301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714480" y="4572008"/>
            <a:ext cx="43577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en-US" dirty="0" smtClean="0">
                <a:hlinkClick r:id="rId6"/>
              </a:rPr>
              <a:t>http://www.uchportal.ru/load/32-1-0-16538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071538" y="357166"/>
            <a:ext cx="16674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err="1" smtClean="0"/>
              <a:t>Физминутки</a:t>
            </a:r>
            <a:r>
              <a:rPr lang="ru-RU" sz="2000" b="1" dirty="0" smtClean="0"/>
              <a:t> </a:t>
            </a:r>
            <a:endParaRPr lang="ru-RU" sz="2000" b="1" dirty="0"/>
          </a:p>
        </p:txBody>
      </p:sp>
      <p:pic>
        <p:nvPicPr>
          <p:cNvPr id="15" name="Picture 1" descr="C:\Users\Светлана\Desktop\нотка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215338" y="5929330"/>
            <a:ext cx="928662" cy="699592"/>
          </a:xfrm>
          <a:prstGeom prst="irregularSeal1">
            <a:avLst/>
          </a:prstGeom>
          <a:noFill/>
        </p:spPr>
      </p:pic>
      <p:sp>
        <p:nvSpPr>
          <p:cNvPr id="16" name="Нижний колонтитул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Король С.В., учитель музыки Татауровской СОШ, р. Бурятия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568</TotalTime>
  <Words>761</Words>
  <Application>Microsoft Office PowerPoint</Application>
  <PresentationFormat>Экран (4:3)</PresentationFormat>
  <Paragraphs>156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Метро</vt:lpstr>
      <vt:lpstr>Интернет-ресурсы в помощь учителю музыки</vt:lpstr>
      <vt:lpstr>Методическое хранилище</vt:lpstr>
      <vt:lpstr>Слайд 3</vt:lpstr>
      <vt:lpstr>Дыхательная гимнастика А. Н. Стрельниковой</vt:lpstr>
      <vt:lpstr>Слайд 5</vt:lpstr>
      <vt:lpstr>Слайд 6</vt:lpstr>
      <vt:lpstr>Слайд 7</vt:lpstr>
      <vt:lpstr>Слайд 8</vt:lpstr>
      <vt:lpstr>Слайд 9</vt:lpstr>
      <vt:lpstr>Каталог аудио- и видеоматериалов 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Интернет-ресурсы в помощь учителю музыки</dc:title>
  <dc:creator> </dc:creator>
  <cp:lastModifiedBy>Светлана</cp:lastModifiedBy>
  <cp:revision>62</cp:revision>
  <dcterms:created xsi:type="dcterms:W3CDTF">2008-01-29T00:56:16Z</dcterms:created>
  <dcterms:modified xsi:type="dcterms:W3CDTF">2012-03-29T03:00:03Z</dcterms:modified>
</cp:coreProperties>
</file>