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820EC-3CC2-477C-BF60-259B53259417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E4199-EFBC-4935-BFB8-58AE002C870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820EC-3CC2-477C-BF60-259B53259417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E4199-EFBC-4935-BFB8-58AE002C8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820EC-3CC2-477C-BF60-259B53259417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E4199-EFBC-4935-BFB8-58AE002C8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820EC-3CC2-477C-BF60-259B53259417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E4199-EFBC-4935-BFB8-58AE002C8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820EC-3CC2-477C-BF60-259B53259417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E4199-EFBC-4935-BFB8-58AE002C870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820EC-3CC2-477C-BF60-259B53259417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E4199-EFBC-4935-BFB8-58AE002C8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820EC-3CC2-477C-BF60-259B53259417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E4199-EFBC-4935-BFB8-58AE002C8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820EC-3CC2-477C-BF60-259B53259417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E4199-EFBC-4935-BFB8-58AE002C8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820EC-3CC2-477C-BF60-259B53259417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E4199-EFBC-4935-BFB8-58AE002C870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820EC-3CC2-477C-BF60-259B53259417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E4199-EFBC-4935-BFB8-58AE002C8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820EC-3CC2-477C-BF60-259B53259417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E4199-EFBC-4935-BFB8-58AE002C870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79820EC-3CC2-477C-BF60-259B53259417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3E4199-EFBC-4935-BFB8-58AE002C870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0"/>
            <a:ext cx="8001024" cy="6858000"/>
          </a:xfrm>
        </p:spPr>
        <p:txBody>
          <a:bodyPr/>
          <a:lstStyle/>
          <a:p>
            <a:r>
              <a:rPr lang="ru-RU" dirty="0" smtClean="0"/>
              <a:t>Профилактика  безнадзорности и беспризорности (по Закону </a:t>
            </a:r>
            <a:br>
              <a:rPr lang="ru-RU" dirty="0" smtClean="0"/>
            </a:br>
            <a:r>
              <a:rPr lang="ru-RU" dirty="0" smtClean="0"/>
              <a:t>№ 1539-КЗ)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Admin\Рабочий стол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643182"/>
            <a:ext cx="4500594" cy="4214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6858000"/>
          </a:xfrm>
        </p:spPr>
        <p:txBody>
          <a:bodyPr/>
          <a:lstStyle/>
          <a:p>
            <a:r>
              <a:rPr lang="ru-RU" dirty="0" smtClean="0"/>
              <a:t>Программа гимназии № 14</a:t>
            </a:r>
            <a:br>
              <a:rPr lang="ru-RU" dirty="0" smtClean="0"/>
            </a:br>
            <a:r>
              <a:rPr lang="ru-RU" dirty="0" smtClean="0"/>
              <a:t>на 2012-2015г.</a:t>
            </a:r>
            <a:br>
              <a:rPr lang="ru-RU" dirty="0" smtClean="0"/>
            </a:br>
            <a:r>
              <a:rPr lang="ru-RU" dirty="0" smtClean="0"/>
              <a:t>«Школа – территория без курения»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6858000"/>
          </a:xfrm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Цель программы</a:t>
            </a:r>
            <a:r>
              <a:rPr lang="ru-RU" b="1" dirty="0" smtClean="0">
                <a:solidFill>
                  <a:srgbClr val="FF0000"/>
                </a:solidFill>
              </a:rPr>
              <a:t>: </a:t>
            </a:r>
            <a:r>
              <a:rPr lang="ru-RU" dirty="0" smtClean="0"/>
              <a:t>формирование здоровой личности, способной к укреплению здоровья и самосовершенствованию, активному образу жизни. Сократить процент курильщиков среди учащихся МОУ гимназии № 14 г.Ейска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6858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Создать мобилизационные группы дежурных из числа педагогов и старшеклассников по выявлению злостных курильщиков.</a:t>
            </a:r>
            <a:br>
              <a:rPr lang="ru-RU" dirty="0" smtClean="0"/>
            </a:br>
            <a:r>
              <a:rPr lang="ru-RU" dirty="0" smtClean="0"/>
              <a:t>2. Сократить численность эпизодических курильщиков: девочек до 2%, мальчиков до 6% и в дальнейшем до 0%.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862150" cy="6858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3. </a:t>
            </a:r>
            <a:r>
              <a:rPr lang="ru-RU" sz="4000" dirty="0" smtClean="0"/>
              <a:t>Добиться 100% посещения учащимися спортивных секций;</a:t>
            </a:r>
            <a:br>
              <a:rPr lang="ru-RU" sz="4000" dirty="0" smtClean="0"/>
            </a:br>
            <a:r>
              <a:rPr lang="ru-RU" sz="4000" dirty="0" smtClean="0"/>
              <a:t>4</a:t>
            </a:r>
            <a:r>
              <a:rPr lang="ru-RU" sz="4000" dirty="0" smtClean="0"/>
              <a:t>. </a:t>
            </a:r>
            <a:r>
              <a:rPr lang="ru-RU" sz="4000" dirty="0" smtClean="0"/>
              <a:t>Укрепить партнерство семьи и школы в профилактике </a:t>
            </a:r>
            <a:r>
              <a:rPr lang="ru-RU" sz="4000" dirty="0" err="1" smtClean="0"/>
              <a:t>табакокурения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r>
              <a:rPr lang="ru-RU" sz="4000" dirty="0" smtClean="0"/>
              <a:t>5. </a:t>
            </a:r>
            <a:r>
              <a:rPr lang="ru-RU" sz="4000" dirty="0" smtClean="0"/>
              <a:t>Вовлечь лидеров школьного самоуправления в работу по формированию имиджа учащегося гимназии – увлеченного, стремящегося к здоровому образу жизни.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658368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ЗАКОН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КРАСНОДАРСКОГО </a:t>
            </a:r>
            <a:r>
              <a:rPr lang="ru-RU" sz="3600" b="1" dirty="0" smtClean="0"/>
              <a:t>КРАЯ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«О </a:t>
            </a:r>
            <a:r>
              <a:rPr lang="ru-RU" sz="3600" b="1" dirty="0" smtClean="0"/>
              <a:t>МЕРАХ ПО ПРОФИЛАКТИКЕ БЕЗНАДЗОРНОСТИ И ПРАВОНАРУШЕНИЙ</a:t>
            </a:r>
            <a:br>
              <a:rPr lang="ru-RU" sz="3600" b="1" dirty="0" smtClean="0"/>
            </a:br>
            <a:r>
              <a:rPr lang="ru-RU" sz="3600" b="1" dirty="0" smtClean="0"/>
              <a:t>НЕСОВЕРШЕННОЛЕТНИХ В КРАСНОДАРСКОМ </a:t>
            </a:r>
            <a:r>
              <a:rPr lang="ru-RU" sz="3600" b="1" dirty="0" smtClean="0"/>
              <a:t>КРАЕ»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Принят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Законодательным Собранием Краснодарского края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u="sng" dirty="0" smtClean="0">
                <a:solidFill>
                  <a:srgbClr val="002060"/>
                </a:solidFill>
              </a:rPr>
              <a:t>16 июля 2008 года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862150" cy="6858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Безнадзорный </a:t>
            </a:r>
            <a:r>
              <a:rPr lang="ru-RU" sz="2800" dirty="0" smtClean="0"/>
              <a:t>несовершеннолетний - </a:t>
            </a:r>
            <a:r>
              <a:rPr lang="ru-RU" sz="2800" dirty="0" err="1" smtClean="0"/>
              <a:t>несовершеннолетний</a:t>
            </a:r>
            <a:r>
              <a:rPr lang="ru-RU" sz="2800" dirty="0" smtClean="0"/>
              <a:t>, контроль за поведением которого отсутствует вследствие неисполнения или ненадлежащего исполнения обязанностей по его воспитанию, обучению и (или) содержанию со стороны родителей или иных законных представителей либо должностных </a:t>
            </a:r>
            <a:r>
              <a:rPr lang="ru-RU" sz="2800" dirty="0" smtClean="0"/>
              <a:t>лиц.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Беспризорный </a:t>
            </a:r>
            <a:r>
              <a:rPr lang="ru-RU" sz="2800" dirty="0" smtClean="0"/>
              <a:t>несовершеннолетний - безнадзорный несовершеннолетний, не имеющий места жительства и (или) места </a:t>
            </a:r>
            <a:r>
              <a:rPr lang="ru-RU" sz="2800" dirty="0" smtClean="0"/>
              <a:t>пребывания.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790712" cy="657227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3">
                    <a:lumMod val="75000"/>
                  </a:schemeClr>
                </a:solidFill>
              </a:rPr>
              <a:t>Статья </a:t>
            </a:r>
            <a:r>
              <a:rPr lang="ru-RU" sz="31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r>
              <a:rPr lang="ru-RU" sz="31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2. Исполняя обязанности по воспитанию детей, </a:t>
            </a:r>
            <a:r>
              <a:rPr lang="ru-RU" sz="3100" dirty="0" smtClean="0"/>
              <a:t>родители </a:t>
            </a:r>
            <a:r>
              <a:rPr lang="ru-RU" sz="3100" dirty="0" smtClean="0"/>
              <a:t>(законные представители) в соответствии с федеральным законодательством принимают меры по недопущению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 а) пребывания несовершеннолетних в ночное время в общественных местах без сопровождения родителей (законных представителей);</a:t>
            </a:r>
            <a:b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433654" cy="6858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б) нахождения (пребывания) несовершеннолетних, обучающихся в образовательных учреждениях, в учебное время в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Интернет-залах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, игровых клубах, иных местах, в которых предоставляются услуги Интернета и игровые компьютерные услуги, кафе, барах, ресторанах, кинотеатрах, развлекательных комплексах и иных развлекательных заведениях, за исключением посещения указанных учреждений в рамках образовательной деятельности или проводимого образовательным учреждением мероприятия;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6858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в) употребления несовершеннолетними наркотических средств, психотропных и (или) одурманивающих веществ, алкогольной и спиртосодержащей продукции, пива и напитков, изготавливаемых на его основе, курения табака;</a:t>
            </a:r>
            <a:b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г) совершения несовершеннолетними правонарушений и антиобщественных действий.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320"/>
            <a:ext cx="7933588" cy="658368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Уважаемые родители!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 августа 2008 г. вступил в силу Закон Краснодарского края </a:t>
            </a:r>
            <a:r>
              <a:rPr lang="ru-RU" sz="2000" b="1" dirty="0" smtClean="0"/>
              <a:t>№1539-КЗ</a:t>
            </a:r>
            <a:r>
              <a:rPr lang="ru-RU" sz="2000" dirty="0" smtClean="0"/>
              <a:t> «О мерах по профилактике безнадзорности и правонарушений несовершеннолетних в Краснодарском крае». </a:t>
            </a:r>
            <a:br>
              <a:rPr lang="ru-RU" sz="2000" dirty="0" smtClean="0"/>
            </a:br>
            <a:r>
              <a:rPr lang="ru-RU" sz="2000" dirty="0" smtClean="0"/>
              <a:t>В соответствии с ним дети </a:t>
            </a:r>
            <a:r>
              <a:rPr lang="ru-RU" sz="2000" b="1" u="sng" dirty="0" smtClean="0">
                <a:solidFill>
                  <a:srgbClr val="FF0000"/>
                </a:solidFill>
              </a:rPr>
              <a:t>не должны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находиться в общественных местах </a:t>
            </a:r>
            <a:br>
              <a:rPr lang="ru-RU" sz="2000" dirty="0" smtClean="0"/>
            </a:br>
            <a:r>
              <a:rPr lang="ru-RU" sz="2000" b="1" u="sng" dirty="0" smtClean="0">
                <a:solidFill>
                  <a:srgbClr val="FF0000"/>
                </a:solidFill>
              </a:rPr>
              <a:t>без сопровождения взрослых</a:t>
            </a:r>
            <a:r>
              <a:rPr lang="ru-RU" sz="2000" dirty="0" smtClean="0">
                <a:solidFill>
                  <a:srgbClr val="FF0000"/>
                </a:solidFill>
              </a:rPr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до 7 лет – </a:t>
            </a:r>
            <a:r>
              <a:rPr lang="ru-RU" sz="2000" b="1" dirty="0" smtClean="0">
                <a:solidFill>
                  <a:srgbClr val="FF0000"/>
                </a:solidFill>
              </a:rPr>
              <a:t>круглосуточно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с 7 до 14 лет – </a:t>
            </a:r>
            <a:r>
              <a:rPr lang="ru-RU" sz="2000" b="1" dirty="0" smtClean="0">
                <a:solidFill>
                  <a:srgbClr val="FF0000"/>
                </a:solidFill>
              </a:rPr>
              <a:t>с 21ч. до 6ч.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>с 14 до 18 лет – </a:t>
            </a:r>
            <a:r>
              <a:rPr lang="ru-RU" sz="2000" b="1" dirty="0" smtClean="0">
                <a:solidFill>
                  <a:srgbClr val="FF0000"/>
                </a:solidFill>
              </a:rPr>
              <a:t>с 22ч. до 6ч.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b="1" i="1" u="sng" dirty="0" smtClean="0">
                <a:solidFill>
                  <a:srgbClr val="00B050"/>
                </a:solidFill>
              </a:rPr>
              <a:t>Наиболее частые причины нарушения закона:</a:t>
            </a:r>
            <a:r>
              <a:rPr lang="ru-RU" sz="2000" u="sng" dirty="0" smtClean="0">
                <a:solidFill>
                  <a:srgbClr val="00B050"/>
                </a:solidFill>
              </a:rPr>
              <a:t> выгул домашних животных, вынос мусора, задержка транспорта, нахождение на лавочке возле подъезда (двора), пополнение телефонного счета и др. </a:t>
            </a:r>
            <a:r>
              <a:rPr lang="ru-RU" sz="2000" b="1" i="1" dirty="0" smtClean="0"/>
              <a:t>Ребенок должен за 10 минут до установленного часа быть дома!</a:t>
            </a:r>
            <a:r>
              <a:rPr lang="ru-RU" b="1" i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7536" y="0"/>
            <a:ext cx="8076464" cy="6858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Статья 5.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орган внутренних дел могут быть доставлены несовершеннолетние:</a:t>
            </a:r>
            <a:br>
              <a:rPr lang="ru-RU" sz="2800" dirty="0" smtClean="0"/>
            </a:br>
            <a:r>
              <a:rPr lang="ru-RU" sz="2800" dirty="0" smtClean="0"/>
              <a:t>-совершившие </a:t>
            </a:r>
            <a:r>
              <a:rPr lang="ru-RU" sz="2800" dirty="0" smtClean="0"/>
              <a:t>общественно опасные деяния либо иные правонарушения до достижения возраста, с которого наступает уголовная или административная ответственность;</a:t>
            </a:r>
            <a:br>
              <a:rPr lang="ru-RU" sz="2800" dirty="0" smtClean="0"/>
            </a:br>
            <a:r>
              <a:rPr lang="ru-RU" sz="2800" dirty="0" smtClean="0"/>
              <a:t>-совершившие </a:t>
            </a:r>
            <a:r>
              <a:rPr lang="ru-RU" sz="2800" dirty="0" smtClean="0"/>
              <a:t>правонарушения, влекущие меры административного взыскания, или антиобщественные действия;</a:t>
            </a:r>
            <a:br>
              <a:rPr lang="ru-RU" sz="2800" dirty="0" smtClean="0"/>
            </a:br>
            <a:r>
              <a:rPr lang="ru-RU" sz="2800" dirty="0" smtClean="0"/>
              <a:t>самовольно ушедшие из специальных учебно-воспитательных учреждений закрытого типа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790712" cy="650083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Доставленные </a:t>
            </a:r>
            <a:r>
              <a:rPr lang="ru-RU" sz="3100" dirty="0" smtClean="0"/>
              <a:t>несовершеннолетние могут содержаться в органе внутренних дел </a:t>
            </a:r>
            <a:r>
              <a:rPr lang="ru-RU" sz="3100" dirty="0" smtClean="0">
                <a:solidFill>
                  <a:srgbClr val="FF0000"/>
                </a:solidFill>
              </a:rPr>
              <a:t>не более 3 часов.</a:t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3100" dirty="0" smtClean="0"/>
              <a:t>По окончании разбирательства сотрудник органа внутренних дел в зависимости от обстоятельств передает в установленном порядке доставленного несовершеннолетнего родителям или законным представителям, должностным лицам образовательных учреждений, специализированных учреждений для несовершеннолетних, нуждающихся в социальной реабилитации, учреждений органов здравоохранения, центров временного содержания для несовершеннолетних правонарушителей.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</TotalTime>
  <Words>189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Профилактика  безнадзорности и беспризорности (по Закону  № 1539-КЗ)      </vt:lpstr>
      <vt:lpstr>   ЗАКОН КРАСНОДАРСКОГО КРАЯ «О МЕРАХ ПО ПРОФИЛАКТИКЕ БЕЗНАДЗОРНОСТИ И ПРАВОНАРУШЕНИЙ НЕСОВЕРШЕННОЛЕТНИХ В КРАСНОДАРСКОМ КРАЕ»   Принят Законодательным Собранием Краснодарского края 16 июля 2008 года   </vt:lpstr>
      <vt:lpstr>Безнадзорный несовершеннолетний - несовершеннолетний, контроль за поведением которого отсутствует вследствие неисполнения или ненадлежащего исполнения обязанностей по его воспитанию, обучению и (или) содержанию со стороны родителей или иных законных представителей либо должностных лиц. Беспризорный несовершеннолетний - безнадзорный несовершеннолетний, не имеющий места жительства и (или) места пребывания. </vt:lpstr>
      <vt:lpstr> Статья 3.  2. Исполняя обязанности по воспитанию детей, родители (законные представители) в соответствии с федеральным законодательством принимают меры по недопущению:  а) пребывания несовершеннолетних в ночное время в общественных местах без сопровождения родителей (законных представителей);   </vt:lpstr>
      <vt:lpstr>б) нахождения (пребывания) несовершеннолетних, обучающихся в образовательных учреждениях, в учебное время в Интернет-залах, игровых клубах, иных местах, в которых предоставляются услуги Интернета и игровые компьютерные услуги, кафе, барах, ресторанах, кинотеатрах, развлекательных комплексах и иных развлекательных заведениях, за исключением посещения указанных учреждений в рамках образовательной деятельности или проводимого образовательным учреждением мероприятия;</vt:lpstr>
      <vt:lpstr>в) употребления несовершеннолетними наркотических средств, психотропных и (или) одурманивающих веществ, алкогольной и спиртосодержащей продукции, пива и напитков, изготавливаемых на его основе, курения табака; г) совершения несовершеннолетними правонарушений и антиобщественных действий. </vt:lpstr>
      <vt:lpstr>Уважаемые родители! 1 августа 2008 г. вступил в силу Закон Краснодарского края №1539-КЗ «О мерах по профилактике безнадзорности и правонарушений несовершеннолетних в Краснодарском крае».  В соответствии с ним дети не должны находиться в общественных местах  без сопровождения взрослых:  до 7 лет – круглосуточно  с 7 до 14 лет – с 21ч. до 6ч.    с 14 до 18 лет – с 22ч. до 6ч.   Наиболее частые причины нарушения закона: выгул домашних животных, вынос мусора, задержка транспорта, нахождение на лавочке возле подъезда (двора), пополнение телефонного счета и др. Ребенок должен за 10 минут до установленного часа быть дома!  </vt:lpstr>
      <vt:lpstr>  Статья 5.   В орган внутренних дел могут быть доставлены несовершеннолетние: -совершившие общественно опасные деяния либо иные правонарушения до достижения возраста, с которого наступает уголовная или административная ответственность; -совершившие правонарушения, влекущие меры административного взыскания, или антиобщественные действия; самовольно ушедшие из специальных учебно-воспитательных учреждений закрытого типа</vt:lpstr>
      <vt:lpstr> Доставленные несовершеннолетние могут содержаться в органе внутренних дел не более 3 часов. По окончании разбирательства сотрудник органа внутренних дел в зависимости от обстоятельств передает в установленном порядке доставленного несовершеннолетнего родителям или законным представителям, должностным лицам образовательных учреждений, специализированных учреждений для несовершеннолетних, нуждающихся в социальной реабилитации, учреждений органов здравоохранения, центров временного содержания для несовершеннолетних правонарушителей.   </vt:lpstr>
      <vt:lpstr>Программа гимназии № 14 на 2012-2015г. «Школа – территория без курения»</vt:lpstr>
      <vt:lpstr> Цель программы: формирование здоровой личности, способной к укреплению здоровья и самосовершенствованию, активному образу жизни. Сократить процент курильщиков среди учащихся МОУ гимназии № 14 г.Ейска </vt:lpstr>
      <vt:lpstr>Задачи: 1. Создать мобилизационные группы дежурных из числа педагогов и старшеклассников по выявлению злостных курильщиков. 2. Сократить численность эпизодических курильщиков: девочек до 2%, мальчиков до 6% и в дальнейшем до 0%. </vt:lpstr>
      <vt:lpstr>3. Добиться 100% посещения учащимися спортивных секций; 4. Укрепить партнерство семьи и школы в профилактике табакокурения. 5. Вовлечь лидеров школьного самоуправления в работу по формированию имиджа учащегося гимназии – увлеченного, стремящегося к здоровому образу жизни. </vt:lpstr>
    </vt:vector>
  </TitlesOfParts>
  <Company>Gimnasia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 безнадзорности и беспризорности (по Закону  № 1539-КЗ)      </dc:title>
  <dc:creator>Завуч</dc:creator>
  <cp:lastModifiedBy>Завуч</cp:lastModifiedBy>
  <cp:revision>3</cp:revision>
  <dcterms:created xsi:type="dcterms:W3CDTF">2013-10-25T13:15:42Z</dcterms:created>
  <dcterms:modified xsi:type="dcterms:W3CDTF">2013-10-25T13:38:22Z</dcterms:modified>
</cp:coreProperties>
</file>