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68761"/>
            <a:ext cx="7772400" cy="2331690"/>
          </a:xfrm>
        </p:spPr>
        <p:txBody>
          <a:bodyPr>
            <a:normAutofit/>
          </a:bodyPr>
          <a:lstStyle/>
          <a:p>
            <a:r>
              <a:rPr lang="ru-RU" dirty="0" smtClean="0"/>
              <a:t>ПЕДАГОГИЧЕСКАЯ ОЦЕНКА: МОТИВАЦИОННАЯ ФУНКЦИЯ, МЕХАНИЗМЫ ОЦЕНИВАНИЯ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Учитель немецкого языка</a:t>
            </a:r>
          </a:p>
          <a:p>
            <a:r>
              <a:rPr lang="ru-RU" dirty="0" smtClean="0"/>
              <a:t>МБОУ СОШ п.Нивенское</a:t>
            </a:r>
          </a:p>
          <a:p>
            <a:r>
              <a:rPr lang="ru-RU" dirty="0" smtClean="0"/>
              <a:t>Колесниченко О.А.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21602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737824"/>
          </a:xfrm>
        </p:spPr>
        <p:txBody>
          <a:bodyPr/>
          <a:lstStyle/>
          <a:p>
            <a:r>
              <a:rPr lang="ru-RU" smtClean="0"/>
              <a:t>Нельзя сравнивать </a:t>
            </a:r>
            <a:r>
              <a:rPr lang="ru-RU" dirty="0" smtClean="0"/>
              <a:t>одного ребенка с другим; сравнивать следует каждого ребенка с самим собой.</a:t>
            </a:r>
          </a:p>
          <a:p>
            <a:r>
              <a:rPr lang="ru-RU" dirty="0" smtClean="0"/>
              <a:t>Отметка должна сопровождаться высказываемым учителем суждением. Отметка и учительское суждение выполняют разные психологические функции, поэтому заменить друг друга не могут.</a:t>
            </a:r>
            <a:r>
              <a:rPr lang="ru-RU" b="1" dirty="0" smtClean="0"/>
              <a:t> Отметка </a:t>
            </a:r>
            <a:r>
              <a:rPr lang="ru-RU" dirty="0" smtClean="0"/>
              <a:t>показывает насколько его сегодняшний  уровень по отношению к уровню других ребят в классе высок, а </a:t>
            </a:r>
            <a:r>
              <a:rPr lang="ru-RU" b="1" dirty="0" smtClean="0"/>
              <a:t>суждение учителя </a:t>
            </a:r>
            <a:r>
              <a:rPr lang="ru-RU" dirty="0" smtClean="0"/>
              <a:t>фиксирует достижения (отставание) ученика по отношению к самому себе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21602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737824"/>
          </a:xfrm>
        </p:spPr>
        <p:txBody>
          <a:bodyPr/>
          <a:lstStyle/>
          <a:p>
            <a:r>
              <a:rPr lang="ru-RU" dirty="0" smtClean="0"/>
              <a:t>«Торжествующая пятерка» формирует потребность повторного успеха.  Наблюдения показывают,  что учителя тяготеют к отрицательным оценкам. «Если можно поставить два, надо ставить, а вот если можно поставить пять – то надо подумать».</a:t>
            </a:r>
          </a:p>
          <a:p>
            <a:r>
              <a:rPr lang="ru-RU" dirty="0" smtClean="0"/>
              <a:t>Отсутствие оценки есть самый худший вид оценки.</a:t>
            </a:r>
          </a:p>
          <a:p>
            <a:r>
              <a:rPr lang="ru-RU" dirty="0" smtClean="0"/>
              <a:t>Отметка должна быть очевидной ученику и не может быть «спрятанной» от него.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36004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218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Таким образом, мы не должны забывать о мотивационной функции оценки, а должны «психологически правильно» ее использовать. Каждый ученик нуждается в оценке своей деятельности. Причем, чем ниже возраст ученика, тем эта потребность острей.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864096"/>
          </a:xfrm>
        </p:spPr>
        <p:txBody>
          <a:bodyPr>
            <a:normAutofit/>
          </a:bodyPr>
          <a:lstStyle/>
          <a:p>
            <a:r>
              <a:rPr lang="ru-RU" dirty="0" smtClean="0"/>
              <a:t>Используемая литература: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29712"/>
          </a:xfrm>
        </p:spPr>
        <p:txBody>
          <a:bodyPr/>
          <a:lstStyle/>
          <a:p>
            <a:r>
              <a:rPr lang="ru-RU" dirty="0" smtClean="0"/>
              <a:t>«Журнал для администрации школ», №5, 2009.</a:t>
            </a:r>
          </a:p>
          <a:p>
            <a:r>
              <a:rPr lang="ru-RU" dirty="0" smtClean="0"/>
              <a:t>Интернет.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Роль педагогической оценки сложна и многопланова, поэтому будет целесообразно развести два понятия </a:t>
            </a:r>
            <a:r>
              <a:rPr lang="ru-RU" dirty="0" smtClean="0">
                <a:solidFill>
                  <a:schemeClr val="accent2"/>
                </a:solidFill>
              </a:rPr>
              <a:t>«оценка» </a:t>
            </a:r>
            <a:r>
              <a:rPr lang="ru-RU" dirty="0" smtClean="0"/>
              <a:t>и </a:t>
            </a:r>
            <a:r>
              <a:rPr lang="ru-RU" dirty="0" smtClean="0">
                <a:solidFill>
                  <a:schemeClr val="accent2"/>
                </a:solidFill>
              </a:rPr>
              <a:t>«отметка».</a:t>
            </a:r>
          </a:p>
          <a:p>
            <a:pPr>
              <a:buNone/>
            </a:pPr>
            <a:endParaRPr lang="ru-RU" dirty="0" smtClean="0">
              <a:solidFill>
                <a:schemeClr val="accent2"/>
              </a:solidFill>
            </a:endParaRPr>
          </a:p>
          <a:p>
            <a:pPr>
              <a:buNone/>
            </a:pPr>
            <a:endParaRPr lang="ru-RU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accent2"/>
                </a:solidFill>
              </a:rPr>
              <a:t>Оценка</a:t>
            </a:r>
            <a:r>
              <a:rPr lang="ru-RU" dirty="0" smtClean="0"/>
              <a:t> – это мнение о ценности и качестве чего либо или кого-либо.</a:t>
            </a:r>
          </a:p>
          <a:p>
            <a:pPr>
              <a:buNone/>
            </a:pPr>
            <a:r>
              <a:rPr lang="ru-RU" dirty="0" smtClean="0">
                <a:solidFill>
                  <a:schemeClr val="accent2"/>
                </a:solidFill>
              </a:rPr>
              <a:t>Отметка</a:t>
            </a:r>
            <a:r>
              <a:rPr lang="ru-RU" dirty="0" smtClean="0"/>
              <a:t> – это установленное обозначение степени знаний ученика.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21602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881840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   Оценка задевает весьма различные и подчас глубокие психологические пласты ученика, о чем мы мало думаем.</a:t>
            </a:r>
          </a:p>
          <a:p>
            <a:pPr>
              <a:buNone/>
            </a:pPr>
            <a:r>
              <a:rPr lang="ru-RU" dirty="0" smtClean="0"/>
              <a:t>   Оценка оказывает глубокое воздействие на мотивационную сферу ученика.</a:t>
            </a:r>
          </a:p>
          <a:p>
            <a:pPr>
              <a:buNone/>
            </a:pPr>
            <a:r>
              <a:rPr lang="ru-RU" dirty="0" smtClean="0"/>
              <a:t>   Проанализируем его переживания при получении им разных отметок.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11960" y="620688"/>
            <a:ext cx="3383280" cy="648072"/>
          </a:xfrm>
        </p:spPr>
        <p:txBody>
          <a:bodyPr/>
          <a:lstStyle/>
          <a:p>
            <a:pPr algn="ctr"/>
            <a:r>
              <a:rPr lang="ru-RU" dirty="0" smtClean="0"/>
              <a:t>«ТОРЖЕСТВУЮЩАЯ ПЯТЕРКА»: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059832" y="1412776"/>
            <a:ext cx="5676944" cy="5215671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sz="2000" dirty="0" smtClean="0"/>
              <a:t> </a:t>
            </a:r>
            <a:r>
              <a:rPr lang="ru-RU" dirty="0" smtClean="0"/>
              <a:t> </a:t>
            </a:r>
            <a:r>
              <a:rPr lang="ru-RU" sz="2000" dirty="0" smtClean="0"/>
              <a:t>радостное переживание успеха учеником;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чувство гордости у родителей ученика; 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чувство собственной полноценности;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уважение в классе.</a:t>
            </a:r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r>
              <a:rPr lang="ru-RU" sz="2000" dirty="0" smtClean="0"/>
              <a:t>Как мы видим ,происходит сложное положительное воздействие. Возникает желание испытать его повторно.</a:t>
            </a:r>
          </a:p>
          <a:p>
            <a:endParaRPr lang="ru-RU" sz="2000" dirty="0" smtClean="0"/>
          </a:p>
          <a:p>
            <a:pPr>
              <a:buFont typeface="Arial" pitchFamily="34" charset="0"/>
              <a:buChar char="•"/>
            </a:pPr>
            <a:endParaRPr lang="ru-RU" sz="2000" dirty="0" smtClean="0"/>
          </a:p>
          <a:p>
            <a:pPr>
              <a:buFont typeface="Arial" pitchFamily="34" charset="0"/>
              <a:buChar char="•"/>
            </a:pPr>
            <a:endParaRPr lang="ru-RU" sz="2000" dirty="0"/>
          </a:p>
        </p:txBody>
      </p:sp>
      <p:pic>
        <p:nvPicPr>
          <p:cNvPr id="7" name="Содержимое 6" descr="660278098.gif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4653136"/>
            <a:ext cx="2160240" cy="16859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23928" y="620688"/>
            <a:ext cx="4092768" cy="877824"/>
          </a:xfrm>
        </p:spPr>
        <p:txBody>
          <a:bodyPr/>
          <a:lstStyle/>
          <a:p>
            <a:pPr algn="ctr"/>
            <a:r>
              <a:rPr lang="ru-RU" dirty="0" smtClean="0"/>
              <a:t>«ОБНАДЕЖИВАЮЩАЯ ЧЕТВЕРКА»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131840" y="1772816"/>
            <a:ext cx="5604936" cy="4855631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Переживания ученика зависят в данном случаи от того,  действительно ли эта четверка обнадеживающая , т.е. заявкой на дальнейшие успехи. Если да, то последствия этой отметки примерно такие же, как и при «торжествующей пятерке».</a:t>
            </a:r>
          </a:p>
          <a:p>
            <a:endParaRPr lang="ru-RU" sz="1800" dirty="0"/>
          </a:p>
        </p:txBody>
      </p:sp>
      <p:pic>
        <p:nvPicPr>
          <p:cNvPr id="5" name="Содержимое 4" descr="arg-4-50.gif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39553" y="4653136"/>
            <a:ext cx="1656184" cy="150996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6016" y="692696"/>
            <a:ext cx="3383280" cy="877824"/>
          </a:xfrm>
        </p:spPr>
        <p:txBody>
          <a:bodyPr/>
          <a:lstStyle/>
          <a:p>
            <a:r>
              <a:rPr lang="ru-RU" dirty="0" smtClean="0"/>
              <a:t>«РАВНОДУШНАЯ ТРОЙКА»: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347864" y="2010727"/>
            <a:ext cx="5388912" cy="461772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sz="1800" dirty="0" smtClean="0"/>
              <a:t> отсутствие переживания успеха;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 smtClean="0"/>
              <a:t> безразличное отношение к учебе;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 smtClean="0"/>
              <a:t> не формируется потребность хорошо учиться; 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 smtClean="0"/>
              <a:t> чувство неполноценности, оно может привести к поискам признания на стороне – плохие уличные компании, или различные неврастенические явления – депрессия, агрессивность и.т.д.</a:t>
            </a:r>
            <a:endParaRPr lang="ru-RU" sz="1800" dirty="0"/>
          </a:p>
        </p:txBody>
      </p:sp>
      <p:pic>
        <p:nvPicPr>
          <p:cNvPr id="5" name="Содержимое 4" descr="arg-3-50.gif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4581128"/>
            <a:ext cx="1733550" cy="1676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11960" y="980728"/>
            <a:ext cx="3383280" cy="877824"/>
          </a:xfrm>
        </p:spPr>
        <p:txBody>
          <a:bodyPr/>
          <a:lstStyle/>
          <a:p>
            <a:pPr algn="ctr"/>
            <a:r>
              <a:rPr lang="ru-RU" dirty="0" smtClean="0"/>
              <a:t>«УНИЧТОЖАЮЩАЯ ДВОЙКА»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275856" y="2010727"/>
            <a:ext cx="5460920" cy="461772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sz="1800" dirty="0" smtClean="0"/>
              <a:t> негативные переживания;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 smtClean="0"/>
              <a:t> угнетенное положение в классе;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 smtClean="0"/>
              <a:t> конфликты в семье;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 smtClean="0"/>
              <a:t> школа – источник переживаний для ученика.</a:t>
            </a:r>
            <a:endParaRPr lang="ru-RU" sz="1800" dirty="0"/>
          </a:p>
        </p:txBody>
      </p:sp>
      <p:pic>
        <p:nvPicPr>
          <p:cNvPr id="5" name="Содержимое 4" descr="green-doll-number-2.gif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4077072"/>
            <a:ext cx="2085975" cy="21431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21602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6581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Таким образом, мы не должны забывать стимулирующую роль оценки, т.к. она есть мощное средство в руках учителя, с помощью которого можно добиться очень многого, но при одном условии: если она используется </a:t>
            </a:r>
            <a:r>
              <a:rPr lang="ru-RU" i="1" dirty="0" smtClean="0">
                <a:solidFill>
                  <a:schemeClr val="accent2"/>
                </a:solidFill>
              </a:rPr>
              <a:t>психологически грамотно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Что значит «психологически грамотно»?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8569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Оценка должна быть справедлива.</a:t>
            </a:r>
          </a:p>
          <a:p>
            <a:r>
              <a:rPr lang="ru-RU" dirty="0" smtClean="0"/>
              <a:t>Необходимо учитывать </a:t>
            </a:r>
            <a:r>
              <a:rPr lang="ru-RU" dirty="0" smtClean="0"/>
              <a:t>индивидуальные особенности ученика, представить глубину психологических пластов, задеваемых оценок, и степень воздействия на ребенка.</a:t>
            </a:r>
          </a:p>
          <a:p>
            <a:r>
              <a:rPr lang="ru-RU" dirty="0" smtClean="0"/>
              <a:t>Необходимо подбирать </a:t>
            </a:r>
            <a:r>
              <a:rPr lang="ru-RU" dirty="0" smtClean="0"/>
              <a:t>верный тон для высказывания своей оценки (одному ее лучше высказывать строгим тоном, другому – с ноткой сожаления , третьему – с некоторым удивлением и.т.д.).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212</TotalTime>
  <Words>550</Words>
  <Application>Microsoft Office PowerPoint</Application>
  <PresentationFormat>Экран (4:3)</PresentationFormat>
  <Paragraphs>49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Городская</vt:lpstr>
      <vt:lpstr>ПЕДАГОГИЧЕСКАЯ ОЦЕНКА: МОТИВАЦИОННАЯ ФУНКЦИЯ, МЕХАНИЗМЫ ОЦЕНИВАНИЯ</vt:lpstr>
      <vt:lpstr>Слайд 2</vt:lpstr>
      <vt:lpstr>Слайд 3</vt:lpstr>
      <vt:lpstr>«ТОРЖЕСТВУЮЩАЯ ПЯТЕРКА»:</vt:lpstr>
      <vt:lpstr>«ОБНАДЕЖИВАЮЩАЯ ЧЕТВЕРКА»</vt:lpstr>
      <vt:lpstr>«РАВНОДУШНАЯ ТРОЙКА»:</vt:lpstr>
      <vt:lpstr>«УНИЧТОЖАЮЩАЯ ДВОЙКА»</vt:lpstr>
      <vt:lpstr>Слайд 8</vt:lpstr>
      <vt:lpstr>Что значит «психологически грамотно»?</vt:lpstr>
      <vt:lpstr>Слайд 10</vt:lpstr>
      <vt:lpstr>Слайд 11</vt:lpstr>
      <vt:lpstr>Слайд 12</vt:lpstr>
      <vt:lpstr>Используемая литература: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ПЕДАГОГИЧЕСКАЯ ОЦЕНКА: МОТИВАЦИОННАЯ ФУНКЦИЯ, МЕХАНИЗМЫ ОЦЕНИВАНИЯ</dc:title>
  <dc:creator>User</dc:creator>
  <cp:lastModifiedBy>User</cp:lastModifiedBy>
  <cp:revision>23</cp:revision>
  <dcterms:created xsi:type="dcterms:W3CDTF">2014-04-12T12:54:53Z</dcterms:created>
  <dcterms:modified xsi:type="dcterms:W3CDTF">2014-04-13T08:32:13Z</dcterms:modified>
</cp:coreProperties>
</file>