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png" ContentType="image/pn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2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3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9" r:id="rId12"/>
    <p:sldId id="300" r:id="rId13"/>
    <p:sldId id="266" r:id="rId14"/>
    <p:sldId id="267" r:id="rId15"/>
    <p:sldId id="268" r:id="rId16"/>
    <p:sldId id="291" r:id="rId17"/>
    <p:sldId id="288" r:id="rId18"/>
    <p:sldId id="289" r:id="rId19"/>
    <p:sldId id="290" r:id="rId20"/>
    <p:sldId id="304" r:id="rId21"/>
    <p:sldId id="293" r:id="rId22"/>
    <p:sldId id="269" r:id="rId23"/>
    <p:sldId id="270" r:id="rId24"/>
    <p:sldId id="271" r:id="rId25"/>
    <p:sldId id="272" r:id="rId26"/>
    <p:sldId id="292" r:id="rId27"/>
    <p:sldId id="273" r:id="rId28"/>
    <p:sldId id="274" r:id="rId29"/>
    <p:sldId id="275" r:id="rId30"/>
    <p:sldId id="276" r:id="rId31"/>
    <p:sldId id="277" r:id="rId32"/>
    <p:sldId id="278" r:id="rId33"/>
    <p:sldId id="297" r:id="rId34"/>
    <p:sldId id="298" r:id="rId35"/>
    <p:sldId id="279" r:id="rId36"/>
    <p:sldId id="302" r:id="rId37"/>
    <p:sldId id="280" r:id="rId38"/>
    <p:sldId id="281" r:id="rId39"/>
    <p:sldId id="282" r:id="rId40"/>
    <p:sldId id="295" r:id="rId41"/>
    <p:sldId id="296" r:id="rId42"/>
    <p:sldId id="283" r:id="rId43"/>
    <p:sldId id="284" r:id="rId44"/>
    <p:sldId id="285" r:id="rId45"/>
    <p:sldId id="286" r:id="rId46"/>
    <p:sldId id="287" r:id="rId47"/>
    <p:sldId id="294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44CC"/>
    <a:srgbClr val="AC43DE"/>
    <a:srgbClr val="FF2D2D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913" autoAdjust="0"/>
    <p:restoredTop sz="93613" autoAdjust="0"/>
  </p:normalViewPr>
  <p:slideViewPr>
    <p:cSldViewPr>
      <p:cViewPr varScale="1">
        <p:scale>
          <a:sx n="83" d="100"/>
          <a:sy n="83" d="100"/>
        </p:scale>
        <p:origin x="-95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5.wmf"/><Relationship Id="rId5" Type="http://schemas.openxmlformats.org/officeDocument/2006/relationships/image" Target="../media/image9.wmf"/><Relationship Id="rId6" Type="http://schemas.openxmlformats.org/officeDocument/2006/relationships/image" Target="../media/image10.wmf"/><Relationship Id="rId7" Type="http://schemas.openxmlformats.org/officeDocument/2006/relationships/image" Target="../media/image11.wmf"/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4" Type="http://schemas.openxmlformats.org/officeDocument/2006/relationships/image" Target="../media/image15.wmf"/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1" Type="http://schemas.openxmlformats.org/officeDocument/2006/relationships/image" Target="../media/image5.wmf"/><Relationship Id="rId2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5" Type="http://schemas.openxmlformats.org/officeDocument/2006/relationships/image" Target="../media/image28.wmf"/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5" Type="http://schemas.openxmlformats.org/officeDocument/2006/relationships/image" Target="../media/image33.wmf"/><Relationship Id="rId6" Type="http://schemas.openxmlformats.org/officeDocument/2006/relationships/image" Target="../media/image34.wmf"/><Relationship Id="rId7" Type="http://schemas.openxmlformats.org/officeDocument/2006/relationships/image" Target="../media/image35.wmf"/><Relationship Id="rId1" Type="http://schemas.openxmlformats.org/officeDocument/2006/relationships/image" Target="../media/image29.wmf"/><Relationship Id="rId2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4" Type="http://schemas.openxmlformats.org/officeDocument/2006/relationships/image" Target="../media/image39.wmf"/><Relationship Id="rId5" Type="http://schemas.openxmlformats.org/officeDocument/2006/relationships/image" Target="../media/image40.wmf"/><Relationship Id="rId6" Type="http://schemas.openxmlformats.org/officeDocument/2006/relationships/image" Target="../media/image41.wmf"/><Relationship Id="rId1" Type="http://schemas.openxmlformats.org/officeDocument/2006/relationships/image" Target="../media/image36.wmf"/><Relationship Id="rId2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FB9E3-2851-4025-9398-E4D8B74CF783}" type="datetimeFigureOut">
              <a:rPr lang="ru-RU" smtClean="0"/>
              <a:t>26.03.14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09437-D0DA-4E79-B6B5-EB3CD6E355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68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09437-D0DA-4E79-B6B5-EB3CD6E35591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329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09437-D0DA-4E79-B6B5-EB3CD6E35591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906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09437-D0DA-4E79-B6B5-EB3CD6E35591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387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76085-259C-4F72-A5C5-649AA2215E9A}" type="datetimeFigureOut">
              <a:rPr lang="ru-RU" smtClean="0"/>
              <a:t>26.03.14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60359-4958-48FC-968E-181CBA900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76085-259C-4F72-A5C5-649AA2215E9A}" type="datetimeFigureOut">
              <a:rPr lang="ru-RU" smtClean="0"/>
              <a:t>26.03.14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60359-4958-48FC-968E-181CBA900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76085-259C-4F72-A5C5-649AA2215E9A}" type="datetimeFigureOut">
              <a:rPr lang="ru-RU" smtClean="0"/>
              <a:t>26.03.14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60359-4958-48FC-968E-181CBA900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76085-259C-4F72-A5C5-649AA2215E9A}" type="datetimeFigureOut">
              <a:rPr lang="ru-RU" smtClean="0"/>
              <a:t>26.03.14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60359-4958-48FC-968E-181CBA900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76085-259C-4F72-A5C5-649AA2215E9A}" type="datetimeFigureOut">
              <a:rPr lang="ru-RU" smtClean="0"/>
              <a:t>26.03.14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60359-4958-48FC-968E-181CBA900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76085-259C-4F72-A5C5-649AA2215E9A}" type="datetimeFigureOut">
              <a:rPr lang="ru-RU" smtClean="0"/>
              <a:t>26.03.14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60359-4958-48FC-968E-181CBA900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76085-259C-4F72-A5C5-649AA2215E9A}" type="datetimeFigureOut">
              <a:rPr lang="ru-RU" smtClean="0"/>
              <a:t>26.03.14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60359-4958-48FC-968E-181CBA900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76085-259C-4F72-A5C5-649AA2215E9A}" type="datetimeFigureOut">
              <a:rPr lang="ru-RU" smtClean="0"/>
              <a:t>26.03.14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60359-4958-48FC-968E-181CBA900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76085-259C-4F72-A5C5-649AA2215E9A}" type="datetimeFigureOut">
              <a:rPr lang="ru-RU" smtClean="0"/>
              <a:t>26.03.14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60359-4958-48FC-968E-181CBA900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76085-259C-4F72-A5C5-649AA2215E9A}" type="datetimeFigureOut">
              <a:rPr lang="ru-RU" smtClean="0"/>
              <a:t>26.03.14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60359-4958-48FC-968E-181CBA900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876085-259C-4F72-A5C5-649AA2215E9A}" type="datetimeFigureOut">
              <a:rPr lang="ru-RU" smtClean="0"/>
              <a:t>26.03.14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60359-4958-48FC-968E-181CBA9005B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6876085-259C-4F72-A5C5-649AA2215E9A}" type="datetimeFigureOut">
              <a:rPr lang="ru-RU" smtClean="0"/>
              <a:t>26.03.14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9760359-4958-48FC-968E-181CBA9005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w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9.w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10.wmf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11.wmf"/><Relationship Id="rId18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7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8.wmf"/><Relationship Id="rId10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2.w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3.w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14.wmf"/><Relationship Id="rId10" Type="http://schemas.openxmlformats.org/officeDocument/2006/relationships/oleObject" Target="../embeddings/oleObject13.bin"/><Relationship Id="rId11" Type="http://schemas.openxmlformats.org/officeDocument/2006/relationships/image" Target="../media/image15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w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2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6.w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7.w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18.wmf"/><Relationship Id="rId10" Type="http://schemas.openxmlformats.org/officeDocument/2006/relationships/oleObject" Target="../embeddings/oleObject1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21.w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22.w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2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7.bin"/><Relationship Id="rId12" Type="http://schemas.openxmlformats.org/officeDocument/2006/relationships/image" Target="../media/image28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24.w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5.w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26.w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27.wmf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2.bin"/><Relationship Id="rId12" Type="http://schemas.openxmlformats.org/officeDocument/2006/relationships/image" Target="../media/image33.wmf"/><Relationship Id="rId13" Type="http://schemas.openxmlformats.org/officeDocument/2006/relationships/oleObject" Target="../embeddings/oleObject33.bin"/><Relationship Id="rId14" Type="http://schemas.openxmlformats.org/officeDocument/2006/relationships/image" Target="../media/image34.wmf"/><Relationship Id="rId15" Type="http://schemas.openxmlformats.org/officeDocument/2006/relationships/oleObject" Target="../embeddings/oleObject34.bin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28.bin"/><Relationship Id="rId4" Type="http://schemas.openxmlformats.org/officeDocument/2006/relationships/image" Target="../media/image29.w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30.w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31.wmf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32.wmf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9.bin"/><Relationship Id="rId12" Type="http://schemas.openxmlformats.org/officeDocument/2006/relationships/image" Target="../media/image40.wmf"/><Relationship Id="rId13" Type="http://schemas.openxmlformats.org/officeDocument/2006/relationships/oleObject" Target="../embeddings/oleObject40.bin"/><Relationship Id="rId14" Type="http://schemas.openxmlformats.org/officeDocument/2006/relationships/image" Target="../media/image41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5.bin"/><Relationship Id="rId4" Type="http://schemas.openxmlformats.org/officeDocument/2006/relationships/image" Target="../media/image36.w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37.w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38.wmf"/><Relationship Id="rId9" Type="http://schemas.openxmlformats.org/officeDocument/2006/relationships/oleObject" Target="../embeddings/oleObject38.bin"/><Relationship Id="rId10" Type="http://schemas.openxmlformats.org/officeDocument/2006/relationships/image" Target="../media/image39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Профессиональная компетентность учителя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Лодина Виолетта Сергеевна – учитель математики МБОУ СОШ №6 </a:t>
            </a:r>
            <a:br>
              <a:rPr lang="ru-RU" b="1" dirty="0"/>
            </a:br>
            <a:r>
              <a:rPr lang="ru-RU" b="1" dirty="0"/>
              <a:t>г. Железнодорожного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14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064896" cy="5112568"/>
          </a:xfrm>
        </p:spPr>
        <p:txBody>
          <a:bodyPr>
            <a:normAutofit/>
          </a:bodyPr>
          <a:lstStyle/>
          <a:p>
            <a:r>
              <a:rPr lang="ru-RU" sz="2400" dirty="0"/>
              <a:t>Разработала курс лекций</a:t>
            </a:r>
            <a:r>
              <a:rPr lang="ru-RU" sz="2400" dirty="0" smtClean="0"/>
              <a:t>,</a:t>
            </a:r>
            <a:r>
              <a:rPr lang="en-US" sz="2400" dirty="0" smtClean="0"/>
              <a:t> </a:t>
            </a:r>
            <a:r>
              <a:rPr lang="ru-RU" sz="2400" dirty="0" smtClean="0"/>
              <a:t>семинарских </a:t>
            </a:r>
            <a:r>
              <a:rPr lang="ru-RU" sz="2400" dirty="0"/>
              <a:t>занятий</a:t>
            </a:r>
            <a:r>
              <a:rPr lang="ru-RU" sz="2400" dirty="0" smtClean="0"/>
              <a:t>,</a:t>
            </a:r>
            <a:r>
              <a:rPr lang="en-US" sz="2400" dirty="0" smtClean="0"/>
              <a:t> </a:t>
            </a:r>
            <a:r>
              <a:rPr lang="ru-RU" sz="2400" dirty="0" smtClean="0"/>
              <a:t>контрольных </a:t>
            </a:r>
            <a:r>
              <a:rPr lang="ru-RU" sz="2400" dirty="0"/>
              <a:t>и зачетных работ для 10-11класса. А также </a:t>
            </a:r>
            <a:r>
              <a:rPr lang="ru-RU" sz="2400" dirty="0" smtClean="0"/>
              <a:t>элективные курсы по решению </a:t>
            </a:r>
            <a:r>
              <a:rPr lang="ru-RU" sz="2400" b="1" dirty="0" smtClean="0">
                <a:solidFill>
                  <a:srgbClr val="B45F07"/>
                </a:solidFill>
              </a:rPr>
              <a:t>задач </a:t>
            </a:r>
            <a:r>
              <a:rPr lang="ru-RU" sz="2400" b="1" dirty="0">
                <a:solidFill>
                  <a:srgbClr val="B45F07"/>
                </a:solidFill>
              </a:rPr>
              <a:t>повышенной </a:t>
            </a:r>
            <a:r>
              <a:rPr lang="ru-RU" sz="2400" b="1" dirty="0" smtClean="0">
                <a:solidFill>
                  <a:srgbClr val="B45F07"/>
                </a:solidFill>
              </a:rPr>
              <a:t>сложности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 smtClean="0"/>
              <a:t>Составила </a:t>
            </a:r>
            <a:r>
              <a:rPr lang="ru-RU" sz="2400" dirty="0"/>
              <a:t>комплект справочных материалов и </a:t>
            </a:r>
            <a:r>
              <a:rPr lang="ru-RU" sz="2400" b="1" dirty="0">
                <a:solidFill>
                  <a:srgbClr val="B45F07"/>
                </a:solidFill>
              </a:rPr>
              <a:t>методических указаний </a:t>
            </a:r>
            <a:r>
              <a:rPr lang="ru-RU" sz="2400" dirty="0"/>
              <a:t>по всем разделам элементарной математики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r>
              <a:rPr lang="ru-RU" sz="2400" dirty="0" smtClean="0"/>
              <a:t>Даю </a:t>
            </a:r>
            <a:r>
              <a:rPr lang="ru-RU" sz="2400" dirty="0"/>
              <a:t>открытые </a:t>
            </a:r>
            <a:r>
              <a:rPr lang="ru-RU" sz="2400" dirty="0" smtClean="0"/>
              <a:t>уроки, мастер-классы </a:t>
            </a:r>
            <a:r>
              <a:rPr lang="ru-RU" sz="2400" dirty="0"/>
              <a:t>на различных </a:t>
            </a:r>
            <a:r>
              <a:rPr lang="ru-RU" sz="2400" dirty="0" smtClean="0"/>
              <a:t>семинарах.</a:t>
            </a:r>
            <a:endParaRPr lang="ru-RU" sz="2400" dirty="0"/>
          </a:p>
          <a:p>
            <a:r>
              <a:rPr lang="ru-RU" sz="2400" dirty="0" smtClean="0"/>
              <a:t>Большое </a:t>
            </a:r>
            <a:r>
              <a:rPr lang="ru-RU" sz="2400" dirty="0"/>
              <a:t>внимание уделяю работе с </a:t>
            </a:r>
            <a:r>
              <a:rPr lang="ru-RU" sz="2400" b="1" dirty="0">
                <a:solidFill>
                  <a:srgbClr val="B45F07"/>
                </a:solidFill>
              </a:rPr>
              <a:t>одаренными детьми</a:t>
            </a:r>
            <a:r>
              <a:rPr lang="ru-RU" sz="2400" b="1" dirty="0" smtClean="0">
                <a:solidFill>
                  <a:srgbClr val="B45F07"/>
                </a:solidFill>
              </a:rPr>
              <a:t>.</a:t>
            </a:r>
            <a:r>
              <a:rPr lang="en-US" sz="2400" dirty="0" smtClean="0">
                <a:solidFill>
                  <a:srgbClr val="B45F07"/>
                </a:solidFill>
              </a:rPr>
              <a:t> </a:t>
            </a:r>
            <a:r>
              <a:rPr lang="ru-RU" sz="2400" dirty="0" smtClean="0"/>
              <a:t>Провожу </a:t>
            </a:r>
            <a:r>
              <a:rPr lang="ru-RU" sz="2400" dirty="0"/>
              <a:t>математические конкурсы, турниры</a:t>
            </a:r>
            <a:r>
              <a:rPr lang="ru-RU" sz="2400" dirty="0" smtClean="0"/>
              <a:t>.</a:t>
            </a:r>
            <a:r>
              <a:rPr lang="en-US" sz="2400" dirty="0" smtClean="0"/>
              <a:t> </a:t>
            </a:r>
            <a:r>
              <a:rPr lang="ru-RU" sz="2400" dirty="0" smtClean="0"/>
              <a:t>Занимаюсь </a:t>
            </a:r>
            <a:r>
              <a:rPr lang="ru-RU" sz="2400" dirty="0"/>
              <a:t>проектной деятельностью.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2512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245544" cy="5346920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Большой</a:t>
            </a:r>
            <a:r>
              <a:rPr lang="en-US" dirty="0"/>
              <a:t> </a:t>
            </a:r>
            <a:r>
              <a:rPr lang="en-US" dirty="0" err="1"/>
              <a:t>опыт</a:t>
            </a:r>
            <a:r>
              <a:rPr lang="en-US" dirty="0"/>
              <a:t> </a:t>
            </a:r>
            <a:r>
              <a:rPr lang="en-US" dirty="0" err="1"/>
              <a:t>работы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профильных</a:t>
            </a:r>
            <a:r>
              <a:rPr lang="en-US" dirty="0"/>
              <a:t> </a:t>
            </a:r>
            <a:r>
              <a:rPr lang="en-US" dirty="0" err="1"/>
              <a:t>классах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обладая</a:t>
            </a:r>
            <a:r>
              <a:rPr lang="en-US" dirty="0"/>
              <a:t> </a:t>
            </a:r>
            <a:r>
              <a:rPr lang="en-US" dirty="0" err="1"/>
              <a:t>профессиональной</a:t>
            </a:r>
            <a:r>
              <a:rPr lang="en-US" dirty="0"/>
              <a:t> </a:t>
            </a:r>
            <a:r>
              <a:rPr lang="en-US" dirty="0" err="1"/>
              <a:t>компетентностью</a:t>
            </a:r>
            <a:r>
              <a:rPr lang="en-US" dirty="0"/>
              <a:t> , </a:t>
            </a:r>
            <a:r>
              <a:rPr lang="en-US" dirty="0" err="1"/>
              <a:t>позволяет</a:t>
            </a:r>
            <a:r>
              <a:rPr lang="en-US" dirty="0"/>
              <a:t> </a:t>
            </a:r>
            <a:r>
              <a:rPr lang="en-US" dirty="0" err="1"/>
              <a:t>мне</a:t>
            </a:r>
            <a:r>
              <a:rPr lang="en-US" dirty="0"/>
              <a:t> </a:t>
            </a:r>
            <a:r>
              <a:rPr lang="en-US" dirty="0" err="1"/>
              <a:t>успешно</a:t>
            </a:r>
            <a:r>
              <a:rPr lang="en-US" dirty="0"/>
              <a:t> </a:t>
            </a:r>
            <a:r>
              <a:rPr lang="en-US" dirty="0" err="1"/>
              <a:t>проводить</a:t>
            </a:r>
            <a:r>
              <a:rPr lang="en-US" dirty="0"/>
              <a:t> </a:t>
            </a:r>
            <a:r>
              <a:rPr lang="en-US" dirty="0" err="1"/>
              <a:t>факультативные,элективные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обычные</a:t>
            </a:r>
            <a:r>
              <a:rPr lang="en-US" dirty="0"/>
              <a:t> </a:t>
            </a:r>
            <a:r>
              <a:rPr lang="en-US" dirty="0" err="1"/>
              <a:t>уроки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темам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углубленного</a:t>
            </a:r>
            <a:r>
              <a:rPr lang="en-US" dirty="0"/>
              <a:t> </a:t>
            </a:r>
            <a:r>
              <a:rPr lang="en-US" dirty="0" err="1"/>
              <a:t>курса,что</a:t>
            </a:r>
            <a:r>
              <a:rPr lang="en-US" dirty="0"/>
              <a:t> </a:t>
            </a:r>
            <a:r>
              <a:rPr lang="en-US" dirty="0" err="1"/>
              <a:t>хорошо</a:t>
            </a:r>
            <a:r>
              <a:rPr lang="en-US" dirty="0"/>
              <a:t> </a:t>
            </a:r>
            <a:r>
              <a:rPr lang="en-US" dirty="0" err="1"/>
              <a:t>помогает</a:t>
            </a:r>
            <a:r>
              <a:rPr lang="en-US" dirty="0"/>
              <a:t> </a:t>
            </a:r>
            <a:r>
              <a:rPr lang="en-US" dirty="0" err="1"/>
              <a:t>учащимся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экзаменах</a:t>
            </a:r>
            <a:r>
              <a:rPr lang="en-US" dirty="0"/>
              <a:t>.</a:t>
            </a:r>
          </a:p>
          <a:p>
            <a:r>
              <a:rPr lang="en-US" dirty="0" err="1"/>
              <a:t>Представляю</a:t>
            </a:r>
            <a:r>
              <a:rPr lang="en-US" dirty="0"/>
              <a:t> </a:t>
            </a:r>
            <a:r>
              <a:rPr lang="en-US" b="1" dirty="0" err="1">
                <a:solidFill>
                  <a:srgbClr val="B45F07"/>
                </a:solidFill>
              </a:rPr>
              <a:t>презентацию</a:t>
            </a:r>
            <a:r>
              <a:rPr lang="en-US" dirty="0"/>
              <a:t> </a:t>
            </a:r>
            <a:r>
              <a:rPr lang="en-US" dirty="0" err="1"/>
              <a:t>некоторых</a:t>
            </a:r>
            <a:r>
              <a:rPr lang="en-US" dirty="0"/>
              <a:t> </a:t>
            </a:r>
            <a:r>
              <a:rPr lang="en-US" b="1" dirty="0" err="1">
                <a:solidFill>
                  <a:srgbClr val="B45F07"/>
                </a:solidFill>
              </a:rPr>
              <a:t>мероприятий</a:t>
            </a:r>
            <a:r>
              <a:rPr lang="en-US" b="1" dirty="0">
                <a:solidFill>
                  <a:srgbClr val="B45F07"/>
                </a:solidFill>
              </a:rPr>
              <a:t> </a:t>
            </a:r>
            <a:r>
              <a:rPr lang="en-US" b="1" dirty="0" err="1">
                <a:solidFill>
                  <a:srgbClr val="B45F07"/>
                </a:solidFill>
              </a:rPr>
              <a:t>и</a:t>
            </a:r>
            <a:r>
              <a:rPr lang="en-US" b="1" dirty="0">
                <a:solidFill>
                  <a:srgbClr val="B45F07"/>
                </a:solidFill>
              </a:rPr>
              <a:t> </a:t>
            </a:r>
            <a:r>
              <a:rPr lang="en-US" b="1" dirty="0" err="1">
                <a:solidFill>
                  <a:srgbClr val="B45F07"/>
                </a:solidFill>
              </a:rPr>
              <a:t>проектов</a:t>
            </a:r>
            <a:r>
              <a:rPr lang="en-US" b="1" dirty="0">
                <a:solidFill>
                  <a:srgbClr val="B45F07"/>
                </a:solidFill>
              </a:rPr>
              <a:t> </a:t>
            </a:r>
            <a:r>
              <a:rPr lang="en-US" dirty="0"/>
              <a:t>, </a:t>
            </a:r>
            <a:r>
              <a:rPr lang="en-US" dirty="0" err="1"/>
              <a:t>направленных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глубокое</a:t>
            </a:r>
            <a:r>
              <a:rPr lang="en-US" dirty="0"/>
              <a:t> </a:t>
            </a:r>
            <a:r>
              <a:rPr lang="en-US" dirty="0" err="1"/>
              <a:t>изучение</a:t>
            </a:r>
            <a:r>
              <a:rPr lang="en-US" dirty="0"/>
              <a:t> </a:t>
            </a:r>
            <a:r>
              <a:rPr lang="en-US" dirty="0" err="1"/>
              <a:t>математики</a:t>
            </a:r>
            <a:r>
              <a:rPr lang="en-US" dirty="0"/>
              <a:t> , </a:t>
            </a:r>
            <a:r>
              <a:rPr lang="en-US" dirty="0" err="1"/>
              <a:t>развитие</a:t>
            </a:r>
            <a:r>
              <a:rPr lang="en-US" dirty="0"/>
              <a:t> </a:t>
            </a:r>
            <a:r>
              <a:rPr lang="en-US" dirty="0" err="1"/>
              <a:t>интереса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повышение</a:t>
            </a:r>
            <a:r>
              <a:rPr lang="en-US" dirty="0"/>
              <a:t> </a:t>
            </a:r>
            <a:r>
              <a:rPr lang="en-US" dirty="0" err="1"/>
              <a:t>мотивации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общеобразовательных</a:t>
            </a:r>
            <a:r>
              <a:rPr lang="en-US" dirty="0"/>
              <a:t>  </a:t>
            </a:r>
            <a:r>
              <a:rPr lang="en-US" dirty="0" err="1"/>
              <a:t>классах</a:t>
            </a:r>
            <a:r>
              <a:rPr lang="en-US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23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340768"/>
            <a:ext cx="7848872" cy="4392488"/>
          </a:xfrm>
        </p:spPr>
        <p:txBody>
          <a:bodyPr/>
          <a:lstStyle/>
          <a:p>
            <a:r>
              <a:rPr lang="en-US" dirty="0"/>
              <a:t>1)</a:t>
            </a:r>
            <a:r>
              <a:rPr lang="en-US" b="1" dirty="0" err="1" smtClean="0">
                <a:solidFill>
                  <a:srgbClr val="B45F07"/>
                </a:solidFill>
              </a:rPr>
              <a:t>Факультативн</a:t>
            </a:r>
            <a:r>
              <a:rPr lang="ru-RU" b="1" dirty="0" smtClean="0">
                <a:solidFill>
                  <a:srgbClr val="B45F07"/>
                </a:solidFill>
              </a:rPr>
              <a:t>ы</a:t>
            </a:r>
            <a:r>
              <a:rPr lang="en-US" b="1" dirty="0" err="1" smtClean="0">
                <a:solidFill>
                  <a:srgbClr val="B45F07"/>
                </a:solidFill>
              </a:rPr>
              <a:t>е</a:t>
            </a:r>
            <a:r>
              <a:rPr lang="en-US" b="1" dirty="0" smtClean="0">
                <a:solidFill>
                  <a:srgbClr val="B45F07"/>
                </a:solidFill>
              </a:rPr>
              <a:t> </a:t>
            </a:r>
            <a:r>
              <a:rPr lang="en-US" b="1" dirty="0" err="1" smtClean="0">
                <a:solidFill>
                  <a:srgbClr val="B45F07"/>
                </a:solidFill>
              </a:rPr>
              <a:t>заняти</a:t>
            </a:r>
            <a:r>
              <a:rPr lang="ru-RU" b="1" dirty="0" smtClean="0">
                <a:solidFill>
                  <a:srgbClr val="B45F07"/>
                </a:solidFill>
              </a:rPr>
              <a:t>я</a:t>
            </a:r>
            <a:r>
              <a:rPr lang="en-US" b="1" dirty="0" smtClean="0">
                <a:solidFill>
                  <a:srgbClr val="B45F07"/>
                </a:solidFill>
              </a:rPr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углубленному</a:t>
            </a:r>
            <a:r>
              <a:rPr lang="en-US" dirty="0"/>
              <a:t> </a:t>
            </a:r>
            <a:r>
              <a:rPr lang="en-US" dirty="0" err="1"/>
              <a:t>курсу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помощь</a:t>
            </a:r>
            <a:r>
              <a:rPr lang="en-US" dirty="0"/>
              <a:t> </a:t>
            </a:r>
            <a:r>
              <a:rPr lang="en-US" dirty="0" err="1"/>
              <a:t>к</a:t>
            </a:r>
            <a:r>
              <a:rPr lang="en-US" dirty="0"/>
              <a:t> </a:t>
            </a:r>
            <a:r>
              <a:rPr lang="en-US" dirty="0" err="1"/>
              <a:t>экзаменам</a:t>
            </a:r>
            <a:r>
              <a:rPr lang="en-US" dirty="0"/>
              <a:t> ЕГЭ </a:t>
            </a:r>
            <a:r>
              <a:rPr lang="en-US" dirty="0" err="1"/>
              <a:t>и</a:t>
            </a:r>
            <a:r>
              <a:rPr lang="en-US" dirty="0"/>
              <a:t> ГИА.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2)</a:t>
            </a:r>
            <a:r>
              <a:rPr lang="en-US" b="1" dirty="0" err="1" smtClean="0">
                <a:solidFill>
                  <a:srgbClr val="B45F07"/>
                </a:solidFill>
              </a:rPr>
              <a:t>Математически</a:t>
            </a:r>
            <a:r>
              <a:rPr lang="ru-RU" b="1" dirty="0" smtClean="0">
                <a:solidFill>
                  <a:srgbClr val="B45F07"/>
                </a:solidFill>
              </a:rPr>
              <a:t>е</a:t>
            </a:r>
            <a:r>
              <a:rPr lang="en-US" b="1" dirty="0" smtClean="0">
                <a:solidFill>
                  <a:srgbClr val="B45F07"/>
                </a:solidFill>
              </a:rPr>
              <a:t> </a:t>
            </a:r>
            <a:r>
              <a:rPr lang="en-US" b="1" dirty="0" err="1" smtClean="0">
                <a:solidFill>
                  <a:srgbClr val="B45F07"/>
                </a:solidFill>
              </a:rPr>
              <a:t>турнир</a:t>
            </a:r>
            <a:r>
              <a:rPr lang="ru-RU" b="1" dirty="0" smtClean="0">
                <a:solidFill>
                  <a:srgbClr val="B45F07"/>
                </a:solidFill>
              </a:rPr>
              <a:t>ы , конкурсы</a:t>
            </a:r>
            <a:r>
              <a:rPr lang="en-US" b="1" dirty="0" smtClean="0">
                <a:solidFill>
                  <a:srgbClr val="B45F07"/>
                </a:solidFill>
              </a:rPr>
              <a:t> </a:t>
            </a:r>
            <a:r>
              <a:rPr lang="ru-RU" b="1" dirty="0" smtClean="0">
                <a:solidFill>
                  <a:srgbClr val="B45F07"/>
                </a:solidFill>
              </a:rPr>
              <a:t>и олимпиады </a:t>
            </a:r>
          </a:p>
          <a:p>
            <a:r>
              <a:rPr lang="en-US" dirty="0" err="1" smtClean="0"/>
              <a:t>среди</a:t>
            </a:r>
            <a:r>
              <a:rPr lang="en-US" dirty="0" smtClean="0"/>
              <a:t> </a:t>
            </a:r>
            <a:r>
              <a:rPr lang="en-US" dirty="0" err="1" smtClean="0"/>
              <a:t>лучших</a:t>
            </a:r>
            <a:r>
              <a:rPr lang="en-US" dirty="0" smtClean="0"/>
              <a:t> </a:t>
            </a:r>
            <a:r>
              <a:rPr lang="en-US" dirty="0" err="1" smtClean="0"/>
              <a:t>математиков</a:t>
            </a:r>
            <a:r>
              <a:rPr lang="en-US" dirty="0" smtClean="0"/>
              <a:t>. 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80919" cy="5688632"/>
          </a:xfrm>
        </p:spPr>
        <p:txBody>
          <a:bodyPr>
            <a:normAutofit/>
          </a:bodyPr>
          <a:lstStyle/>
          <a:p>
            <a:pPr algn="ctr"/>
            <a:r>
              <a:rPr lang="ru-RU" b="0" dirty="0">
                <a:solidFill>
                  <a:srgbClr val="000000"/>
                </a:solidFill>
                <a:effectLst/>
              </a:rPr>
              <a:t>Факультативное занятие по математике в 9 классе</a:t>
            </a:r>
            <a:br>
              <a:rPr lang="ru-RU" b="0" dirty="0">
                <a:solidFill>
                  <a:srgbClr val="000000"/>
                </a:solidFill>
                <a:effectLst/>
              </a:rPr>
            </a:br>
            <a:r>
              <a:rPr lang="ru-RU" dirty="0">
                <a:solidFill>
                  <a:schemeClr val="accent2"/>
                </a:solidFill>
                <a:effectLst/>
              </a:rPr>
              <a:t> </a:t>
            </a:r>
            <a:br>
              <a:rPr lang="ru-RU" dirty="0">
                <a:solidFill>
                  <a:schemeClr val="accent2"/>
                </a:solidFill>
                <a:effectLst/>
              </a:rPr>
            </a:br>
            <a:r>
              <a:rPr lang="ru-RU" dirty="0">
                <a:solidFill>
                  <a:srgbClr val="B45F07"/>
                </a:solidFill>
                <a:effectLst/>
              </a:rPr>
              <a:t>Семинар “ методы решения уравнений высших степеней”</a:t>
            </a:r>
            <a:br>
              <a:rPr lang="ru-RU" dirty="0">
                <a:solidFill>
                  <a:srgbClr val="B45F07"/>
                </a:solidFill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97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731520"/>
            <a:ext cx="7389440" cy="550579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B45F07"/>
                </a:solidFill>
              </a:rPr>
              <a:t>Содержание</a:t>
            </a:r>
            <a:r>
              <a:rPr lang="ru-RU" sz="2400" dirty="0"/>
              <a:t>:</a:t>
            </a:r>
          </a:p>
          <a:p>
            <a:endParaRPr lang="ru-RU" sz="2400" dirty="0"/>
          </a:p>
          <a:p>
            <a:pPr lvl="1"/>
            <a:r>
              <a:rPr lang="ru-RU" sz="2400" dirty="0"/>
              <a:t>Историческая </a:t>
            </a:r>
            <a:r>
              <a:rPr lang="ru-RU" sz="2400" dirty="0" smtClean="0"/>
              <a:t>справка</a:t>
            </a:r>
          </a:p>
          <a:p>
            <a:pPr marL="0" indent="0">
              <a:buNone/>
            </a:pPr>
            <a:r>
              <a:rPr lang="ru-RU" sz="2400" dirty="0" smtClean="0"/>
              <a:t> </a:t>
            </a:r>
            <a:endParaRPr lang="ru-RU" sz="2400" dirty="0"/>
          </a:p>
          <a:p>
            <a:pPr lvl="1"/>
            <a:r>
              <a:rPr lang="ru-RU" sz="2400" dirty="0" smtClean="0"/>
              <a:t>План семинара</a:t>
            </a:r>
          </a:p>
          <a:p>
            <a:pPr marL="0" indent="0">
              <a:buNone/>
            </a:pPr>
            <a:r>
              <a:rPr lang="ru-RU" sz="2400" dirty="0" smtClean="0"/>
              <a:t> </a:t>
            </a:r>
            <a:endParaRPr lang="ru-RU" sz="2400" dirty="0"/>
          </a:p>
          <a:p>
            <a:pPr lvl="1"/>
            <a:r>
              <a:rPr lang="ru-RU" sz="2400" dirty="0" smtClean="0"/>
              <a:t>Опорный конспект</a:t>
            </a:r>
          </a:p>
          <a:p>
            <a:pPr marL="0" indent="0">
              <a:buNone/>
            </a:pPr>
            <a:r>
              <a:rPr lang="ru-RU" sz="2400" dirty="0" smtClean="0"/>
              <a:t> </a:t>
            </a:r>
            <a:endParaRPr lang="ru-RU" sz="2400" dirty="0"/>
          </a:p>
          <a:p>
            <a:pPr lvl="1"/>
            <a:r>
              <a:rPr lang="ru-RU" sz="2400" dirty="0" smtClean="0"/>
              <a:t>Задания </a:t>
            </a:r>
            <a:r>
              <a:rPr lang="ru-RU" sz="2400" dirty="0"/>
              <a:t>для </a:t>
            </a:r>
            <a:r>
              <a:rPr lang="ru-RU" sz="2400" dirty="0" smtClean="0"/>
              <a:t>самоконтроля</a:t>
            </a:r>
          </a:p>
          <a:p>
            <a:pPr marL="0" indent="0">
              <a:buNone/>
            </a:pPr>
            <a:r>
              <a:rPr lang="ru-RU" sz="2400" dirty="0" smtClean="0"/>
              <a:t> </a:t>
            </a:r>
            <a:endParaRPr lang="ru-RU" sz="2400" dirty="0"/>
          </a:p>
          <a:p>
            <a:pPr lvl="1"/>
            <a:r>
              <a:rPr lang="ru-RU" sz="2400" dirty="0" smtClean="0"/>
              <a:t>Приложение</a:t>
            </a:r>
            <a:r>
              <a:rPr lang="ru-RU" sz="2400" dirty="0"/>
              <a:t>. </a:t>
            </a:r>
            <a:r>
              <a:rPr lang="ru-RU" sz="2400" b="1" dirty="0">
                <a:solidFill>
                  <a:srgbClr val="B45F07"/>
                </a:solidFill>
              </a:rPr>
              <a:t>Схема Горнера</a:t>
            </a:r>
          </a:p>
          <a:p>
            <a:endParaRPr lang="ru-RU" sz="2400" b="1" dirty="0">
              <a:solidFill>
                <a:srgbClr val="F07F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9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056984" cy="55778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B45F07"/>
                </a:solidFill>
              </a:rPr>
              <a:t>Семинар “Методы решения уравнений высших степеней</a:t>
            </a:r>
            <a:r>
              <a:rPr lang="ru-RU" b="1" dirty="0" smtClean="0">
                <a:solidFill>
                  <a:srgbClr val="F07F09"/>
                </a:solidFill>
              </a:rPr>
              <a:t>”</a:t>
            </a:r>
            <a:endParaRPr lang="ru-RU" dirty="0">
              <a:solidFill>
                <a:srgbClr val="F07F09"/>
              </a:solidFill>
            </a:endParaRPr>
          </a:p>
          <a:p>
            <a:pPr lvl="0"/>
            <a:r>
              <a:rPr lang="ru-RU" dirty="0"/>
              <a:t>Метод разложения на множители (понизить степень уравнения, т.е. разделить </a:t>
            </a:r>
            <a:r>
              <a:rPr lang="ru-RU" dirty="0" smtClean="0"/>
              <a:t>Р</a:t>
            </a:r>
            <a:r>
              <a:rPr lang="en-US" dirty="0" smtClean="0"/>
              <a:t>(x)</a:t>
            </a:r>
            <a:r>
              <a:rPr lang="ru-RU" dirty="0" smtClean="0"/>
              <a:t>  на </a:t>
            </a:r>
            <a:r>
              <a:rPr lang="en-US" dirty="0" smtClean="0"/>
              <a:t>(x</a:t>
            </a:r>
            <a:r>
              <a:rPr lang="ru-RU" dirty="0" smtClean="0"/>
              <a:t>-</a:t>
            </a:r>
            <a:r>
              <a:rPr lang="en-US" dirty="0" smtClean="0"/>
              <a:t>a)</a:t>
            </a:r>
            <a:r>
              <a:rPr lang="ru-RU" dirty="0" smtClean="0"/>
              <a:t>  </a:t>
            </a:r>
            <a:r>
              <a:rPr lang="ru-RU" b="1" dirty="0">
                <a:solidFill>
                  <a:srgbClr val="B45F07"/>
                </a:solidFill>
              </a:rPr>
              <a:t>“уголком</a:t>
            </a:r>
            <a:r>
              <a:rPr lang="ru-RU" dirty="0">
                <a:solidFill>
                  <a:srgbClr val="F07F09"/>
                </a:solidFill>
              </a:rPr>
              <a:t>” </a:t>
            </a:r>
            <a:r>
              <a:rPr lang="ru-RU" dirty="0"/>
              <a:t>или по схеме Горнера.) </a:t>
            </a:r>
          </a:p>
          <a:p>
            <a:r>
              <a:rPr lang="ru-RU" dirty="0" smtClean="0"/>
              <a:t>Замена </a:t>
            </a:r>
            <a:r>
              <a:rPr lang="ru-RU" dirty="0"/>
              <a:t>переменной</a:t>
            </a:r>
            <a:r>
              <a:rPr lang="ru-RU" dirty="0" smtClean="0"/>
              <a:t>.</a:t>
            </a:r>
            <a:r>
              <a:rPr lang="ru-RU" dirty="0"/>
              <a:t> Возвратные уравнения</a:t>
            </a:r>
          </a:p>
          <a:p>
            <a:r>
              <a:rPr lang="ru-RU" dirty="0"/>
              <a:t>Однородные уравнения</a:t>
            </a:r>
          </a:p>
          <a:p>
            <a:pPr lvl="0"/>
            <a:r>
              <a:rPr lang="ru-RU" dirty="0"/>
              <a:t>Биномиальные уравнения</a:t>
            </a:r>
          </a:p>
          <a:p>
            <a:r>
              <a:rPr lang="ru-RU" b="1" dirty="0">
                <a:solidFill>
                  <a:srgbClr val="B45F07"/>
                </a:solidFill>
              </a:rPr>
              <a:t>Уравнение с параметром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30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967439" cy="5400600"/>
          </a:xfrm>
        </p:spPr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</a:rPr>
              <a:t>Математический турнир 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rgbClr val="B45F07"/>
                </a:solidFill>
              </a:rPr>
              <a:t>Решение уравнений высших </a:t>
            </a:r>
            <a:br>
              <a:rPr lang="ru-RU" dirty="0" smtClean="0">
                <a:solidFill>
                  <a:srgbClr val="B45F07"/>
                </a:solidFill>
              </a:rPr>
            </a:br>
            <a:r>
              <a:rPr lang="ru-RU" dirty="0" smtClean="0">
                <a:solidFill>
                  <a:srgbClr val="B45F07"/>
                </a:solidFill>
              </a:rPr>
              <a:t>степеней</a:t>
            </a:r>
            <a:endParaRPr lang="ru-RU" dirty="0">
              <a:solidFill>
                <a:srgbClr val="B45F07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5301208"/>
            <a:ext cx="3129544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9абвг классы 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0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99" y="-8699"/>
            <a:ext cx="9155599" cy="686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17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1107504"/>
            <a:ext cx="10849205" cy="813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70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Vita\Pictures\9в мат. турнир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6752" y="-1784006"/>
            <a:ext cx="11634006" cy="867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78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7704856" cy="4968552"/>
          </a:xfrm>
        </p:spPr>
        <p:txBody>
          <a:bodyPr>
            <a:normAutofit fontScale="92500" lnSpcReduction="20000"/>
          </a:bodyPr>
          <a:lstStyle/>
          <a:p>
            <a:r>
              <a:rPr lang="ru-RU" sz="3100" dirty="0" smtClean="0"/>
              <a:t>Под</a:t>
            </a:r>
            <a:r>
              <a:rPr lang="ru-RU" sz="3100" dirty="0" smtClean="0">
                <a:solidFill>
                  <a:srgbClr val="F07F09"/>
                </a:solidFill>
              </a:rPr>
              <a:t> </a:t>
            </a:r>
            <a:r>
              <a:rPr lang="ru-RU" sz="3100" b="1" u="sng" dirty="0" smtClean="0">
                <a:solidFill>
                  <a:srgbClr val="B45F07"/>
                </a:solidFill>
              </a:rPr>
              <a:t>профессиональной</a:t>
            </a:r>
            <a:r>
              <a:rPr lang="ru-RU" sz="3100" b="1" u="sng" dirty="0" smtClean="0">
                <a:solidFill>
                  <a:srgbClr val="F07F09"/>
                </a:solidFill>
              </a:rPr>
              <a:t> </a:t>
            </a:r>
            <a:r>
              <a:rPr lang="ru-RU" sz="3100" b="1" u="sng" dirty="0" smtClean="0">
                <a:solidFill>
                  <a:srgbClr val="B45F07"/>
                </a:solidFill>
              </a:rPr>
              <a:t>компетентностью</a:t>
            </a:r>
            <a:r>
              <a:rPr lang="ru-RU" sz="3100" b="1" u="sng" dirty="0" smtClean="0">
                <a:solidFill>
                  <a:srgbClr val="F07F09"/>
                </a:solidFill>
              </a:rPr>
              <a:t> </a:t>
            </a:r>
            <a:r>
              <a:rPr lang="ru-RU" dirty="0" smtClean="0"/>
              <a:t>учителя </a:t>
            </a:r>
            <a:r>
              <a:rPr lang="ru-RU" dirty="0"/>
              <a:t>понимается совокупность профессиональных и личностных качеств, необходимых для успешной педагогической </a:t>
            </a:r>
            <a:r>
              <a:rPr lang="ru-RU" dirty="0" smtClean="0"/>
              <a:t>деятельности. </a:t>
            </a:r>
            <a:r>
              <a:rPr lang="en-US" dirty="0" smtClean="0"/>
              <a:t>                   </a:t>
            </a:r>
            <a:r>
              <a:rPr lang="ru-RU" dirty="0" smtClean="0"/>
              <a:t>	</a:t>
            </a:r>
            <a:r>
              <a:rPr lang="en-US" dirty="0" smtClean="0"/>
              <a:t> </a:t>
            </a:r>
            <a:r>
              <a:rPr lang="ru-RU" dirty="0" smtClean="0"/>
              <a:t>Профессионально </a:t>
            </a:r>
            <a:r>
              <a:rPr lang="ru-RU" dirty="0"/>
              <a:t>компетентным можно назвать учителя, который на достаточно </a:t>
            </a:r>
            <a:r>
              <a:rPr lang="ru-RU" b="1" dirty="0">
                <a:solidFill>
                  <a:srgbClr val="B45F07"/>
                </a:solidFill>
              </a:rPr>
              <a:t>высоком уровне </a:t>
            </a:r>
            <a:r>
              <a:rPr lang="ru-RU" dirty="0"/>
              <a:t>осуществляет педагогическую деятельность, педагогическое общение, достигает </a:t>
            </a:r>
            <a:r>
              <a:rPr lang="ru-RU" b="1" dirty="0">
                <a:solidFill>
                  <a:srgbClr val="B45F07"/>
                </a:solidFill>
              </a:rPr>
              <a:t>стабильно высоких</a:t>
            </a:r>
            <a:r>
              <a:rPr lang="ru-RU" b="1" dirty="0">
                <a:solidFill>
                  <a:srgbClr val="F07F09"/>
                </a:solidFill>
              </a:rPr>
              <a:t> </a:t>
            </a:r>
            <a:r>
              <a:rPr lang="ru-RU" b="1" dirty="0">
                <a:solidFill>
                  <a:srgbClr val="B45F07"/>
                </a:solidFill>
              </a:rPr>
              <a:t>результатов </a:t>
            </a:r>
            <a:r>
              <a:rPr lang="ru-RU" dirty="0"/>
              <a:t>в обучении и воспитании учащихся. </a:t>
            </a:r>
          </a:p>
        </p:txBody>
      </p:sp>
    </p:spTree>
    <p:extLst>
      <p:ext uri="{BB962C8B-B14F-4D97-AF65-F5344CB8AC3E}">
        <p14:creationId xmlns:p14="http://schemas.microsoft.com/office/powerpoint/2010/main" val="10079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183880" cy="44759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3)</a:t>
            </a:r>
            <a:r>
              <a:rPr lang="en-US" b="1" dirty="0" err="1" smtClean="0">
                <a:solidFill>
                  <a:srgbClr val="B45F07"/>
                </a:solidFill>
              </a:rPr>
              <a:t>Проект</a:t>
            </a:r>
            <a:r>
              <a:rPr lang="ru-RU" b="1" dirty="0" err="1" smtClean="0">
                <a:solidFill>
                  <a:srgbClr val="B45F07"/>
                </a:solidFill>
              </a:rPr>
              <a:t>ные</a:t>
            </a:r>
            <a:r>
              <a:rPr lang="ru-RU" b="1" dirty="0">
                <a:solidFill>
                  <a:srgbClr val="B45F07"/>
                </a:solidFill>
              </a:rPr>
              <a:t> </a:t>
            </a:r>
            <a:r>
              <a:rPr lang="en-US" b="1" dirty="0" err="1" smtClean="0">
                <a:solidFill>
                  <a:srgbClr val="B45F07"/>
                </a:solidFill>
              </a:rPr>
              <a:t>работы</a:t>
            </a:r>
            <a:r>
              <a:rPr lang="en-US" b="1" dirty="0" smtClean="0">
                <a:solidFill>
                  <a:srgbClr val="B45F07"/>
                </a:solidFill>
              </a:rPr>
              <a:t> </a:t>
            </a:r>
            <a:r>
              <a:rPr lang="en-US" b="1" dirty="0" err="1">
                <a:solidFill>
                  <a:srgbClr val="B45F07"/>
                </a:solidFill>
              </a:rPr>
              <a:t>учащихся</a:t>
            </a:r>
            <a:r>
              <a:rPr lang="en-US" b="1" dirty="0">
                <a:solidFill>
                  <a:srgbClr val="B45F07"/>
                </a:solidFill>
              </a:rPr>
              <a:t> </a:t>
            </a:r>
            <a:r>
              <a:rPr lang="en-US" b="1" dirty="0" err="1">
                <a:solidFill>
                  <a:srgbClr val="B45F07"/>
                </a:solidFill>
              </a:rPr>
              <a:t>по</a:t>
            </a:r>
            <a:r>
              <a:rPr lang="en-US" b="1" dirty="0">
                <a:solidFill>
                  <a:srgbClr val="B45F07"/>
                </a:solidFill>
              </a:rPr>
              <a:t> </a:t>
            </a:r>
            <a:r>
              <a:rPr lang="en-US" b="1" dirty="0" err="1">
                <a:solidFill>
                  <a:srgbClr val="B45F07"/>
                </a:solidFill>
              </a:rPr>
              <a:t>созданию</a:t>
            </a:r>
            <a:r>
              <a:rPr lang="en-US" b="1" dirty="0">
                <a:solidFill>
                  <a:srgbClr val="B45F07"/>
                </a:solidFill>
              </a:rPr>
              <a:t> </a:t>
            </a:r>
            <a:r>
              <a:rPr lang="en-US" b="1" dirty="0" err="1">
                <a:solidFill>
                  <a:srgbClr val="B45F07"/>
                </a:solidFill>
              </a:rPr>
              <a:t>справочных</a:t>
            </a:r>
            <a:r>
              <a:rPr lang="en-US" b="1" dirty="0">
                <a:solidFill>
                  <a:srgbClr val="B45F07"/>
                </a:solidFill>
              </a:rPr>
              <a:t> </a:t>
            </a:r>
            <a:r>
              <a:rPr lang="en-US" b="1" dirty="0" err="1">
                <a:solidFill>
                  <a:srgbClr val="B45F07"/>
                </a:solidFill>
              </a:rPr>
              <a:t>материалов</a:t>
            </a:r>
            <a:r>
              <a:rPr lang="en-US" b="1" dirty="0">
                <a:solidFill>
                  <a:srgbClr val="B45F07"/>
                </a:solidFill>
              </a:rPr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помощь</a:t>
            </a:r>
            <a:r>
              <a:rPr lang="en-US" dirty="0"/>
              <a:t> </a:t>
            </a:r>
            <a:r>
              <a:rPr lang="en-US" dirty="0" err="1"/>
              <a:t>к</a:t>
            </a:r>
            <a:r>
              <a:rPr lang="en-US" dirty="0"/>
              <a:t> </a:t>
            </a:r>
            <a:r>
              <a:rPr lang="en-US" dirty="0" err="1" smtClean="0"/>
              <a:t>экзаменам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err="1" smtClean="0"/>
              <a:t>а</a:t>
            </a:r>
            <a:r>
              <a:rPr lang="en-US" dirty="0" smtClean="0"/>
              <a:t> </a:t>
            </a:r>
            <a:r>
              <a:rPr lang="en-US" dirty="0" err="1"/>
              <a:t>также</a:t>
            </a:r>
            <a:r>
              <a:rPr lang="en-US" dirty="0"/>
              <a:t> </a:t>
            </a:r>
            <a:r>
              <a:rPr lang="en-US" dirty="0" err="1"/>
              <a:t>обобщение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систематизация</a:t>
            </a:r>
            <a:r>
              <a:rPr lang="en-US" dirty="0"/>
              <a:t> </a:t>
            </a:r>
            <a:r>
              <a:rPr lang="en-US" dirty="0" err="1"/>
              <a:t>знаний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4)</a:t>
            </a:r>
            <a:r>
              <a:rPr lang="en-US" b="1" dirty="0" err="1">
                <a:solidFill>
                  <a:srgbClr val="B45F07"/>
                </a:solidFill>
              </a:rPr>
              <a:t>Методические</a:t>
            </a:r>
            <a:r>
              <a:rPr lang="en-US" b="1" dirty="0">
                <a:solidFill>
                  <a:srgbClr val="B45F07"/>
                </a:solidFill>
              </a:rPr>
              <a:t> </a:t>
            </a:r>
            <a:r>
              <a:rPr lang="en-US" b="1" dirty="0" err="1">
                <a:solidFill>
                  <a:srgbClr val="B45F07"/>
                </a:solidFill>
              </a:rPr>
              <a:t>указания</a:t>
            </a:r>
            <a:r>
              <a:rPr lang="en-US" b="1" dirty="0">
                <a:solidFill>
                  <a:srgbClr val="B45F07"/>
                </a:solidFill>
              </a:rPr>
              <a:t> </a:t>
            </a:r>
            <a:r>
              <a:rPr lang="en-US" b="1" dirty="0" err="1">
                <a:solidFill>
                  <a:srgbClr val="B45F07"/>
                </a:solidFill>
              </a:rPr>
              <a:t>ко</a:t>
            </a:r>
            <a:r>
              <a:rPr lang="en-US" b="1" dirty="0">
                <a:solidFill>
                  <a:srgbClr val="B45F07"/>
                </a:solidFill>
              </a:rPr>
              <a:t> 2-й </a:t>
            </a:r>
            <a:r>
              <a:rPr lang="en-US" b="1" dirty="0" err="1">
                <a:solidFill>
                  <a:srgbClr val="B45F07"/>
                </a:solidFill>
              </a:rPr>
              <a:t>части</a:t>
            </a:r>
            <a:r>
              <a:rPr lang="en-US" b="1" dirty="0">
                <a:solidFill>
                  <a:srgbClr val="B45F07"/>
                </a:solidFill>
              </a:rPr>
              <a:t> ЕГЭ  С1</a:t>
            </a:r>
            <a:r>
              <a:rPr lang="en-US" b="1" dirty="0" smtClean="0">
                <a:solidFill>
                  <a:srgbClr val="B45F07"/>
                </a:solidFill>
              </a:rPr>
              <a:t>,</a:t>
            </a:r>
            <a:r>
              <a:rPr lang="ru-RU" b="1" dirty="0" smtClean="0">
                <a:solidFill>
                  <a:srgbClr val="B45F07"/>
                </a:solidFill>
              </a:rPr>
              <a:t> </a:t>
            </a:r>
            <a:r>
              <a:rPr lang="en-US" b="1" dirty="0" smtClean="0">
                <a:solidFill>
                  <a:srgbClr val="B45F07"/>
                </a:solidFill>
              </a:rPr>
              <a:t>С2,</a:t>
            </a:r>
            <a:r>
              <a:rPr lang="ru-RU" b="1" dirty="0" smtClean="0">
                <a:solidFill>
                  <a:srgbClr val="B45F07"/>
                </a:solidFill>
              </a:rPr>
              <a:t> </a:t>
            </a:r>
            <a:r>
              <a:rPr lang="en-US" b="1" dirty="0" smtClean="0">
                <a:solidFill>
                  <a:srgbClr val="B45F07"/>
                </a:solidFill>
              </a:rPr>
              <a:t>С3</a:t>
            </a:r>
            <a:r>
              <a:rPr lang="en-US" dirty="0"/>
              <a:t>, </a:t>
            </a:r>
            <a:r>
              <a:rPr lang="en-US" dirty="0" err="1"/>
              <a:t>когда</a:t>
            </a:r>
            <a:r>
              <a:rPr lang="en-US" dirty="0"/>
              <a:t> </a:t>
            </a:r>
            <a:r>
              <a:rPr lang="en-US" dirty="0" err="1"/>
              <a:t>громоздкие</a:t>
            </a:r>
            <a:r>
              <a:rPr lang="en-US" dirty="0"/>
              <a:t> </a:t>
            </a:r>
            <a:r>
              <a:rPr lang="en-US" dirty="0" err="1"/>
              <a:t>традиционные</a:t>
            </a:r>
            <a:r>
              <a:rPr lang="en-US" dirty="0"/>
              <a:t> </a:t>
            </a:r>
            <a:r>
              <a:rPr lang="en-US" dirty="0" err="1"/>
              <a:t>способы</a:t>
            </a:r>
            <a:r>
              <a:rPr lang="en-US" dirty="0"/>
              <a:t> </a:t>
            </a:r>
            <a:r>
              <a:rPr lang="en-US" dirty="0" err="1"/>
              <a:t>заменяются</a:t>
            </a:r>
            <a:r>
              <a:rPr lang="en-US" dirty="0"/>
              <a:t> </a:t>
            </a:r>
            <a:r>
              <a:rPr lang="en-US" dirty="0" err="1"/>
              <a:t>более</a:t>
            </a:r>
            <a:r>
              <a:rPr lang="en-US" dirty="0"/>
              <a:t> </a:t>
            </a:r>
            <a:r>
              <a:rPr lang="en-US" dirty="0" err="1"/>
              <a:t>рациональными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err="1" smtClean="0"/>
              <a:t>приводящими</a:t>
            </a:r>
            <a:r>
              <a:rPr lang="en-US" dirty="0" smtClean="0"/>
              <a:t> </a:t>
            </a:r>
            <a:r>
              <a:rPr lang="en-US" dirty="0" err="1"/>
              <a:t>к</a:t>
            </a:r>
            <a:r>
              <a:rPr lang="en-US" dirty="0"/>
              <a:t> </a:t>
            </a:r>
            <a:r>
              <a:rPr lang="en-US" dirty="0" err="1"/>
              <a:t>быстрому</a:t>
            </a:r>
            <a:r>
              <a:rPr lang="en-US" dirty="0"/>
              <a:t> </a:t>
            </a:r>
            <a:r>
              <a:rPr lang="en-US" dirty="0" err="1" smtClean="0"/>
              <a:t>результату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en-US" b="1" dirty="0" err="1">
                <a:solidFill>
                  <a:srgbClr val="B45F07"/>
                </a:solidFill>
              </a:rPr>
              <a:t>математические</a:t>
            </a:r>
            <a:r>
              <a:rPr lang="en-US" b="1" dirty="0">
                <a:solidFill>
                  <a:srgbClr val="B45F07"/>
                </a:solidFill>
              </a:rPr>
              <a:t> </a:t>
            </a:r>
            <a:r>
              <a:rPr lang="en-US" b="1" dirty="0" err="1">
                <a:solidFill>
                  <a:srgbClr val="B45F07"/>
                </a:solidFill>
              </a:rPr>
              <a:t>фокусы</a:t>
            </a:r>
            <a:r>
              <a:rPr lang="en-US" dirty="0"/>
              <a:t>)</a:t>
            </a:r>
            <a:r>
              <a:rPr lang="en-US" dirty="0" smtClean="0"/>
              <a:t>,</a:t>
            </a:r>
            <a:r>
              <a:rPr lang="ru-RU" b="1" dirty="0" smtClean="0"/>
              <a:t> </a:t>
            </a:r>
            <a:r>
              <a:rPr lang="en-US" b="1" dirty="0" err="1" smtClean="0">
                <a:solidFill>
                  <a:srgbClr val="B45F07"/>
                </a:solidFill>
              </a:rPr>
              <a:t>методические</a:t>
            </a:r>
            <a:r>
              <a:rPr lang="en-US" b="1" dirty="0" smtClean="0">
                <a:solidFill>
                  <a:srgbClr val="B45F07"/>
                </a:solidFill>
              </a:rPr>
              <a:t> </a:t>
            </a:r>
            <a:r>
              <a:rPr lang="en-US" b="1" dirty="0" err="1">
                <a:solidFill>
                  <a:srgbClr val="B45F07"/>
                </a:solidFill>
              </a:rPr>
              <a:t>находки</a:t>
            </a:r>
            <a:r>
              <a:rPr lang="en-US" b="1" dirty="0">
                <a:solidFill>
                  <a:srgbClr val="B45F07"/>
                </a:solidFill>
              </a:rPr>
              <a:t>.</a:t>
            </a:r>
          </a:p>
          <a:p>
            <a:endParaRPr lang="ru-RU" b="1" dirty="0">
              <a:solidFill>
                <a:srgbClr val="B45F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79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280920" cy="4392488"/>
          </a:xfrm>
        </p:spPr>
        <p:txBody>
          <a:bodyPr/>
          <a:lstStyle/>
          <a:p>
            <a:r>
              <a:rPr lang="ru-RU" b="0" dirty="0" smtClean="0">
                <a:solidFill>
                  <a:srgbClr val="000000"/>
                </a:solidFill>
              </a:rPr>
              <a:t>Подготовка к ЕГЭ и ГИА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B45F07"/>
                </a:solidFill>
              </a:rPr>
              <a:t>Проекты</a:t>
            </a:r>
            <a:br>
              <a:rPr lang="ru-RU" dirty="0" smtClean="0">
                <a:solidFill>
                  <a:srgbClr val="B45F07"/>
                </a:solidFill>
              </a:rPr>
            </a:br>
            <a:r>
              <a:rPr lang="ru-RU" dirty="0" smtClean="0">
                <a:solidFill>
                  <a:srgbClr val="B45F07"/>
                </a:solidFill>
              </a:rPr>
              <a:t>Справочные материалы</a:t>
            </a:r>
            <a:br>
              <a:rPr lang="ru-RU" dirty="0" smtClean="0">
                <a:solidFill>
                  <a:srgbClr val="B45F07"/>
                </a:solidFill>
              </a:rPr>
            </a:br>
            <a:r>
              <a:rPr lang="ru-RU" dirty="0" smtClean="0">
                <a:solidFill>
                  <a:srgbClr val="B45F07"/>
                </a:solidFill>
              </a:rPr>
              <a:t>Методические разработки</a:t>
            </a:r>
            <a:endParaRPr lang="ru-RU" dirty="0">
              <a:solidFill>
                <a:srgbClr val="B45F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7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6336704"/>
          </a:xfrm>
        </p:spPr>
        <p:txBody>
          <a:bodyPr>
            <a:normAutofit/>
          </a:bodyPr>
          <a:lstStyle/>
          <a:p>
            <a:r>
              <a:rPr lang="ru-RU" b="0" dirty="0">
                <a:solidFill>
                  <a:schemeClr val="tx1"/>
                </a:solidFill>
                <a:effectLst/>
              </a:rPr>
              <a:t>Проект ученицы 10Б </a:t>
            </a:r>
            <a:r>
              <a:rPr lang="ru-RU" b="0" dirty="0" err="1" smtClean="0">
                <a:solidFill>
                  <a:schemeClr val="tx1"/>
                </a:solidFill>
                <a:effectLst/>
              </a:rPr>
              <a:t>кл</a:t>
            </a:r>
            <a:r>
              <a:rPr lang="ru-RU" b="0" dirty="0" smtClean="0">
                <a:solidFill>
                  <a:schemeClr val="tx1"/>
                </a:solidFill>
                <a:effectLst/>
              </a:rPr>
              <a:t>. </a:t>
            </a:r>
            <a:r>
              <a:rPr lang="ru-RU" b="0" dirty="0">
                <a:solidFill>
                  <a:schemeClr val="tx1"/>
                </a:solidFill>
                <a:effectLst/>
              </a:rPr>
              <a:t/>
            </a:r>
            <a:br>
              <a:rPr lang="ru-RU" b="0" dirty="0">
                <a:solidFill>
                  <a:schemeClr val="tx1"/>
                </a:solidFill>
                <a:effectLst/>
              </a:rPr>
            </a:br>
            <a:r>
              <a:rPr lang="ru-RU" b="0" dirty="0">
                <a:solidFill>
                  <a:schemeClr val="tx1"/>
                </a:solidFill>
                <a:effectLst/>
              </a:rPr>
              <a:t>Амельченко Анастасии</a:t>
            </a:r>
            <a:br>
              <a:rPr lang="ru-RU" b="0" dirty="0">
                <a:solidFill>
                  <a:schemeClr val="tx1"/>
                </a:solidFill>
                <a:effectLst/>
              </a:rPr>
            </a:br>
            <a:r>
              <a:rPr lang="ru-RU" b="0" dirty="0">
                <a:solidFill>
                  <a:schemeClr val="tx1"/>
                </a:solidFill>
                <a:effectLst/>
              </a:rPr>
              <a:t>Справочник</a:t>
            </a:r>
            <a:br>
              <a:rPr lang="ru-RU" b="0" dirty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rgbClr val="B45F07"/>
                </a:solidFill>
                <a:effectLst/>
              </a:rPr>
              <a:t>Планиметрия</a:t>
            </a:r>
            <a:r>
              <a:rPr lang="ru-RU" dirty="0">
                <a:solidFill>
                  <a:srgbClr val="B45F07"/>
                </a:solidFill>
                <a:effectLst/>
              </a:rPr>
              <a:t>. Стереометрия</a:t>
            </a:r>
            <a:r>
              <a:rPr lang="ru-RU" dirty="0">
                <a:solidFill>
                  <a:schemeClr val="accent1"/>
                </a:solidFill>
                <a:effectLst/>
              </a:rPr>
              <a:t/>
            </a:r>
            <a:br>
              <a:rPr lang="ru-RU" dirty="0">
                <a:solidFill>
                  <a:schemeClr val="accent1"/>
                </a:solidFill>
                <a:effectLst/>
              </a:rPr>
            </a:br>
            <a:r>
              <a:rPr lang="ru-RU" dirty="0">
                <a:solidFill>
                  <a:schemeClr val="accent1"/>
                </a:solidFill>
                <a:effectLst/>
              </a:rPr>
              <a:t> </a:t>
            </a:r>
            <a:br>
              <a:rPr lang="ru-RU" dirty="0">
                <a:solidFill>
                  <a:schemeClr val="accent1"/>
                </a:solidFill>
                <a:effectLst/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95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7389440" cy="6009848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B45F07"/>
                </a:solidFill>
              </a:rPr>
              <a:t>Планиметрия</a:t>
            </a:r>
          </a:p>
          <a:p>
            <a:r>
              <a:rPr lang="ru-RU" dirty="0"/>
              <a:t>Прямоугольный </a:t>
            </a:r>
            <a:r>
              <a:rPr lang="ru-RU" dirty="0" smtClean="0"/>
              <a:t>треугольник</a:t>
            </a:r>
            <a:endParaRPr lang="en-US" dirty="0" smtClean="0"/>
          </a:p>
          <a:p>
            <a:r>
              <a:rPr lang="ru-RU" dirty="0"/>
              <a:t>Правильные треугольник, квадрат, шестиугольник, </a:t>
            </a:r>
            <a:r>
              <a:rPr lang="ru-RU" dirty="0" smtClean="0"/>
              <a:t>многоугольник</a:t>
            </a:r>
            <a:endParaRPr lang="en-US" dirty="0" smtClean="0"/>
          </a:p>
          <a:p>
            <a:r>
              <a:rPr lang="ru-RU" dirty="0"/>
              <a:t>Произвольный </a:t>
            </a:r>
            <a:r>
              <a:rPr lang="ru-RU" dirty="0" smtClean="0"/>
              <a:t>треугольник</a:t>
            </a:r>
            <a:endParaRPr lang="en-US" dirty="0" smtClean="0"/>
          </a:p>
          <a:p>
            <a:r>
              <a:rPr lang="ru-RU" dirty="0" smtClean="0"/>
              <a:t>Прямоугольник</a:t>
            </a:r>
            <a:endParaRPr lang="en-US" dirty="0" smtClean="0"/>
          </a:p>
          <a:p>
            <a:r>
              <a:rPr lang="ru-RU" dirty="0" smtClean="0"/>
              <a:t>Параллелограмм</a:t>
            </a:r>
            <a:endParaRPr lang="en-US" dirty="0" smtClean="0"/>
          </a:p>
          <a:p>
            <a:r>
              <a:rPr lang="ru-RU" dirty="0" smtClean="0"/>
              <a:t>Ромб</a:t>
            </a:r>
            <a:r>
              <a:rPr lang="ru-RU" dirty="0"/>
              <a:t>.</a:t>
            </a:r>
            <a:endParaRPr lang="en-US" dirty="0" smtClean="0"/>
          </a:p>
          <a:p>
            <a:r>
              <a:rPr lang="ru-RU" dirty="0" smtClean="0"/>
              <a:t>Трапеция</a:t>
            </a:r>
            <a:endParaRPr lang="en-US" dirty="0" smtClean="0"/>
          </a:p>
          <a:p>
            <a:r>
              <a:rPr lang="ru-RU" dirty="0" smtClean="0"/>
              <a:t>Окружность</a:t>
            </a:r>
            <a:endParaRPr lang="en-US" dirty="0" smtClean="0"/>
          </a:p>
          <a:p>
            <a:r>
              <a:rPr lang="ru-RU" dirty="0" smtClean="0"/>
              <a:t>Метод координат</a:t>
            </a:r>
            <a:endParaRPr lang="en-US" dirty="0" smtClean="0"/>
          </a:p>
          <a:p>
            <a:r>
              <a:rPr lang="ru-RU" dirty="0" smtClean="0"/>
              <a:t>Векторы</a:t>
            </a:r>
            <a:endParaRPr lang="en-US" dirty="0" smtClean="0"/>
          </a:p>
          <a:p>
            <a:r>
              <a:rPr lang="ru-RU" dirty="0"/>
              <a:t>Теорема </a:t>
            </a:r>
            <a:r>
              <a:rPr lang="ru-RU" b="1" dirty="0" err="1" smtClean="0">
                <a:solidFill>
                  <a:srgbClr val="B45F07"/>
                </a:solidFill>
              </a:rPr>
              <a:t>Менелая</a:t>
            </a:r>
            <a:r>
              <a:rPr lang="ru-RU" b="1" dirty="0" err="1">
                <a:solidFill>
                  <a:srgbClr val="B45F07"/>
                </a:solidFill>
              </a:rPr>
              <a:t>.</a:t>
            </a:r>
            <a:r>
              <a:rPr lang="ru-RU" dirty="0" err="1" smtClean="0"/>
              <a:t>Теорема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rgbClr val="B45F07"/>
                </a:solidFill>
              </a:rPr>
              <a:t>Чевы</a:t>
            </a:r>
            <a:r>
              <a:rPr lang="ru-RU" b="1" dirty="0">
                <a:solidFill>
                  <a:srgbClr val="B45F07"/>
                </a:solidFill>
              </a:rPr>
              <a:t>.</a:t>
            </a:r>
            <a:r>
              <a:rPr lang="ru-RU" b="1" dirty="0" smtClean="0">
                <a:solidFill>
                  <a:srgbClr val="F07F09"/>
                </a:solidFill>
              </a:rPr>
              <a:t> </a:t>
            </a:r>
            <a:endParaRPr lang="ru-RU" b="1" dirty="0">
              <a:solidFill>
                <a:srgbClr val="F07F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14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24679" cy="60395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b="0" dirty="0">
                <a:solidFill>
                  <a:schemeClr val="tx1"/>
                </a:solidFill>
                <a:effectLst/>
              </a:rPr>
              <a:t>Проект ученицы  </a:t>
            </a:r>
            <a:r>
              <a:rPr lang="ru-RU" b="0" dirty="0" smtClean="0">
                <a:solidFill>
                  <a:schemeClr val="tx1"/>
                </a:solidFill>
                <a:effectLst/>
              </a:rPr>
              <a:t>10А</a:t>
            </a:r>
            <a:r>
              <a:rPr lang="en-US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b="0" dirty="0" err="1" smtClean="0">
                <a:solidFill>
                  <a:schemeClr val="tx1"/>
                </a:solidFill>
                <a:effectLst/>
              </a:rPr>
              <a:t>кл</a:t>
            </a:r>
            <a:r>
              <a:rPr lang="ru-RU" b="0" dirty="0" smtClean="0">
                <a:solidFill>
                  <a:schemeClr val="tx1"/>
                </a:solidFill>
                <a:effectLst/>
              </a:rPr>
              <a:t>.</a:t>
            </a:r>
            <a:r>
              <a:rPr lang="ru-RU" b="0" dirty="0">
                <a:solidFill>
                  <a:schemeClr val="tx1"/>
                </a:solidFill>
                <a:effectLst/>
              </a:rPr>
              <a:t> </a:t>
            </a:r>
            <a:br>
              <a:rPr lang="ru-RU" b="0" dirty="0">
                <a:solidFill>
                  <a:schemeClr val="tx1"/>
                </a:solidFill>
                <a:effectLst/>
              </a:rPr>
            </a:br>
            <a:r>
              <a:rPr lang="en-US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b="0" dirty="0" smtClean="0">
                <a:solidFill>
                  <a:schemeClr val="tx1"/>
                </a:solidFill>
                <a:effectLst/>
              </a:rPr>
              <a:t>Поповой </a:t>
            </a:r>
            <a:r>
              <a:rPr lang="ru-RU" b="0" dirty="0">
                <a:solidFill>
                  <a:schemeClr val="tx1"/>
                </a:solidFill>
                <a:effectLst/>
              </a:rPr>
              <a:t>Марины</a:t>
            </a:r>
            <a:r>
              <a:rPr lang="ru-RU" dirty="0">
                <a:solidFill>
                  <a:srgbClr val="F07F09"/>
                </a:solidFill>
                <a:effectLst/>
              </a:rPr>
              <a:t/>
            </a:r>
            <a:br>
              <a:rPr lang="ru-RU" dirty="0">
                <a:solidFill>
                  <a:srgbClr val="F07F09"/>
                </a:solidFill>
                <a:effectLst/>
              </a:rPr>
            </a:br>
            <a:r>
              <a:rPr lang="ru-RU" dirty="0">
                <a:solidFill>
                  <a:srgbClr val="B45F07"/>
                </a:solidFill>
                <a:effectLst/>
              </a:rPr>
              <a:t>Справочник по</a:t>
            </a:r>
            <a:br>
              <a:rPr lang="ru-RU" dirty="0">
                <a:solidFill>
                  <a:srgbClr val="B45F07"/>
                </a:solidFill>
                <a:effectLst/>
              </a:rPr>
            </a:br>
            <a:r>
              <a:rPr lang="ru-RU" dirty="0">
                <a:solidFill>
                  <a:srgbClr val="B45F07"/>
                </a:solidFill>
                <a:effectLst/>
              </a:rPr>
              <a:t>тригонометрии</a:t>
            </a:r>
            <a:r>
              <a:rPr lang="ru-RU" dirty="0">
                <a:solidFill>
                  <a:schemeClr val="accent2"/>
                </a:solidFill>
                <a:effectLst/>
              </a:rPr>
              <a:t/>
            </a:r>
            <a:br>
              <a:rPr lang="ru-RU" dirty="0">
                <a:solidFill>
                  <a:schemeClr val="accent2"/>
                </a:solidFill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299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731520"/>
            <a:ext cx="7245424" cy="536177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B45F07"/>
                </a:solidFill>
              </a:rPr>
              <a:t>Тригонометрия</a:t>
            </a:r>
          </a:p>
          <a:p>
            <a:r>
              <a:rPr lang="en-US" dirty="0"/>
              <a:t>I</a:t>
            </a:r>
            <a:r>
              <a:rPr lang="ru-RU" dirty="0"/>
              <a:t>.Основные тригонометрические </a:t>
            </a:r>
            <a:r>
              <a:rPr lang="ru-RU" dirty="0" smtClean="0"/>
              <a:t>тождества</a:t>
            </a:r>
          </a:p>
          <a:p>
            <a:r>
              <a:rPr lang="en-US" dirty="0"/>
              <a:t>II</a:t>
            </a:r>
            <a:r>
              <a:rPr lang="ru-RU" dirty="0"/>
              <a:t>. Формулы </a:t>
            </a:r>
            <a:r>
              <a:rPr lang="ru-RU" dirty="0" smtClean="0"/>
              <a:t>приведения</a:t>
            </a:r>
          </a:p>
          <a:p>
            <a:r>
              <a:rPr lang="en-US" dirty="0"/>
              <a:t>III</a:t>
            </a:r>
            <a:r>
              <a:rPr lang="ru-RU" dirty="0"/>
              <a:t>. Формулы </a:t>
            </a:r>
            <a:r>
              <a:rPr lang="ru-RU" dirty="0" smtClean="0"/>
              <a:t>сложения</a:t>
            </a:r>
          </a:p>
          <a:p>
            <a:r>
              <a:rPr lang="en-US" dirty="0"/>
              <a:t>IV</a:t>
            </a:r>
            <a:r>
              <a:rPr lang="ru-RU" dirty="0"/>
              <a:t>. Формулы двойного </a:t>
            </a:r>
            <a:r>
              <a:rPr lang="ru-RU" dirty="0" smtClean="0"/>
              <a:t>угла</a:t>
            </a:r>
          </a:p>
          <a:p>
            <a:r>
              <a:rPr lang="en-US" dirty="0" smtClean="0"/>
              <a:t>V</a:t>
            </a:r>
            <a:r>
              <a:rPr lang="ru-RU" dirty="0"/>
              <a:t>. Формулы тройного </a:t>
            </a:r>
            <a:r>
              <a:rPr lang="ru-RU" dirty="0" smtClean="0"/>
              <a:t>угла</a:t>
            </a:r>
          </a:p>
          <a:p>
            <a:r>
              <a:rPr lang="en-US" dirty="0" smtClean="0"/>
              <a:t>VII</a:t>
            </a:r>
            <a:r>
              <a:rPr lang="ru-RU" dirty="0"/>
              <a:t>. Формулы универсальной </a:t>
            </a:r>
            <a:r>
              <a:rPr lang="ru-RU" dirty="0" smtClean="0"/>
              <a:t>подстановки</a:t>
            </a:r>
          </a:p>
          <a:p>
            <a:r>
              <a:rPr lang="en-US" dirty="0"/>
              <a:t>VIII</a:t>
            </a:r>
            <a:r>
              <a:rPr lang="ru-RU" dirty="0"/>
              <a:t>.Формулы половинного </a:t>
            </a:r>
            <a:r>
              <a:rPr lang="ru-RU" dirty="0" smtClean="0"/>
              <a:t>угла</a:t>
            </a:r>
          </a:p>
          <a:p>
            <a:r>
              <a:rPr lang="en-US" dirty="0"/>
              <a:t>VIII</a:t>
            </a:r>
            <a:r>
              <a:rPr lang="ru-RU" dirty="0"/>
              <a:t>.Формулы половинного </a:t>
            </a:r>
            <a:r>
              <a:rPr lang="ru-RU" dirty="0" smtClean="0"/>
              <a:t>угла</a:t>
            </a:r>
          </a:p>
          <a:p>
            <a:r>
              <a:rPr lang="ru-RU" dirty="0"/>
              <a:t>Формулы суммы и </a:t>
            </a:r>
            <a:r>
              <a:rPr lang="ru-RU" dirty="0" smtClean="0"/>
              <a:t>разности</a:t>
            </a:r>
          </a:p>
          <a:p>
            <a:r>
              <a:rPr lang="en-US" dirty="0"/>
              <a:t>X</a:t>
            </a:r>
            <a:r>
              <a:rPr lang="ru-RU" dirty="0"/>
              <a:t>. Формулы </a:t>
            </a:r>
            <a:r>
              <a:rPr lang="ru-RU" dirty="0" smtClean="0"/>
              <a:t>произведений</a:t>
            </a:r>
          </a:p>
          <a:p>
            <a:r>
              <a:rPr lang="en-US" dirty="0"/>
              <a:t>XI</a:t>
            </a:r>
            <a:r>
              <a:rPr lang="ru-RU" dirty="0"/>
              <a:t>. Формулы дополнительного </a:t>
            </a:r>
            <a:r>
              <a:rPr lang="ru-RU" dirty="0" smtClean="0"/>
              <a:t>аргумента</a:t>
            </a:r>
          </a:p>
          <a:p>
            <a:r>
              <a:rPr lang="en-US" dirty="0"/>
              <a:t>XII</a:t>
            </a:r>
            <a:r>
              <a:rPr lang="ru-RU" dirty="0"/>
              <a:t>. </a:t>
            </a:r>
            <a:r>
              <a:rPr lang="ru-RU" b="1" dirty="0">
                <a:solidFill>
                  <a:srgbClr val="B45F07"/>
                </a:solidFill>
              </a:rPr>
              <a:t>Некоторые преобразования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14258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764704"/>
            <a:ext cx="7175351" cy="540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0" dirty="0" smtClean="0">
                <a:solidFill>
                  <a:srgbClr val="000000"/>
                </a:solidFill>
              </a:rPr>
              <a:t>Нестандартные приемы решения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r>
              <a:rPr lang="ru-RU" dirty="0" smtClean="0">
                <a:solidFill>
                  <a:srgbClr val="B45F07"/>
                </a:solidFill>
              </a:rPr>
              <a:t>сложных заданий</a:t>
            </a:r>
            <a:br>
              <a:rPr lang="ru-RU" dirty="0" smtClean="0">
                <a:solidFill>
                  <a:srgbClr val="B45F07"/>
                </a:solidFill>
              </a:rPr>
            </a:br>
            <a:r>
              <a:rPr lang="ru-RU" dirty="0" smtClean="0">
                <a:solidFill>
                  <a:srgbClr val="B45F07"/>
                </a:solidFill>
              </a:rPr>
              <a:t>С1,С2,С3,С4 ЕГЭ</a:t>
            </a:r>
            <a:endParaRPr lang="ru-RU" dirty="0">
              <a:solidFill>
                <a:srgbClr val="B45F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94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543859"/>
              </p:ext>
            </p:extLst>
          </p:nvPr>
        </p:nvGraphicFramePr>
        <p:xfrm>
          <a:off x="4514850" y="450941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450941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67544" y="2788568"/>
            <a:ext cx="8208912" cy="2368624"/>
          </a:xfrm>
          <a:prstGeom prst="rect">
            <a:avLst/>
          </a:prstGeom>
          <a:solidFill>
            <a:srgbClr val="FFDBB7"/>
          </a:solidFill>
          <a:ln w="476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  <a:t>Решение логарифмических неравенств </a:t>
            </a:r>
            <a:br>
              <a:rPr lang="ru-R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</a:rPr>
            </a:br>
            <a:r>
              <a:rPr lang="ru-RU" sz="3600" i="1" dirty="0" smtClean="0">
                <a:solidFill>
                  <a:srgbClr val="339966"/>
                </a:solidFill>
                <a:latin typeface="Georgia" pitchFamily="18" charset="0"/>
              </a:rPr>
              <a:t>с помощью метода рационализации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066800" y="1340768"/>
            <a:ext cx="6629400" cy="381000"/>
          </a:xfrm>
          <a:prstGeom prst="rect">
            <a:avLst/>
          </a:prstGeom>
          <a:solidFill>
            <a:srgbClr val="800000"/>
          </a:solidFill>
          <a:ln w="476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Готовимся к ЕГЭ (задание С</a:t>
            </a: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</a:rPr>
              <a:t>3</a:t>
            </a:r>
            <a:r>
              <a:rPr lang="ru-RU" altLang="ru-RU" sz="2000" dirty="0">
                <a:solidFill>
                  <a:schemeClr val="tx1"/>
                </a:solidFill>
              </a:rPr>
              <a:t>)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ru-RU" alt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7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8775" y="332656"/>
            <a:ext cx="8533705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altLang="ru-RU" b="1" i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Georgia" pitchFamily="18" charset="0"/>
              </a:rPr>
              <a:t>Суть </a:t>
            </a:r>
            <a:r>
              <a:rPr lang="ru-RU" altLang="ru-RU" sz="2800" b="1" dirty="0" smtClean="0">
                <a:solidFill>
                  <a:srgbClr val="B45F07"/>
                </a:solidFill>
                <a:latin typeface="Georgia" pitchFamily="18" charset="0"/>
              </a:rPr>
              <a:t>метода рационализации 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Georgia" pitchFamily="18" charset="0"/>
              </a:rPr>
              <a:t>для решения логарифмических неравенств  </a:t>
            </a:r>
            <a:r>
              <a:rPr lang="ru-RU" altLang="ru-RU" sz="2800" b="1" dirty="0" smtClean="0">
                <a:solidFill>
                  <a:srgbClr val="000000"/>
                </a:solidFill>
                <a:latin typeface="Georgia" pitchFamily="18" charset="0"/>
              </a:rPr>
              <a:t>(</a:t>
            </a:r>
            <a:r>
              <a:rPr lang="ru-RU" altLang="ru-RU" sz="2800" b="1" dirty="0" smtClean="0">
                <a:solidFill>
                  <a:srgbClr val="B45F07"/>
                </a:solidFill>
                <a:latin typeface="Georgia" pitchFamily="18" charset="0"/>
              </a:rPr>
              <a:t>метода замены множителя</a:t>
            </a:r>
            <a:r>
              <a:rPr lang="ru-RU" altLang="ru-RU" sz="2800" b="1" dirty="0" smtClean="0">
                <a:solidFill>
                  <a:srgbClr val="000000"/>
                </a:solidFill>
                <a:latin typeface="Georgia" pitchFamily="18" charset="0"/>
              </a:rPr>
              <a:t>)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Georgia" pitchFamily="18" charset="0"/>
              </a:rPr>
              <a:t> состоит в том, что в ходе решения осуществляется  </a:t>
            </a:r>
            <a:r>
              <a:rPr lang="ru-RU" altLang="ru-RU" sz="2800" b="1" i="1" dirty="0" smtClean="0">
                <a:solidFill>
                  <a:srgbClr val="B45F07"/>
                </a:solidFill>
                <a:latin typeface="Georgia" pitchFamily="18" charset="0"/>
              </a:rPr>
              <a:t>переход от неравенства, содержащего </a:t>
            </a:r>
            <a:r>
              <a:rPr lang="ru-RU" altLang="ru-RU" sz="2800" b="1" dirty="0" smtClean="0">
                <a:solidFill>
                  <a:srgbClr val="B45F07"/>
                </a:solidFill>
                <a:latin typeface="Georgia" pitchFamily="18" charset="0"/>
              </a:rPr>
              <a:t>логарифмические </a:t>
            </a:r>
            <a:r>
              <a:rPr lang="ru-RU" altLang="ru-RU" sz="2800" b="1" i="1" dirty="0" smtClean="0">
                <a:solidFill>
                  <a:srgbClr val="B45F07"/>
                </a:solidFill>
                <a:latin typeface="Georgia" pitchFamily="18" charset="0"/>
              </a:rPr>
              <a:t>выражения, к </a:t>
            </a:r>
            <a:r>
              <a:rPr lang="ru-RU" altLang="ru-RU" sz="2800" b="1" dirty="0" smtClean="0">
                <a:solidFill>
                  <a:srgbClr val="B45F07"/>
                </a:solidFill>
                <a:latin typeface="Georgia" pitchFamily="18" charset="0"/>
              </a:rPr>
              <a:t>равносильному</a:t>
            </a:r>
            <a:r>
              <a:rPr lang="ru-RU" altLang="ru-RU" sz="2800" b="1" i="1" dirty="0" smtClean="0">
                <a:solidFill>
                  <a:srgbClr val="B45F07"/>
                </a:solidFill>
                <a:latin typeface="Georgia" pitchFamily="18" charset="0"/>
              </a:rPr>
              <a:t> </a:t>
            </a:r>
            <a:r>
              <a:rPr lang="ru-RU" altLang="ru-RU" sz="2800" b="1" dirty="0" smtClean="0">
                <a:solidFill>
                  <a:srgbClr val="B45F07"/>
                </a:solidFill>
                <a:latin typeface="Georgia" pitchFamily="18" charset="0"/>
              </a:rPr>
              <a:t>рациональному</a:t>
            </a:r>
            <a:r>
              <a:rPr lang="ru-RU" altLang="ru-RU" sz="2800" i="1" dirty="0" smtClean="0">
                <a:solidFill>
                  <a:srgbClr val="F07F09"/>
                </a:solidFill>
                <a:latin typeface="Georgia" pitchFamily="18" charset="0"/>
              </a:rPr>
              <a:t>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Georgia" pitchFamily="18" charset="0"/>
              </a:rPr>
              <a:t>неравенству (или равносильной системе рациональных  неравенств).</a:t>
            </a: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395536" y="4797152"/>
            <a:ext cx="828697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600" i="1" dirty="0"/>
              <a:t>Примечание.</a:t>
            </a:r>
          </a:p>
          <a:p>
            <a:pPr algn="just" eaLnBrk="1" hangingPunct="1"/>
            <a:r>
              <a:rPr lang="ru-RU" altLang="ru-RU" sz="1600" b="0" i="1" dirty="0"/>
              <a:t>В вариантах ЕГЭ в 2012 году в задании С3 необходимо было решить систему неравенств. За верное решение только одного неравенства предложенной системы, согласно разработанным критериям, эксперты ЕГЭ ставили 1 балл.</a:t>
            </a:r>
          </a:p>
        </p:txBody>
      </p:sp>
    </p:spTree>
    <p:extLst>
      <p:ext uri="{BB962C8B-B14F-4D97-AF65-F5344CB8AC3E}">
        <p14:creationId xmlns:p14="http://schemas.microsoft.com/office/powerpoint/2010/main" val="106939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221310" y="3642469"/>
            <a:ext cx="4679950" cy="792162"/>
          </a:xfrm>
          <a:prstGeom prst="rect">
            <a:avLst/>
          </a:prstGeom>
          <a:noFill/>
          <a:ln w="571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ru-RU" b="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221310" y="2480419"/>
            <a:ext cx="4679950" cy="790575"/>
          </a:xfrm>
          <a:prstGeom prst="rect">
            <a:avLst/>
          </a:prstGeom>
          <a:noFill/>
          <a:ln w="571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ru-RU" b="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788594" y="1386805"/>
            <a:ext cx="2447925" cy="746125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 b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806627" y="467147"/>
            <a:ext cx="2447925" cy="769937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 b="0">
              <a:latin typeface="Times New Roman" pitchFamily="18" charset="0"/>
            </a:endParaRPr>
          </a:p>
        </p:txBody>
      </p:sp>
      <p:graphicFrame>
        <p:nvGraphicFramePr>
          <p:cNvPr id="8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070593"/>
              </p:ext>
            </p:extLst>
          </p:nvPr>
        </p:nvGraphicFramePr>
        <p:xfrm>
          <a:off x="4860032" y="1340768"/>
          <a:ext cx="33401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3" name="Формула" r:id="rId4" imgW="1129810" imgH="253890" progId="Equation.3">
                  <p:embed/>
                </p:oleObj>
              </mc:Choice>
              <mc:Fallback>
                <p:oleObj name="Формула" r:id="rId4" imgW="1129810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1340768"/>
                        <a:ext cx="33401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49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587938"/>
              </p:ext>
            </p:extLst>
          </p:nvPr>
        </p:nvGraphicFramePr>
        <p:xfrm>
          <a:off x="4932040" y="476672"/>
          <a:ext cx="33401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4" name="Формула" r:id="rId6" imgW="1129810" imgH="253890" progId="Equation.3">
                  <p:embed/>
                </p:oleObj>
              </mc:Choice>
              <mc:Fallback>
                <p:oleObj name="Формула" r:id="rId6" imgW="1129810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476672"/>
                        <a:ext cx="3340100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49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075883"/>
              </p:ext>
            </p:extLst>
          </p:nvPr>
        </p:nvGraphicFramePr>
        <p:xfrm>
          <a:off x="3289573" y="2434381"/>
          <a:ext cx="554513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5" name="Формула" r:id="rId8" imgW="2044700" imgH="304800" progId="Equation.3">
                  <p:embed/>
                </p:oleObj>
              </mc:Choice>
              <mc:Fallback>
                <p:oleObj name="Формула" r:id="rId8" imgW="20447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573" y="2434381"/>
                        <a:ext cx="554513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685568"/>
              </p:ext>
            </p:extLst>
          </p:nvPr>
        </p:nvGraphicFramePr>
        <p:xfrm>
          <a:off x="4529410" y="3463081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6" name="Формула" r:id="rId10" imgW="114151" imgH="215619" progId="Equation.3">
                  <p:embed/>
                </p:oleObj>
              </mc:Choice>
              <mc:Fallback>
                <p:oleObj name="Формула" r:id="rId10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410" y="3463081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978874"/>
              </p:ext>
            </p:extLst>
          </p:nvPr>
        </p:nvGraphicFramePr>
        <p:xfrm>
          <a:off x="3222898" y="3642469"/>
          <a:ext cx="5605462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7" name="Формула" r:id="rId12" imgW="2032000" imgH="304800" progId="Equation.3">
                  <p:embed/>
                </p:oleObj>
              </mc:Choice>
              <mc:Fallback>
                <p:oleObj name="Формула" r:id="rId12" imgW="20320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898" y="3642469"/>
                        <a:ext cx="5605462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744429"/>
              </p:ext>
            </p:extLst>
          </p:nvPr>
        </p:nvGraphicFramePr>
        <p:xfrm>
          <a:off x="3202260" y="4723556"/>
          <a:ext cx="46418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8" name="Формула" r:id="rId14" imgW="1244600" imgH="203200" progId="Equation.3">
                  <p:embed/>
                </p:oleObj>
              </mc:Choice>
              <mc:Fallback>
                <p:oleObj name="Формула" r:id="rId14" imgW="1244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2260" y="4723556"/>
                        <a:ext cx="4641850" cy="769938"/>
                      </a:xfrm>
                      <a:prstGeom prst="rect">
                        <a:avLst/>
                      </a:prstGeom>
                      <a:solidFill>
                        <a:srgbClr val="E7FFFF"/>
                      </a:solidFill>
                      <a:ln w="57150">
                        <a:solidFill>
                          <a:srgbClr val="0A85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76375" y="6038850"/>
            <a:ext cx="5256213" cy="369888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chemeClr val="bg1"/>
                </a:solidFill>
              </a:rPr>
              <a:t>При решении учитываем ограничения!</a:t>
            </a: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070126"/>
              </p:ext>
            </p:extLst>
          </p:nvPr>
        </p:nvGraphicFramePr>
        <p:xfrm>
          <a:off x="467544" y="476672"/>
          <a:ext cx="396081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9" name="Формула" r:id="rId16" imgW="1333500" imgH="254000" progId="Equation.3">
                  <p:embed/>
                </p:oleObj>
              </mc:Choice>
              <mc:Fallback>
                <p:oleObj name="Формула" r:id="rId16" imgW="1333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76672"/>
                        <a:ext cx="3960812" cy="754063"/>
                      </a:xfrm>
                      <a:prstGeom prst="rect">
                        <a:avLst/>
                      </a:prstGeom>
                      <a:solidFill>
                        <a:srgbClr val="E1FFFF"/>
                      </a:solidFill>
                      <a:ln w="571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027476"/>
              </p:ext>
            </p:extLst>
          </p:nvPr>
        </p:nvGraphicFramePr>
        <p:xfrm>
          <a:off x="3203848" y="4725144"/>
          <a:ext cx="464185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0" name="Формула" r:id="rId18" imgW="1244600" imgH="203200" progId="Equation.3">
                  <p:embed/>
                </p:oleObj>
              </mc:Choice>
              <mc:Fallback>
                <p:oleObj name="Формула" r:id="rId18" imgW="1244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725144"/>
                        <a:ext cx="4641850" cy="769937"/>
                      </a:xfrm>
                      <a:prstGeom prst="rect">
                        <a:avLst/>
                      </a:prstGeom>
                      <a:solidFill>
                        <a:srgbClr val="E7FFFF"/>
                      </a:solidFill>
                      <a:ln w="57150">
                        <a:solidFill>
                          <a:srgbClr val="0A85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226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632848" cy="504056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Исходя из современных требований</a:t>
            </a:r>
            <a:r>
              <a:rPr lang="ru-RU" dirty="0">
                <a:solidFill>
                  <a:srgbClr val="F07F09"/>
                </a:solidFill>
              </a:rPr>
              <a:t>, </a:t>
            </a:r>
            <a:r>
              <a:rPr lang="ru-RU" b="1" u="sng" dirty="0">
                <a:solidFill>
                  <a:srgbClr val="B45F07"/>
                </a:solidFill>
              </a:rPr>
              <a:t>можно определить основные пути развития профессиональной компетентности педагога: </a:t>
            </a:r>
          </a:p>
          <a:p>
            <a:pPr lvl="0"/>
            <a:r>
              <a:rPr lang="ru-RU" dirty="0"/>
              <a:t>Работа в методических объединениях, творческих группах; </a:t>
            </a:r>
          </a:p>
          <a:p>
            <a:pPr lvl="0"/>
            <a:r>
              <a:rPr lang="ru-RU" dirty="0"/>
              <a:t>Исследовательская, экспериментальная деятельность; </a:t>
            </a:r>
          </a:p>
          <a:p>
            <a:pPr lvl="0"/>
            <a:r>
              <a:rPr lang="ru-RU" b="1" dirty="0">
                <a:solidFill>
                  <a:srgbClr val="B45F07"/>
                </a:solidFill>
              </a:rPr>
              <a:t>Инновационная деятельность</a:t>
            </a:r>
            <a:r>
              <a:rPr lang="ru-RU" dirty="0"/>
              <a:t>, освоение новых педагогических технологий; </a:t>
            </a:r>
          </a:p>
          <a:p>
            <a:pPr lvl="0"/>
            <a:r>
              <a:rPr lang="ru-RU" dirty="0" smtClean="0"/>
              <a:t>Активное </a:t>
            </a:r>
            <a:r>
              <a:rPr lang="ru-RU" dirty="0"/>
              <a:t>участие в педагогических конкурсах, мастер-классах, форумах и фестивалях; </a:t>
            </a:r>
          </a:p>
          <a:p>
            <a:pPr lvl="0"/>
            <a:r>
              <a:rPr lang="ru-RU" dirty="0"/>
              <a:t>Обобщение собственного педагогического опыта; </a:t>
            </a:r>
          </a:p>
          <a:p>
            <a:r>
              <a:rPr lang="ru-RU" dirty="0"/>
              <a:t>Использование ИКТ.</a:t>
            </a:r>
          </a:p>
        </p:txBody>
      </p:sp>
    </p:spTree>
    <p:extLst>
      <p:ext uri="{BB962C8B-B14F-4D97-AF65-F5344CB8AC3E}">
        <p14:creationId xmlns:p14="http://schemas.microsoft.com/office/powerpoint/2010/main" val="245238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756824"/>
              </p:ext>
            </p:extLst>
          </p:nvPr>
        </p:nvGraphicFramePr>
        <p:xfrm>
          <a:off x="1043608" y="188640"/>
          <a:ext cx="3897313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" name="Формула" r:id="rId4" imgW="1028254" imgH="241195" progId="Equation.3">
                  <p:embed/>
                </p:oleObj>
              </mc:Choice>
              <mc:Fallback>
                <p:oleObj name="Формула" r:id="rId4" imgW="102825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88640"/>
                        <a:ext cx="3897313" cy="942975"/>
                      </a:xfrm>
                      <a:prstGeom prst="rect">
                        <a:avLst/>
                      </a:prstGeom>
                      <a:solidFill>
                        <a:srgbClr val="FFFFB3"/>
                      </a:solidFill>
                      <a:ln w="34925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8"/>
          <p:cNvGraphicFramePr>
            <a:graphicFrameLocks noChangeAspect="1"/>
          </p:cNvGraphicFramePr>
          <p:nvPr/>
        </p:nvGraphicFramePr>
        <p:xfrm>
          <a:off x="539750" y="1341438"/>
          <a:ext cx="5545138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" name="Формула" r:id="rId6" imgW="2654300" imgH="558800" progId="Equation.3">
                  <p:embed/>
                </p:oleObj>
              </mc:Choice>
              <mc:Fallback>
                <p:oleObj name="Формула" r:id="rId6" imgW="26543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341438"/>
                        <a:ext cx="5545138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9"/>
          <p:cNvGraphicFramePr>
            <a:graphicFrameLocks noChangeAspect="1"/>
          </p:cNvGraphicFramePr>
          <p:nvPr/>
        </p:nvGraphicFramePr>
        <p:xfrm>
          <a:off x="539750" y="2605088"/>
          <a:ext cx="54006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" name="Формула" r:id="rId8" imgW="2908300" imgH="558800" progId="Equation.3">
                  <p:embed/>
                </p:oleObj>
              </mc:Choice>
              <mc:Fallback>
                <p:oleObj name="Формула" r:id="rId8" imgW="29083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605088"/>
                        <a:ext cx="54006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1"/>
          <p:cNvGraphicFramePr>
            <a:graphicFrameLocks noChangeAspect="1"/>
          </p:cNvGraphicFramePr>
          <p:nvPr/>
        </p:nvGraphicFramePr>
        <p:xfrm>
          <a:off x="2376488" y="3873500"/>
          <a:ext cx="4224337" cy="279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" name="Формула" r:id="rId10" imgW="2146300" imgH="1574800" progId="Equation.3">
                  <p:embed/>
                </p:oleObj>
              </mc:Choice>
              <mc:Fallback>
                <p:oleObj name="Формула" r:id="rId10" imgW="2146300" imgH="157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3873500"/>
                        <a:ext cx="4224337" cy="2795588"/>
                      </a:xfrm>
                      <a:prstGeom prst="rect">
                        <a:avLst/>
                      </a:prstGeom>
                      <a:solidFill>
                        <a:srgbClr val="FFFFB3"/>
                      </a:solidFill>
                      <a:ln w="34925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323850" y="4437063"/>
            <a:ext cx="15843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0">
                <a:latin typeface="Times New Roman" pitchFamily="18" charset="0"/>
              </a:rPr>
              <a:t>Имеем:</a:t>
            </a:r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1692275" y="1773238"/>
            <a:ext cx="1287463" cy="0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17"/>
          <p:cNvSpPr>
            <a:spLocks noChangeShapeType="1"/>
          </p:cNvSpPr>
          <p:nvPr/>
        </p:nvSpPr>
        <p:spPr bwMode="auto">
          <a:xfrm>
            <a:off x="1547813" y="2997200"/>
            <a:ext cx="1800225" cy="0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987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3240"/>
            <a:ext cx="8784976" cy="666936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292375"/>
              </p:ext>
            </p:extLst>
          </p:nvPr>
        </p:nvGraphicFramePr>
        <p:xfrm>
          <a:off x="323528" y="332656"/>
          <a:ext cx="6624637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1" name="Формула" r:id="rId4" imgW="1866900" imgH="241300" progId="Equation.3">
                  <p:embed/>
                </p:oleObj>
              </mc:Choice>
              <mc:Fallback>
                <p:oleObj name="Формула" r:id="rId4" imgW="1866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32656"/>
                        <a:ext cx="6624637" cy="890587"/>
                      </a:xfrm>
                      <a:prstGeom prst="rect">
                        <a:avLst/>
                      </a:prstGeom>
                      <a:solidFill>
                        <a:srgbClr val="FFFFA7"/>
                      </a:solidFill>
                      <a:ln w="34925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404775"/>
              </p:ext>
            </p:extLst>
          </p:nvPr>
        </p:nvGraphicFramePr>
        <p:xfrm>
          <a:off x="271463" y="1844824"/>
          <a:ext cx="494823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" name="Формула" r:id="rId6" imgW="3022600" imgH="558800" progId="Equation.3">
                  <p:embed/>
                </p:oleObj>
              </mc:Choice>
              <mc:Fallback>
                <p:oleObj name="Формула" r:id="rId6" imgW="30226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1844824"/>
                        <a:ext cx="4948237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951085"/>
              </p:ext>
            </p:extLst>
          </p:nvPr>
        </p:nvGraphicFramePr>
        <p:xfrm>
          <a:off x="323850" y="2757041"/>
          <a:ext cx="475297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" name="Формула" r:id="rId8" imgW="3251200" imgH="558800" progId="Equation.3">
                  <p:embed/>
                </p:oleObj>
              </mc:Choice>
              <mc:Fallback>
                <p:oleObj name="Формула" r:id="rId8" imgW="3251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757041"/>
                        <a:ext cx="475297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39750" y="4149725"/>
            <a:ext cx="1655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0">
                <a:latin typeface="Times New Roman" pitchFamily="18" charset="0"/>
              </a:rPr>
              <a:t>Имеем: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143000" y="2204864"/>
            <a:ext cx="1073150" cy="0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143000" y="3140968"/>
            <a:ext cx="1444625" cy="0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0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713001"/>
              </p:ext>
            </p:extLst>
          </p:nvPr>
        </p:nvGraphicFramePr>
        <p:xfrm>
          <a:off x="395288" y="1136229"/>
          <a:ext cx="424815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4" name="Формула" r:id="rId10" imgW="1612900" imgH="241300" progId="Equation.3">
                  <p:embed/>
                </p:oleObj>
              </mc:Choice>
              <mc:Fallback>
                <p:oleObj name="Формула" r:id="rId10" imgW="1612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36229"/>
                        <a:ext cx="4248150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2195513" y="3600450"/>
          <a:ext cx="4392612" cy="319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5" name="Формула" r:id="rId12" imgW="2032000" imgH="1422400" progId="Equation.3">
                  <p:embed/>
                </p:oleObj>
              </mc:Choice>
              <mc:Fallback>
                <p:oleObj name="Формула" r:id="rId12" imgW="2032000" imgH="142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600450"/>
                        <a:ext cx="4392612" cy="3194050"/>
                      </a:xfrm>
                      <a:prstGeom prst="rect">
                        <a:avLst/>
                      </a:prstGeom>
                      <a:solidFill>
                        <a:srgbClr val="FFFFC1"/>
                      </a:solidFill>
                      <a:ln w="38100">
                        <a:solidFill>
                          <a:srgbClr val="FFC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9921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419350" y="28638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0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28638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684213" y="461963"/>
          <a:ext cx="4445000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1" name="Формула" r:id="rId5" imgW="1053643" imgH="266584" progId="Equation.3">
                  <p:embed/>
                </p:oleObj>
              </mc:Choice>
              <mc:Fallback>
                <p:oleObj name="Формула" r:id="rId5" imgW="1053643" imgH="266584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61963"/>
                        <a:ext cx="4445000" cy="112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56176" y="620688"/>
            <a:ext cx="2447925" cy="641350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/>
              <a:t>Досрочный ЕГЭ 26.04.2012</a:t>
            </a: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565901"/>
              </p:ext>
            </p:extLst>
          </p:nvPr>
        </p:nvGraphicFramePr>
        <p:xfrm>
          <a:off x="3635896" y="4725144"/>
          <a:ext cx="4776787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" name="Формула" r:id="rId7" imgW="1905000" imgH="431800" progId="Equation.3">
                  <p:embed/>
                </p:oleObj>
              </mc:Choice>
              <mc:Fallback>
                <p:oleObj name="Формула" r:id="rId7" imgW="1905000" imgH="431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725144"/>
                        <a:ext cx="4776787" cy="10826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476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00"/>
          <p:cNvSpPr>
            <a:spLocks noChangeArrowheads="1"/>
          </p:cNvSpPr>
          <p:nvPr/>
        </p:nvSpPr>
        <p:spPr bwMode="auto">
          <a:xfrm>
            <a:off x="755650" y="2636838"/>
            <a:ext cx="1223963" cy="1871662"/>
          </a:xfrm>
          <a:prstGeom prst="rect">
            <a:avLst/>
          </a:prstGeom>
          <a:solidFill>
            <a:srgbClr val="99FF33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ru-RU" altLang="ru-RU" b="0">
              <a:latin typeface="Times New Roman" pitchFamily="18" charset="0"/>
            </a:endParaRP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428625" y="1773238"/>
          <a:ext cx="5080000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" name="‘ормула" r:id="rId9" imgW="1701800" imgH="965200" progId="Equation.3">
                  <p:embed/>
                </p:oleObj>
              </mc:Choice>
              <mc:Fallback>
                <p:oleObj name="‘ормула" r:id="rId9" imgW="1701800" imgH="965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773238"/>
                        <a:ext cx="5080000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9446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0"/>
          <p:cNvSpPr>
            <a:spLocks noChangeArrowheads="1"/>
          </p:cNvSpPr>
          <p:nvPr/>
        </p:nvSpPr>
        <p:spPr bwMode="auto">
          <a:xfrm>
            <a:off x="539552" y="4132857"/>
            <a:ext cx="1295400" cy="2176463"/>
          </a:xfrm>
          <a:prstGeom prst="rect">
            <a:avLst/>
          </a:prstGeom>
          <a:solidFill>
            <a:srgbClr val="99FF33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ru-RU" altLang="ru-RU" b="0">
              <a:latin typeface="Times New Roman" pitchFamily="18" charset="0"/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949020"/>
              </p:ext>
            </p:extLst>
          </p:nvPr>
        </p:nvGraphicFramePr>
        <p:xfrm>
          <a:off x="323528" y="44624"/>
          <a:ext cx="5113337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0" name="Формула" r:id="rId3" imgW="2019300" imgH="469900" progId="Equation.3">
                  <p:embed/>
                </p:oleObj>
              </mc:Choice>
              <mc:Fallback>
                <p:oleObj name="Формула" r:id="rId3" imgW="2019300" imgH="4699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4624"/>
                        <a:ext cx="5113337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864241"/>
              </p:ext>
            </p:extLst>
          </p:nvPr>
        </p:nvGraphicFramePr>
        <p:xfrm>
          <a:off x="323528" y="1124744"/>
          <a:ext cx="49085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1" name="Формула" r:id="rId5" imgW="1916868" imgH="393529" progId="Equation.3">
                  <p:embed/>
                </p:oleObj>
              </mc:Choice>
              <mc:Fallback>
                <p:oleObj name="Формула" r:id="rId5" imgW="1916868" imgH="39352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124744"/>
                        <a:ext cx="4908550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756896"/>
              </p:ext>
            </p:extLst>
          </p:nvPr>
        </p:nvGraphicFramePr>
        <p:xfrm>
          <a:off x="395536" y="1988840"/>
          <a:ext cx="311785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2" name="Формула" r:id="rId7" imgW="1218671" imgH="393529" progId="Equation.3">
                  <p:embed/>
                </p:oleObj>
              </mc:Choice>
              <mc:Fallback>
                <p:oleObj name="Формула" r:id="rId7" imgW="1218671" imgH="39352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988840"/>
                        <a:ext cx="311785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660232" y="548680"/>
            <a:ext cx="2016125" cy="1200150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/>
              <a:t> ЕГЭ -2012. «Вторая волна».                10.07.2012.</a:t>
            </a:r>
          </a:p>
        </p:txBody>
      </p:sp>
      <p:graphicFrame>
        <p:nvGraphicFramePr>
          <p:cNvPr id="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557672"/>
              </p:ext>
            </p:extLst>
          </p:nvPr>
        </p:nvGraphicFramePr>
        <p:xfrm>
          <a:off x="323528" y="2828503"/>
          <a:ext cx="4176713" cy="355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3" name="Формула" r:id="rId9" imgW="1701800" imgH="1447800" progId="Equation.3">
                  <p:embed/>
                </p:oleObj>
              </mc:Choice>
              <mc:Fallback>
                <p:oleObj name="Формула" r:id="rId9" imgW="1701800" imgH="1447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828503"/>
                        <a:ext cx="4176713" cy="355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711047"/>
              </p:ext>
            </p:extLst>
          </p:nvPr>
        </p:nvGraphicFramePr>
        <p:xfrm>
          <a:off x="2771800" y="5805264"/>
          <a:ext cx="4783137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4" name="Формула" r:id="rId11" imgW="2005729" imgH="215806" progId="Equation.3">
                  <p:embed/>
                </p:oleObj>
              </mc:Choice>
              <mc:Fallback>
                <p:oleObj name="Формула" r:id="rId11" imgW="200572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5805264"/>
                        <a:ext cx="4783137" cy="561975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476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7601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00"/>
          <p:cNvSpPr>
            <a:spLocks noChangeArrowheads="1"/>
          </p:cNvSpPr>
          <p:nvPr/>
        </p:nvSpPr>
        <p:spPr bwMode="auto">
          <a:xfrm>
            <a:off x="539552" y="3394075"/>
            <a:ext cx="1008062" cy="1114425"/>
          </a:xfrm>
          <a:prstGeom prst="rect">
            <a:avLst/>
          </a:prstGeom>
          <a:solidFill>
            <a:srgbClr val="99FF33">
              <a:alpha val="6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algn="ctr" eaLnBrk="1" hangingPunct="1"/>
            <a:endParaRPr lang="ru-RU" altLang="ru-RU" b="0">
              <a:latin typeface="Times New Roman" pitchFamily="18" charset="0"/>
            </a:endParaRPr>
          </a:p>
        </p:txBody>
      </p:sp>
      <p:sp>
        <p:nvSpPr>
          <p:cNvPr id="35" name="Rectangle 99"/>
          <p:cNvSpPr>
            <a:spLocks noChangeArrowheads="1"/>
          </p:cNvSpPr>
          <p:nvPr/>
        </p:nvSpPr>
        <p:spPr bwMode="auto">
          <a:xfrm>
            <a:off x="823913" y="4856163"/>
            <a:ext cx="291703" cy="1669181"/>
          </a:xfrm>
          <a:prstGeom prst="rect">
            <a:avLst/>
          </a:prstGeom>
          <a:solidFill>
            <a:srgbClr val="FFFF00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 b="0">
              <a:latin typeface="Times New Roman" pitchFamily="18" charset="0"/>
            </a:endParaRPr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796925" y="5462588"/>
            <a:ext cx="679450" cy="263525"/>
          </a:xfrm>
          <a:prstGeom prst="rect">
            <a:avLst/>
          </a:prstGeom>
          <a:solidFill>
            <a:schemeClr val="folHlink">
              <a:alpha val="6313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 b="0">
              <a:latin typeface="Times New Roman" pitchFamily="18" charset="0"/>
            </a:endParaRPr>
          </a:p>
        </p:txBody>
      </p:sp>
      <p:sp>
        <p:nvSpPr>
          <p:cNvPr id="37" name="Rectangle 75"/>
          <p:cNvSpPr>
            <a:spLocks noChangeArrowheads="1"/>
          </p:cNvSpPr>
          <p:nvPr/>
        </p:nvSpPr>
        <p:spPr bwMode="auto">
          <a:xfrm>
            <a:off x="2622550" y="4856163"/>
            <a:ext cx="539750" cy="1741189"/>
          </a:xfrm>
          <a:prstGeom prst="rect">
            <a:avLst/>
          </a:prstGeom>
          <a:solidFill>
            <a:srgbClr val="00FF00">
              <a:alpha val="3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 b="0">
              <a:latin typeface="Times New Roman" pitchFamily="18" charset="0"/>
            </a:endParaRPr>
          </a:p>
        </p:txBody>
      </p:sp>
      <p:graphicFrame>
        <p:nvGraphicFramePr>
          <p:cNvPr id="38" name="Object 4"/>
          <p:cNvGraphicFramePr>
            <a:graphicFrameLocks noChangeAspect="1"/>
          </p:cNvGraphicFramePr>
          <p:nvPr/>
        </p:nvGraphicFramePr>
        <p:xfrm>
          <a:off x="323850" y="127000"/>
          <a:ext cx="3960813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8" name="Формула" r:id="rId3" imgW="1498600" imgH="419100" progId="Equation.3">
                  <p:embed/>
                </p:oleObj>
              </mc:Choice>
              <mc:Fallback>
                <p:oleObj name="Формула" r:id="rId3" imgW="1498600" imgH="4191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27000"/>
                        <a:ext cx="3960813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5724128" y="404664"/>
            <a:ext cx="3024188" cy="1054100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/>
              <a:t> ЕГЭ – резервный день «второй волны».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/>
              <a:t>16.07.2012.</a:t>
            </a:r>
          </a:p>
        </p:txBody>
      </p:sp>
      <p:graphicFrame>
        <p:nvGraphicFramePr>
          <p:cNvPr id="40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783639"/>
              </p:ext>
            </p:extLst>
          </p:nvPr>
        </p:nvGraphicFramePr>
        <p:xfrm>
          <a:off x="353219" y="2616200"/>
          <a:ext cx="1914525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9" name="Формула" r:id="rId5" imgW="1079500" imgH="1117600" progId="Equation.3">
                  <p:embed/>
                </p:oleObj>
              </mc:Choice>
              <mc:Fallback>
                <p:oleObj name="Формула" r:id="rId5" imgW="10795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19" y="2616200"/>
                        <a:ext cx="1914525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Объект 4"/>
          <p:cNvGraphicFramePr>
            <a:graphicFrameLocks noChangeAspect="1"/>
          </p:cNvGraphicFramePr>
          <p:nvPr/>
        </p:nvGraphicFramePr>
        <p:xfrm>
          <a:off x="300038" y="1341438"/>
          <a:ext cx="26638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0" name="Формула" r:id="rId7" imgW="1193800" imgH="508000" progId="Equation.3">
                  <p:embed/>
                </p:oleObj>
              </mc:Choice>
              <mc:Fallback>
                <p:oleObj name="Формула" r:id="rId7" imgW="11938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1341438"/>
                        <a:ext cx="266382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Объект 5"/>
          <p:cNvGraphicFramePr>
            <a:graphicFrameLocks noChangeAspect="1"/>
          </p:cNvGraphicFramePr>
          <p:nvPr/>
        </p:nvGraphicFramePr>
        <p:xfrm>
          <a:off x="3241675" y="1341438"/>
          <a:ext cx="2574925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1" name="Формула" r:id="rId9" imgW="1117115" imgH="482391" progId="Equation.3">
                  <p:embed/>
                </p:oleObj>
              </mc:Choice>
              <mc:Fallback>
                <p:oleObj name="Формула" r:id="rId9" imgW="1117115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1675" y="1341438"/>
                        <a:ext cx="2574925" cy="111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Объект 6"/>
          <p:cNvGraphicFramePr>
            <a:graphicFrameLocks noChangeAspect="1"/>
          </p:cNvGraphicFramePr>
          <p:nvPr/>
        </p:nvGraphicFramePr>
        <p:xfrm>
          <a:off x="2438400" y="2562225"/>
          <a:ext cx="2847975" cy="205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2" name="Формула" r:id="rId11" imgW="1549400" imgH="1117600" progId="Equation.3">
                  <p:embed/>
                </p:oleObj>
              </mc:Choice>
              <mc:Fallback>
                <p:oleObj name="Формула" r:id="rId11" imgW="15494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562225"/>
                        <a:ext cx="2847975" cy="205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Объект 7"/>
          <p:cNvGraphicFramePr>
            <a:graphicFrameLocks noChangeAspect="1"/>
          </p:cNvGraphicFramePr>
          <p:nvPr/>
        </p:nvGraphicFramePr>
        <p:xfrm>
          <a:off x="5508625" y="2579688"/>
          <a:ext cx="2779713" cy="212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3" name="Формула" r:id="rId13" imgW="1460500" imgH="1117600" progId="Equation.3">
                  <p:embed/>
                </p:oleObj>
              </mc:Choice>
              <mc:Fallback>
                <p:oleObj name="Формула" r:id="rId13" imgW="14605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579688"/>
                        <a:ext cx="2779713" cy="212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Объект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299193"/>
              </p:ext>
            </p:extLst>
          </p:nvPr>
        </p:nvGraphicFramePr>
        <p:xfrm>
          <a:off x="4644008" y="5805264"/>
          <a:ext cx="403225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4" name="Формула" r:id="rId15" imgW="1803400" imgH="215900" progId="Equation.3">
                  <p:embed/>
                </p:oleObj>
              </mc:Choice>
              <mc:Fallback>
                <p:oleObj name="Формула" r:id="rId15" imgW="18034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8" y="5805264"/>
                        <a:ext cx="4032250" cy="525462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476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Line 98"/>
          <p:cNvSpPr>
            <a:spLocks noChangeShapeType="1"/>
          </p:cNvSpPr>
          <p:nvPr/>
        </p:nvSpPr>
        <p:spPr bwMode="auto">
          <a:xfrm>
            <a:off x="3176588" y="4868863"/>
            <a:ext cx="27260" cy="1728489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371475" y="6299200"/>
            <a:ext cx="2820988" cy="247650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 b="0">
              <a:latin typeface="Times New Roman" pitchFamily="18" charset="0"/>
            </a:endParaRPr>
          </a:p>
        </p:txBody>
      </p:sp>
      <p:sp>
        <p:nvSpPr>
          <p:cNvPr id="48" name="Rectangle 94"/>
          <p:cNvSpPr>
            <a:spLocks noChangeArrowheads="1"/>
          </p:cNvSpPr>
          <p:nvPr/>
        </p:nvSpPr>
        <p:spPr bwMode="auto">
          <a:xfrm>
            <a:off x="2603500" y="5462588"/>
            <a:ext cx="609600" cy="239712"/>
          </a:xfrm>
          <a:prstGeom prst="rect">
            <a:avLst/>
          </a:prstGeom>
          <a:solidFill>
            <a:schemeClr val="folHlink">
              <a:alpha val="6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 b="0">
              <a:latin typeface="Times New Roman" pitchFamily="18" charset="0"/>
            </a:endParaRPr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>
            <a:off x="419100" y="5689600"/>
            <a:ext cx="3429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3671888" y="5681663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400" i="1">
                <a:latin typeface="Times New Roman" pitchFamily="18" charset="0"/>
              </a:rPr>
              <a:t>x</a:t>
            </a:r>
            <a:endParaRPr lang="ru-RU" altLang="ru-RU" sz="2400" i="1">
              <a:latin typeface="Times New Roman" pitchFamily="18" charset="0"/>
            </a:endParaRPr>
          </a:p>
        </p:txBody>
      </p:sp>
      <p:sp>
        <p:nvSpPr>
          <p:cNvPr id="51" name="Text Box 32"/>
          <p:cNvSpPr txBox="1">
            <a:spLocks noChangeArrowheads="1"/>
          </p:cNvSpPr>
          <p:nvPr/>
        </p:nvSpPr>
        <p:spPr bwMode="auto">
          <a:xfrm>
            <a:off x="3314700" y="49911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52" name="Line 33"/>
          <p:cNvSpPr>
            <a:spLocks noChangeShapeType="1"/>
          </p:cNvSpPr>
          <p:nvPr/>
        </p:nvSpPr>
        <p:spPr bwMode="auto">
          <a:xfrm>
            <a:off x="419100" y="6309320"/>
            <a:ext cx="3429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" name="Text Box 34"/>
          <p:cNvSpPr txBox="1">
            <a:spLocks noChangeArrowheads="1"/>
          </p:cNvSpPr>
          <p:nvPr/>
        </p:nvSpPr>
        <p:spPr bwMode="auto">
          <a:xfrm>
            <a:off x="3671888" y="6473825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400" i="1">
                <a:latin typeface="Times New Roman" pitchFamily="18" charset="0"/>
              </a:rPr>
              <a:t>x</a:t>
            </a:r>
            <a:endParaRPr lang="ru-RU" altLang="ru-RU" sz="2400" i="1">
              <a:latin typeface="Times New Roman" pitchFamily="18" charset="0"/>
            </a:endParaRPr>
          </a:p>
        </p:txBody>
      </p:sp>
      <p:cxnSp>
        <p:nvCxnSpPr>
          <p:cNvPr id="54" name="AutoShape 70"/>
          <p:cNvCxnSpPr>
            <a:cxnSpLocks noChangeShapeType="1"/>
          </p:cNvCxnSpPr>
          <p:nvPr/>
        </p:nvCxnSpPr>
        <p:spPr bwMode="auto">
          <a:xfrm rot="5400000">
            <a:off x="1473200" y="5626100"/>
            <a:ext cx="25400" cy="12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Line 76"/>
          <p:cNvSpPr>
            <a:spLocks noChangeShapeType="1"/>
          </p:cNvSpPr>
          <p:nvPr/>
        </p:nvSpPr>
        <p:spPr bwMode="auto">
          <a:xfrm>
            <a:off x="823912" y="4868863"/>
            <a:ext cx="3671" cy="1656481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" name="Text Box 79"/>
          <p:cNvSpPr txBox="1">
            <a:spLocks noChangeArrowheads="1"/>
          </p:cNvSpPr>
          <p:nvPr/>
        </p:nvSpPr>
        <p:spPr bwMode="auto">
          <a:xfrm>
            <a:off x="1409700" y="574992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latin typeface="Times New Roman" pitchFamily="18" charset="0"/>
              </a:rPr>
              <a:t>2</a:t>
            </a:r>
          </a:p>
        </p:txBody>
      </p:sp>
      <p:sp>
        <p:nvSpPr>
          <p:cNvPr id="57" name="Text Box 95"/>
          <p:cNvSpPr txBox="1">
            <a:spLocks noChangeArrowheads="1"/>
          </p:cNvSpPr>
          <p:nvPr/>
        </p:nvSpPr>
        <p:spPr bwMode="auto">
          <a:xfrm>
            <a:off x="2354263" y="575151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latin typeface="Times New Roman" pitchFamily="18" charset="0"/>
              </a:rPr>
              <a:t>5</a:t>
            </a:r>
          </a:p>
        </p:txBody>
      </p:sp>
      <p:sp>
        <p:nvSpPr>
          <p:cNvPr id="58" name="Oval 78"/>
          <p:cNvSpPr>
            <a:spLocks noChangeArrowheads="1"/>
          </p:cNvSpPr>
          <p:nvPr/>
        </p:nvSpPr>
        <p:spPr bwMode="auto">
          <a:xfrm>
            <a:off x="738188" y="5641975"/>
            <a:ext cx="152400" cy="16668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 b="0">
              <a:latin typeface="Times New Roman" pitchFamily="18" charset="0"/>
            </a:endParaRPr>
          </a:p>
        </p:txBody>
      </p:sp>
      <p:sp>
        <p:nvSpPr>
          <p:cNvPr id="59" name="Text Box 79"/>
          <p:cNvSpPr txBox="1">
            <a:spLocks noChangeArrowheads="1"/>
          </p:cNvSpPr>
          <p:nvPr/>
        </p:nvSpPr>
        <p:spPr bwMode="auto">
          <a:xfrm>
            <a:off x="446088" y="57023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latin typeface="Times New Roman" pitchFamily="18" charset="0"/>
              </a:rPr>
              <a:t>-3</a:t>
            </a:r>
          </a:p>
        </p:txBody>
      </p:sp>
      <p:sp>
        <p:nvSpPr>
          <p:cNvPr id="60" name="Text Box 32"/>
          <p:cNvSpPr txBox="1">
            <a:spLocks noChangeArrowheads="1"/>
          </p:cNvSpPr>
          <p:nvPr/>
        </p:nvSpPr>
        <p:spPr bwMode="auto">
          <a:xfrm>
            <a:off x="1820863" y="500380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3600">
                <a:solidFill>
                  <a:srgbClr val="FF0000"/>
                </a:solidFill>
              </a:rPr>
              <a:t>+</a:t>
            </a:r>
            <a:endParaRPr lang="ru-RU" altLang="ru-RU" sz="3600">
              <a:solidFill>
                <a:srgbClr val="FF0000"/>
              </a:solidFill>
            </a:endParaRPr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293688" y="5022850"/>
            <a:ext cx="457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3600">
                <a:solidFill>
                  <a:srgbClr val="FF0000"/>
                </a:solidFill>
              </a:rPr>
              <a:t>+</a:t>
            </a:r>
            <a:endParaRPr lang="ru-RU" altLang="ru-RU" sz="3600">
              <a:solidFill>
                <a:srgbClr val="FF0000"/>
              </a:solidFill>
            </a:endParaRPr>
          </a:p>
        </p:txBody>
      </p:sp>
      <p:sp>
        <p:nvSpPr>
          <p:cNvPr id="62" name="Text Box 95"/>
          <p:cNvSpPr txBox="1">
            <a:spLocks noChangeArrowheads="1"/>
          </p:cNvSpPr>
          <p:nvPr/>
        </p:nvSpPr>
        <p:spPr bwMode="auto">
          <a:xfrm>
            <a:off x="3131840" y="6237312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latin typeface="Times New Roman" pitchFamily="18" charset="0"/>
              </a:rPr>
              <a:t>6</a:t>
            </a:r>
          </a:p>
        </p:txBody>
      </p:sp>
      <p:sp>
        <p:nvSpPr>
          <p:cNvPr id="63" name="Line 73"/>
          <p:cNvSpPr>
            <a:spLocks noChangeShapeType="1"/>
          </p:cNvSpPr>
          <p:nvPr/>
        </p:nvSpPr>
        <p:spPr bwMode="auto">
          <a:xfrm flipH="1">
            <a:off x="1115616" y="4868863"/>
            <a:ext cx="9922" cy="1656481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" name="Line 98"/>
          <p:cNvSpPr>
            <a:spLocks noChangeShapeType="1"/>
          </p:cNvSpPr>
          <p:nvPr/>
        </p:nvSpPr>
        <p:spPr bwMode="auto">
          <a:xfrm flipH="1">
            <a:off x="1475656" y="4868863"/>
            <a:ext cx="719" cy="1656481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" name="Oval 78"/>
          <p:cNvSpPr>
            <a:spLocks noChangeArrowheads="1"/>
          </p:cNvSpPr>
          <p:nvPr/>
        </p:nvSpPr>
        <p:spPr bwMode="auto">
          <a:xfrm>
            <a:off x="1409700" y="5613400"/>
            <a:ext cx="152400" cy="1651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 b="0">
              <a:latin typeface="Times New Roman" pitchFamily="18" charset="0"/>
            </a:endParaRPr>
          </a:p>
        </p:txBody>
      </p:sp>
      <p:sp>
        <p:nvSpPr>
          <p:cNvPr id="66" name="Line 98"/>
          <p:cNvSpPr>
            <a:spLocks noChangeShapeType="1"/>
          </p:cNvSpPr>
          <p:nvPr/>
        </p:nvSpPr>
        <p:spPr bwMode="auto">
          <a:xfrm>
            <a:off x="2603500" y="4868863"/>
            <a:ext cx="24284" cy="1728489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7" name="Oval 21"/>
          <p:cNvSpPr>
            <a:spLocks noChangeArrowheads="1"/>
          </p:cNvSpPr>
          <p:nvPr/>
        </p:nvSpPr>
        <p:spPr bwMode="auto">
          <a:xfrm>
            <a:off x="2552700" y="5613400"/>
            <a:ext cx="152400" cy="1651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b="0">
              <a:latin typeface="Times New Roman" pitchFamily="18" charset="0"/>
            </a:endParaRPr>
          </a:p>
        </p:txBody>
      </p:sp>
      <p:sp>
        <p:nvSpPr>
          <p:cNvPr id="68" name="Oval 97"/>
          <p:cNvSpPr>
            <a:spLocks noChangeArrowheads="1"/>
          </p:cNvSpPr>
          <p:nvPr/>
        </p:nvSpPr>
        <p:spPr bwMode="auto">
          <a:xfrm>
            <a:off x="2552700" y="6237312"/>
            <a:ext cx="152400" cy="165100"/>
          </a:xfrm>
          <a:prstGeom prst="ellipse">
            <a:avLst/>
          </a:prstGeom>
          <a:solidFill>
            <a:schemeClr val="tx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 b="0">
              <a:latin typeface="Times New Roman" pitchFamily="18" charset="0"/>
            </a:endParaRPr>
          </a:p>
        </p:txBody>
      </p:sp>
      <p:sp>
        <p:nvSpPr>
          <p:cNvPr id="69" name="Oval 77"/>
          <p:cNvSpPr>
            <a:spLocks noChangeArrowheads="1"/>
          </p:cNvSpPr>
          <p:nvPr/>
        </p:nvSpPr>
        <p:spPr bwMode="auto">
          <a:xfrm>
            <a:off x="3086100" y="5594350"/>
            <a:ext cx="152400" cy="165100"/>
          </a:xfrm>
          <a:prstGeom prst="ellipse">
            <a:avLst/>
          </a:prstGeom>
          <a:solidFill>
            <a:schemeClr val="tx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 b="0">
              <a:latin typeface="Times New Roman" pitchFamily="18" charset="0"/>
            </a:endParaRPr>
          </a:p>
        </p:txBody>
      </p:sp>
      <p:sp>
        <p:nvSpPr>
          <p:cNvPr id="70" name="Oval 77"/>
          <p:cNvSpPr>
            <a:spLocks noChangeArrowheads="1"/>
          </p:cNvSpPr>
          <p:nvPr/>
        </p:nvSpPr>
        <p:spPr bwMode="auto">
          <a:xfrm>
            <a:off x="3116263" y="6237312"/>
            <a:ext cx="152400" cy="165100"/>
          </a:xfrm>
          <a:prstGeom prst="ellipse">
            <a:avLst/>
          </a:prstGeom>
          <a:solidFill>
            <a:schemeClr val="tx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 b="0">
              <a:latin typeface="Times New Roman" pitchFamily="18" charset="0"/>
            </a:endParaRPr>
          </a:p>
        </p:txBody>
      </p:sp>
      <p:sp>
        <p:nvSpPr>
          <p:cNvPr id="71" name="Oval 77"/>
          <p:cNvSpPr>
            <a:spLocks noChangeArrowheads="1"/>
          </p:cNvSpPr>
          <p:nvPr/>
        </p:nvSpPr>
        <p:spPr bwMode="auto">
          <a:xfrm>
            <a:off x="1046163" y="6237312"/>
            <a:ext cx="152400" cy="165100"/>
          </a:xfrm>
          <a:prstGeom prst="ellipse">
            <a:avLst/>
          </a:prstGeom>
          <a:solidFill>
            <a:schemeClr val="tx2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 b="0">
              <a:latin typeface="Times New Roman" pitchFamily="18" charset="0"/>
            </a:endParaRPr>
          </a:p>
        </p:txBody>
      </p:sp>
      <p:sp>
        <p:nvSpPr>
          <p:cNvPr id="72" name="Text Box 95"/>
          <p:cNvSpPr txBox="1">
            <a:spLocks noChangeArrowheads="1"/>
          </p:cNvSpPr>
          <p:nvPr/>
        </p:nvSpPr>
        <p:spPr bwMode="auto">
          <a:xfrm>
            <a:off x="3101975" y="574992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latin typeface="Times New Roman" pitchFamily="18" charset="0"/>
              </a:rPr>
              <a:t>6</a:t>
            </a:r>
          </a:p>
        </p:txBody>
      </p:sp>
      <p:sp>
        <p:nvSpPr>
          <p:cNvPr id="73" name="Rectangle 75"/>
          <p:cNvSpPr>
            <a:spLocks noChangeArrowheads="1"/>
          </p:cNvSpPr>
          <p:nvPr/>
        </p:nvSpPr>
        <p:spPr bwMode="auto">
          <a:xfrm>
            <a:off x="1115616" y="4868863"/>
            <a:ext cx="373062" cy="1656481"/>
          </a:xfrm>
          <a:prstGeom prst="rect">
            <a:avLst/>
          </a:prstGeom>
          <a:solidFill>
            <a:srgbClr val="FF0000">
              <a:alpha val="1215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ru-RU" altLang="ru-RU" b="0">
              <a:latin typeface="Times New Roman" pitchFamily="18" charset="0"/>
            </a:endParaRPr>
          </a:p>
        </p:txBody>
      </p:sp>
      <p:sp>
        <p:nvSpPr>
          <p:cNvPr id="74" name="Text Box 32"/>
          <p:cNvSpPr txBox="1">
            <a:spLocks noChangeArrowheads="1"/>
          </p:cNvSpPr>
          <p:nvPr/>
        </p:nvSpPr>
        <p:spPr bwMode="auto">
          <a:xfrm>
            <a:off x="2651125" y="5030788"/>
            <a:ext cx="45243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75" name="Text Box 32"/>
          <p:cNvSpPr txBox="1">
            <a:spLocks noChangeArrowheads="1"/>
          </p:cNvSpPr>
          <p:nvPr/>
        </p:nvSpPr>
        <p:spPr bwMode="auto">
          <a:xfrm>
            <a:off x="1136650" y="4978400"/>
            <a:ext cx="395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76" name="Text Box 79"/>
          <p:cNvSpPr txBox="1">
            <a:spLocks noChangeArrowheads="1"/>
          </p:cNvSpPr>
          <p:nvPr/>
        </p:nvSpPr>
        <p:spPr bwMode="auto">
          <a:xfrm>
            <a:off x="827584" y="6237312"/>
            <a:ext cx="2635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1pPr>
            <a:lvl2pPr marL="742950" indent="-28575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2pPr>
            <a:lvl3pPr marL="11430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3pPr>
            <a:lvl4pPr marL="16002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4pPr>
            <a:lvl5pPr marL="2057400" indent="-228600" eaLnBrk="0" hangingPunct="0"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/>
                </a:solidFill>
                <a:latin typeface="Georgia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latin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3635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13"/>
          <p:cNvGrpSpPr>
            <a:grpSpLocks/>
          </p:cNvGrpSpPr>
          <p:nvPr/>
        </p:nvGrpSpPr>
        <p:grpSpPr bwMode="auto">
          <a:xfrm>
            <a:off x="0" y="332656"/>
            <a:ext cx="8964488" cy="6376119"/>
            <a:chOff x="-144" y="528"/>
            <a:chExt cx="5836" cy="3698"/>
          </a:xfrm>
        </p:grpSpPr>
        <p:grpSp>
          <p:nvGrpSpPr>
            <p:cNvPr id="7" name="Group 111"/>
            <p:cNvGrpSpPr>
              <a:grpSpLocks/>
            </p:cNvGrpSpPr>
            <p:nvPr/>
          </p:nvGrpSpPr>
          <p:grpSpPr bwMode="auto">
            <a:xfrm>
              <a:off x="-144" y="528"/>
              <a:ext cx="5760" cy="3456"/>
              <a:chOff x="0" y="864"/>
              <a:chExt cx="5760" cy="3456"/>
            </a:xfrm>
          </p:grpSpPr>
          <p:grpSp>
            <p:nvGrpSpPr>
              <p:cNvPr id="9" name="Group 91"/>
              <p:cNvGrpSpPr>
                <a:grpSpLocks/>
              </p:cNvGrpSpPr>
              <p:nvPr/>
            </p:nvGrpSpPr>
            <p:grpSpPr bwMode="auto">
              <a:xfrm>
                <a:off x="192" y="864"/>
                <a:ext cx="5568" cy="3456"/>
                <a:chOff x="336" y="1056"/>
                <a:chExt cx="5184" cy="3612"/>
              </a:xfrm>
            </p:grpSpPr>
            <p:sp>
              <p:nvSpPr>
                <p:cNvPr id="27" name="Rectangle 79"/>
                <p:cNvSpPr>
                  <a:spLocks noChangeArrowheads="1"/>
                </p:cNvSpPr>
                <p:nvPr/>
              </p:nvSpPr>
              <p:spPr bwMode="auto">
                <a:xfrm>
                  <a:off x="2928" y="3768"/>
                  <a:ext cx="2592" cy="90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itchFamily="2" charset="2"/>
                    <a:buNone/>
                  </a:pPr>
                  <a:endParaRPr lang="ru-RU" altLang="ru-RU" sz="2800" b="0"/>
                </a:p>
              </p:txBody>
            </p:sp>
            <p:sp>
              <p:nvSpPr>
                <p:cNvPr id="28" name="Rectangle 78"/>
                <p:cNvSpPr>
                  <a:spLocks noChangeArrowheads="1"/>
                </p:cNvSpPr>
                <p:nvPr/>
              </p:nvSpPr>
              <p:spPr bwMode="auto">
                <a:xfrm>
                  <a:off x="336" y="3768"/>
                  <a:ext cx="2592" cy="90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itchFamily="2" charset="2"/>
                    <a:buNone/>
                  </a:pPr>
                  <a:endParaRPr lang="ru-RU" altLang="ru-RU" sz="2800" b="0"/>
                </a:p>
              </p:txBody>
            </p:sp>
            <p:sp>
              <p:nvSpPr>
                <p:cNvPr id="29" name="Rectangle 77"/>
                <p:cNvSpPr>
                  <a:spLocks noChangeArrowheads="1"/>
                </p:cNvSpPr>
                <p:nvPr/>
              </p:nvSpPr>
              <p:spPr bwMode="auto">
                <a:xfrm>
                  <a:off x="2928" y="2868"/>
                  <a:ext cx="2592" cy="90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itchFamily="2" charset="2"/>
                    <a:buNone/>
                  </a:pPr>
                  <a:endParaRPr lang="ru-RU" altLang="ru-RU" sz="2800" b="0"/>
                </a:p>
              </p:txBody>
            </p:sp>
            <p:sp>
              <p:nvSpPr>
                <p:cNvPr id="30" name="Rectangle 76"/>
                <p:cNvSpPr>
                  <a:spLocks noChangeArrowheads="1"/>
                </p:cNvSpPr>
                <p:nvPr/>
              </p:nvSpPr>
              <p:spPr bwMode="auto">
                <a:xfrm>
                  <a:off x="336" y="2868"/>
                  <a:ext cx="2592" cy="90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itchFamily="2" charset="2"/>
                    <a:buNone/>
                  </a:pPr>
                  <a:endParaRPr lang="ru-RU" altLang="ru-RU" sz="2800" b="0"/>
                </a:p>
              </p:txBody>
            </p:sp>
            <p:sp>
              <p:nvSpPr>
                <p:cNvPr id="31" name="Rectangle 75"/>
                <p:cNvSpPr>
                  <a:spLocks noChangeArrowheads="1"/>
                </p:cNvSpPr>
                <p:nvPr/>
              </p:nvSpPr>
              <p:spPr bwMode="auto">
                <a:xfrm>
                  <a:off x="2928" y="1968"/>
                  <a:ext cx="2592" cy="90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itchFamily="2" charset="2"/>
                    <a:buNone/>
                  </a:pPr>
                  <a:endParaRPr lang="ru-RU" altLang="ru-RU" sz="2800" b="0"/>
                </a:p>
              </p:txBody>
            </p:sp>
            <p:sp>
              <p:nvSpPr>
                <p:cNvPr id="32" name="Rectangle 74"/>
                <p:cNvSpPr>
                  <a:spLocks noChangeArrowheads="1"/>
                </p:cNvSpPr>
                <p:nvPr/>
              </p:nvSpPr>
              <p:spPr bwMode="auto">
                <a:xfrm>
                  <a:off x="336" y="1968"/>
                  <a:ext cx="2592" cy="90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itchFamily="2" charset="2"/>
                    <a:buNone/>
                  </a:pPr>
                  <a:endParaRPr lang="ru-RU" altLang="ru-RU" sz="2800" b="0"/>
                </a:p>
              </p:txBody>
            </p:sp>
            <p:sp>
              <p:nvSpPr>
                <p:cNvPr id="33" name="Rectangle 73"/>
                <p:cNvSpPr>
                  <a:spLocks noChangeArrowheads="1"/>
                </p:cNvSpPr>
                <p:nvPr/>
              </p:nvSpPr>
              <p:spPr bwMode="auto">
                <a:xfrm>
                  <a:off x="2928" y="1056"/>
                  <a:ext cx="2592" cy="912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itchFamily="2" charset="2"/>
                    <a:buNone/>
                  </a:pPr>
                  <a:endParaRPr lang="ru-RU" altLang="ru-RU" sz="2800" b="0"/>
                </a:p>
              </p:txBody>
            </p:sp>
            <p:sp>
              <p:nvSpPr>
                <p:cNvPr id="34" name="Rectangle 72"/>
                <p:cNvSpPr>
                  <a:spLocks noChangeArrowheads="1"/>
                </p:cNvSpPr>
                <p:nvPr/>
              </p:nvSpPr>
              <p:spPr bwMode="auto">
                <a:xfrm>
                  <a:off x="336" y="1056"/>
                  <a:ext cx="2592" cy="912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1pPr>
                  <a:lvl2pPr marL="742950" indent="-285750"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2pPr>
                  <a:lvl3pPr marL="1143000" indent="-228600"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3pPr>
                  <a:lvl4pPr marL="1600200" indent="-228600"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4pPr>
                  <a:lvl5pPr marL="2057400" indent="-228600" eaLnBrk="0" hangingPunct="0"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000000"/>
                      </a:solidFill>
                      <a:latin typeface="Georgia" pitchFamily="18" charset="0"/>
                      <a:cs typeface="Times New Roman" pitchFamily="18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itchFamily="2" charset="2"/>
                    <a:buNone/>
                  </a:pPr>
                  <a:endParaRPr lang="ru-RU" altLang="ru-RU" sz="2800" b="0"/>
                </a:p>
              </p:txBody>
            </p:sp>
            <p:sp>
              <p:nvSpPr>
                <p:cNvPr id="35" name="Line 80"/>
                <p:cNvSpPr>
                  <a:spLocks noChangeShapeType="1"/>
                </p:cNvSpPr>
                <p:nvPr/>
              </p:nvSpPr>
              <p:spPr bwMode="auto">
                <a:xfrm>
                  <a:off x="336" y="1056"/>
                  <a:ext cx="5184" cy="0"/>
                </a:xfrm>
                <a:prstGeom prst="line">
                  <a:avLst/>
                </a:prstGeom>
                <a:noFill/>
                <a:ln w="28575" cap="sq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6" name="Line 81"/>
                <p:cNvSpPr>
                  <a:spLocks noChangeShapeType="1"/>
                </p:cNvSpPr>
                <p:nvPr/>
              </p:nvSpPr>
              <p:spPr bwMode="auto">
                <a:xfrm>
                  <a:off x="336" y="1968"/>
                  <a:ext cx="518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" name="Line 82"/>
                <p:cNvSpPr>
                  <a:spLocks noChangeShapeType="1"/>
                </p:cNvSpPr>
                <p:nvPr/>
              </p:nvSpPr>
              <p:spPr bwMode="auto">
                <a:xfrm>
                  <a:off x="336" y="2868"/>
                  <a:ext cx="518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" name="Line 83"/>
                <p:cNvSpPr>
                  <a:spLocks noChangeShapeType="1"/>
                </p:cNvSpPr>
                <p:nvPr/>
              </p:nvSpPr>
              <p:spPr bwMode="auto">
                <a:xfrm>
                  <a:off x="336" y="3768"/>
                  <a:ext cx="518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9" name="Line 84"/>
                <p:cNvSpPr>
                  <a:spLocks noChangeShapeType="1"/>
                </p:cNvSpPr>
                <p:nvPr/>
              </p:nvSpPr>
              <p:spPr bwMode="auto">
                <a:xfrm>
                  <a:off x="336" y="4668"/>
                  <a:ext cx="5184" cy="0"/>
                </a:xfrm>
                <a:prstGeom prst="line">
                  <a:avLst/>
                </a:prstGeom>
                <a:noFill/>
                <a:ln w="28575" cap="sq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0" name="Line 85"/>
                <p:cNvSpPr>
                  <a:spLocks noChangeShapeType="1"/>
                </p:cNvSpPr>
                <p:nvPr/>
              </p:nvSpPr>
              <p:spPr bwMode="auto">
                <a:xfrm>
                  <a:off x="336" y="1056"/>
                  <a:ext cx="0" cy="3612"/>
                </a:xfrm>
                <a:prstGeom prst="line">
                  <a:avLst/>
                </a:prstGeom>
                <a:noFill/>
                <a:ln w="28575" cap="sq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2928" y="1100"/>
                  <a:ext cx="0" cy="35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" name="Line 87"/>
                <p:cNvSpPr>
                  <a:spLocks noChangeShapeType="1"/>
                </p:cNvSpPr>
                <p:nvPr/>
              </p:nvSpPr>
              <p:spPr bwMode="auto">
                <a:xfrm>
                  <a:off x="5520" y="1056"/>
                  <a:ext cx="0" cy="3612"/>
                </a:xfrm>
                <a:prstGeom prst="line">
                  <a:avLst/>
                </a:prstGeom>
                <a:noFill/>
                <a:ln w="28575" cap="sq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" name="Text Box 92"/>
              <p:cNvSpPr txBox="1">
                <a:spLocks noChangeArrowheads="1"/>
              </p:cNvSpPr>
              <p:nvPr/>
            </p:nvSpPr>
            <p:spPr bwMode="auto">
              <a:xfrm>
                <a:off x="211" y="948"/>
                <a:ext cx="2784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r>
                  <a:rPr lang="ru-RU" altLang="ru-RU" sz="2400" dirty="0" smtClean="0"/>
                  <a:t>Выражение(</a:t>
                </a:r>
                <a:r>
                  <a:rPr lang="ru-RU" altLang="ru-RU" sz="2400" dirty="0"/>
                  <a:t>множитель) в неравенстве</a:t>
                </a:r>
                <a:endParaRPr lang="ru-RU" altLang="ru-RU" sz="2400" i="1" dirty="0"/>
              </a:p>
              <a:p>
                <a:pPr eaLnBrk="1" hangingPunct="1"/>
                <a:r>
                  <a:rPr lang="ru-RU" altLang="ru-RU" sz="1600" i="1" dirty="0">
                    <a:solidFill>
                      <a:srgbClr val="B45F07"/>
                    </a:solidFill>
                  </a:rPr>
                  <a:t>(правая часть неравенства равна нулю!)</a:t>
                </a:r>
                <a:r>
                  <a:rPr lang="ru-RU" altLang="ru-RU" sz="1600" dirty="0">
                    <a:solidFill>
                      <a:srgbClr val="B45F07"/>
                    </a:solidFill>
                  </a:rPr>
                  <a:t> </a:t>
                </a:r>
              </a:p>
            </p:txBody>
          </p:sp>
          <p:sp>
            <p:nvSpPr>
              <p:cNvPr id="11" name="Text Box 93"/>
              <p:cNvSpPr txBox="1">
                <a:spLocks noChangeArrowheads="1"/>
              </p:cNvSpPr>
              <p:nvPr/>
            </p:nvSpPr>
            <p:spPr bwMode="auto">
              <a:xfrm>
                <a:off x="3264" y="912"/>
                <a:ext cx="187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altLang="ru-RU" sz="2400"/>
                  <a:t>На что меняем</a:t>
                </a:r>
                <a:r>
                  <a:rPr lang="ru-RU" altLang="ru-RU" sz="2400" b="0"/>
                  <a:t> </a:t>
                </a:r>
              </a:p>
            </p:txBody>
          </p:sp>
          <p:sp>
            <p:nvSpPr>
              <p:cNvPr id="12" name="Rectangle 95"/>
              <p:cNvSpPr>
                <a:spLocks noChangeArrowheads="1"/>
              </p:cNvSpPr>
              <p:nvPr/>
            </p:nvSpPr>
            <p:spPr bwMode="auto">
              <a:xfrm>
                <a:off x="0" y="2088"/>
                <a:ext cx="576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graphicFrame>
            <p:nvGraphicFramePr>
              <p:cNvPr id="13" name="Object 120"/>
              <p:cNvGraphicFramePr>
                <a:graphicFrameLocks noChangeAspect="1"/>
              </p:cNvGraphicFramePr>
              <p:nvPr/>
            </p:nvGraphicFramePr>
            <p:xfrm>
              <a:off x="390" y="1776"/>
              <a:ext cx="2100" cy="5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898" name="Формула" r:id="rId3" imgW="952087" imgH="228501" progId="Equation.3">
                      <p:embed/>
                    </p:oleObj>
                  </mc:Choice>
                  <mc:Fallback>
                    <p:oleObj name="Формула" r:id="rId3" imgW="952087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0" y="1776"/>
                            <a:ext cx="2100" cy="5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Rectangle 96"/>
              <p:cNvSpPr>
                <a:spLocks noChangeArrowheads="1"/>
              </p:cNvSpPr>
              <p:nvPr/>
            </p:nvSpPr>
            <p:spPr bwMode="auto">
              <a:xfrm>
                <a:off x="336" y="2246"/>
                <a:ext cx="259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9pPr>
              </a:lstStyle>
              <a:p>
                <a:r>
                  <a:rPr lang="ru-RU" altLang="ru-RU" dirty="0">
                    <a:solidFill>
                      <a:srgbClr val="339966"/>
                    </a:solidFill>
                    <a:latin typeface="Times New Roman" pitchFamily="18" charset="0"/>
                  </a:rPr>
                  <a:t>(</a:t>
                </a:r>
                <a:r>
                  <a:rPr lang="ru-RU" altLang="ru-RU" i="1" dirty="0">
                    <a:solidFill>
                      <a:srgbClr val="339966"/>
                    </a:solidFill>
                    <a:latin typeface="Times New Roman" pitchFamily="18" charset="0"/>
                  </a:rPr>
                  <a:t>помните, что </a:t>
                </a:r>
                <a:r>
                  <a:rPr lang="en-US" altLang="ru-RU" dirty="0">
                    <a:solidFill>
                      <a:srgbClr val="339966"/>
                    </a:solidFill>
                    <a:latin typeface="Times New Roman" pitchFamily="18" charset="0"/>
                  </a:rPr>
                  <a:t>f </a:t>
                </a:r>
                <a:r>
                  <a:rPr lang="ru-RU" altLang="ru-RU" dirty="0">
                    <a:solidFill>
                      <a:srgbClr val="339966"/>
                    </a:solidFill>
                    <a:latin typeface="Times New Roman" pitchFamily="18" charset="0"/>
                  </a:rPr>
                  <a:t>&gt;0, </a:t>
                </a:r>
                <a:r>
                  <a:rPr lang="en-US" altLang="ru-RU" dirty="0">
                    <a:solidFill>
                      <a:srgbClr val="339966"/>
                    </a:solidFill>
                    <a:latin typeface="Times New Roman" pitchFamily="18" charset="0"/>
                  </a:rPr>
                  <a:t>g </a:t>
                </a:r>
                <a:r>
                  <a:rPr lang="ru-RU" altLang="ru-RU" dirty="0">
                    <a:solidFill>
                      <a:srgbClr val="339966"/>
                    </a:solidFill>
                    <a:latin typeface="Times New Roman" pitchFamily="18" charset="0"/>
                  </a:rPr>
                  <a:t>&gt;0,</a:t>
                </a:r>
                <a:r>
                  <a:rPr lang="en-US" altLang="ru-RU" dirty="0">
                    <a:solidFill>
                      <a:srgbClr val="339966"/>
                    </a:solidFill>
                    <a:latin typeface="Times New Roman" pitchFamily="18" charset="0"/>
                  </a:rPr>
                  <a:t>a </a:t>
                </a:r>
                <a:r>
                  <a:rPr lang="ru-RU" altLang="ru-RU" dirty="0">
                    <a:solidFill>
                      <a:srgbClr val="339966"/>
                    </a:solidFill>
                    <a:latin typeface="Times New Roman" pitchFamily="18" charset="0"/>
                  </a:rPr>
                  <a:t>&gt;0, </a:t>
                </a:r>
                <a:r>
                  <a:rPr lang="en-US" altLang="ru-RU" dirty="0">
                    <a:solidFill>
                      <a:srgbClr val="339966"/>
                    </a:solidFill>
                    <a:latin typeface="Times New Roman" pitchFamily="18" charset="0"/>
                  </a:rPr>
                  <a:t>a</a:t>
                </a:r>
                <a:r>
                  <a:rPr lang="en-US" altLang="ru-RU" dirty="0">
                    <a:solidFill>
                      <a:srgbClr val="339966"/>
                    </a:solidFill>
                    <a:latin typeface="Times New Roman" pitchFamily="18" charset="0"/>
                    <a:sym typeface="Symbol" pitchFamily="18" charset="2"/>
                  </a:rPr>
                  <a:t></a:t>
                </a:r>
                <a:r>
                  <a:rPr lang="ru-RU" altLang="ru-RU" dirty="0">
                    <a:solidFill>
                      <a:srgbClr val="339966"/>
                    </a:solidFill>
                    <a:latin typeface="Times New Roman" pitchFamily="18" charset="0"/>
                  </a:rPr>
                  <a:t>1)</a:t>
                </a:r>
                <a:r>
                  <a:rPr lang="ru-RU" altLang="ru-RU" dirty="0">
                    <a:solidFill>
                      <a:srgbClr val="339966"/>
                    </a:solidFill>
                    <a:latin typeface="Times New Roman" pitchFamily="18" charset="0"/>
                    <a:sym typeface="Symbol" pitchFamily="18" charset="2"/>
                  </a:rPr>
                  <a:t> </a:t>
                </a:r>
              </a:p>
            </p:txBody>
          </p:sp>
          <p:sp>
            <p:nvSpPr>
              <p:cNvPr id="15" name="Rectangle 98"/>
              <p:cNvSpPr>
                <a:spLocks noChangeArrowheads="1"/>
              </p:cNvSpPr>
              <p:nvPr/>
            </p:nvSpPr>
            <p:spPr bwMode="auto">
              <a:xfrm>
                <a:off x="0" y="2097"/>
                <a:ext cx="576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graphicFrame>
            <p:nvGraphicFramePr>
              <p:cNvPr id="16" name="Object 1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28326825"/>
                  </p:ext>
                </p:extLst>
              </p:nvPr>
            </p:nvGraphicFramePr>
            <p:xfrm>
              <a:off x="3252" y="1866"/>
              <a:ext cx="1844" cy="39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899" name="Формула" r:id="rId5" imgW="926698" imgH="203112" progId="Equation.3">
                      <p:embed/>
                    </p:oleObj>
                  </mc:Choice>
                  <mc:Fallback>
                    <p:oleObj name="Формула" r:id="rId5" imgW="926698" imgH="20311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52" y="1866"/>
                            <a:ext cx="1844" cy="39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Rectangle 100"/>
              <p:cNvSpPr>
                <a:spLocks noChangeArrowheads="1"/>
              </p:cNvSpPr>
              <p:nvPr/>
            </p:nvSpPr>
            <p:spPr bwMode="auto">
              <a:xfrm>
                <a:off x="0" y="2112"/>
                <a:ext cx="576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graphicFrame>
            <p:nvGraphicFramePr>
              <p:cNvPr id="18" name="Object 122"/>
              <p:cNvGraphicFramePr>
                <a:graphicFrameLocks noChangeAspect="1"/>
              </p:cNvGraphicFramePr>
              <p:nvPr/>
            </p:nvGraphicFramePr>
            <p:xfrm>
              <a:off x="449" y="2640"/>
              <a:ext cx="1502" cy="5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00" name="Формула" r:id="rId7" imgW="622030" imgH="228501" progId="Equation.3">
                      <p:embed/>
                    </p:oleObj>
                  </mc:Choice>
                  <mc:Fallback>
                    <p:oleObj name="Формула" r:id="rId7" imgW="622030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" y="2640"/>
                            <a:ext cx="1502" cy="54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" name="Rectangle 103"/>
              <p:cNvSpPr>
                <a:spLocks noChangeArrowheads="1"/>
              </p:cNvSpPr>
              <p:nvPr/>
            </p:nvSpPr>
            <p:spPr bwMode="auto">
              <a:xfrm>
                <a:off x="336" y="3139"/>
                <a:ext cx="210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9pPr>
              </a:lstStyle>
              <a:p>
                <a:r>
                  <a:rPr lang="ru-RU" altLang="ru-RU">
                    <a:solidFill>
                      <a:srgbClr val="339966"/>
                    </a:solidFill>
                    <a:latin typeface="Times New Roman" pitchFamily="18" charset="0"/>
                  </a:rPr>
                  <a:t>(</a:t>
                </a:r>
                <a:r>
                  <a:rPr lang="ru-RU" altLang="ru-RU" i="1">
                    <a:solidFill>
                      <a:srgbClr val="339966"/>
                    </a:solidFill>
                    <a:latin typeface="Times New Roman" pitchFamily="18" charset="0"/>
                  </a:rPr>
                  <a:t>помните, что </a:t>
                </a:r>
                <a:r>
                  <a:rPr lang="en-US" altLang="ru-RU">
                    <a:solidFill>
                      <a:srgbClr val="339966"/>
                    </a:solidFill>
                    <a:latin typeface="Times New Roman" pitchFamily="18" charset="0"/>
                  </a:rPr>
                  <a:t>f </a:t>
                </a:r>
                <a:r>
                  <a:rPr lang="ru-RU" altLang="ru-RU">
                    <a:solidFill>
                      <a:srgbClr val="339966"/>
                    </a:solidFill>
                    <a:latin typeface="Times New Roman" pitchFamily="18" charset="0"/>
                  </a:rPr>
                  <a:t>&gt;0, ,</a:t>
                </a:r>
                <a:r>
                  <a:rPr lang="en-US" altLang="ru-RU">
                    <a:solidFill>
                      <a:srgbClr val="339966"/>
                    </a:solidFill>
                    <a:latin typeface="Times New Roman" pitchFamily="18" charset="0"/>
                  </a:rPr>
                  <a:t>a </a:t>
                </a:r>
                <a:r>
                  <a:rPr lang="ru-RU" altLang="ru-RU">
                    <a:solidFill>
                      <a:srgbClr val="339966"/>
                    </a:solidFill>
                    <a:latin typeface="Times New Roman" pitchFamily="18" charset="0"/>
                  </a:rPr>
                  <a:t>&gt;0, </a:t>
                </a:r>
                <a:r>
                  <a:rPr lang="en-US" altLang="ru-RU">
                    <a:solidFill>
                      <a:srgbClr val="339966"/>
                    </a:solidFill>
                    <a:latin typeface="Times New Roman" pitchFamily="18" charset="0"/>
                  </a:rPr>
                  <a:t>a</a:t>
                </a:r>
                <a:r>
                  <a:rPr lang="en-US" altLang="ru-RU">
                    <a:solidFill>
                      <a:srgbClr val="339966"/>
                    </a:solidFill>
                    <a:latin typeface="Times New Roman" pitchFamily="18" charset="0"/>
                    <a:sym typeface="Symbol" pitchFamily="18" charset="2"/>
                  </a:rPr>
                  <a:t></a:t>
                </a:r>
                <a:r>
                  <a:rPr lang="ru-RU" altLang="ru-RU">
                    <a:solidFill>
                      <a:srgbClr val="339966"/>
                    </a:solidFill>
                    <a:latin typeface="Times New Roman" pitchFamily="18" charset="0"/>
                  </a:rPr>
                  <a:t>1)</a:t>
                </a:r>
                <a:r>
                  <a:rPr lang="ru-RU" altLang="ru-RU">
                    <a:solidFill>
                      <a:srgbClr val="339966"/>
                    </a:solidFill>
                    <a:latin typeface="Times New Roman" pitchFamily="18" charset="0"/>
                    <a:sym typeface="Symbol" pitchFamily="18" charset="2"/>
                  </a:rPr>
                  <a:t> </a:t>
                </a:r>
              </a:p>
            </p:txBody>
          </p:sp>
          <p:sp>
            <p:nvSpPr>
              <p:cNvPr id="20" name="Rectangle 105"/>
              <p:cNvSpPr>
                <a:spLocks noChangeArrowheads="1"/>
              </p:cNvSpPr>
              <p:nvPr/>
            </p:nvSpPr>
            <p:spPr bwMode="auto">
              <a:xfrm>
                <a:off x="0" y="2097"/>
                <a:ext cx="576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graphicFrame>
            <p:nvGraphicFramePr>
              <p:cNvPr id="21" name="Object 123"/>
              <p:cNvGraphicFramePr>
                <a:graphicFrameLocks noChangeAspect="1"/>
              </p:cNvGraphicFramePr>
              <p:nvPr/>
            </p:nvGraphicFramePr>
            <p:xfrm>
              <a:off x="3188" y="2736"/>
              <a:ext cx="2024" cy="4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01" name="Формула" r:id="rId9" imgW="914400" imgH="203200" progId="Equation.3">
                      <p:embed/>
                    </p:oleObj>
                  </mc:Choice>
                  <mc:Fallback>
                    <p:oleObj name="Формула" r:id="rId9" imgW="9144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88" y="2736"/>
                            <a:ext cx="2024" cy="4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" name="Rectangle 107"/>
              <p:cNvSpPr>
                <a:spLocks noChangeArrowheads="1"/>
              </p:cNvSpPr>
              <p:nvPr/>
            </p:nvSpPr>
            <p:spPr bwMode="auto">
              <a:xfrm>
                <a:off x="0" y="2112"/>
                <a:ext cx="576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graphicFrame>
            <p:nvGraphicFramePr>
              <p:cNvPr id="23" name="Object 124"/>
              <p:cNvGraphicFramePr>
                <a:graphicFrameLocks noChangeAspect="1"/>
              </p:cNvGraphicFramePr>
              <p:nvPr/>
            </p:nvGraphicFramePr>
            <p:xfrm>
              <a:off x="479" y="3510"/>
              <a:ext cx="1155" cy="5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02" name="Формула" r:id="rId11" imgW="444307" imgH="228501" progId="Equation.3">
                      <p:embed/>
                    </p:oleObj>
                  </mc:Choice>
                  <mc:Fallback>
                    <p:oleObj name="Формула" r:id="rId11" imgW="444307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9" y="3510"/>
                            <a:ext cx="1155" cy="5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Rectangle 108"/>
              <p:cNvSpPr>
                <a:spLocks noChangeArrowheads="1"/>
              </p:cNvSpPr>
              <p:nvPr/>
            </p:nvSpPr>
            <p:spPr bwMode="auto">
              <a:xfrm>
                <a:off x="267" y="3954"/>
                <a:ext cx="212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9pPr>
              </a:lstStyle>
              <a:p>
                <a:r>
                  <a:rPr lang="ru-RU" altLang="ru-RU" sz="2800" b="0" dirty="0"/>
                  <a:t> </a:t>
                </a:r>
                <a:r>
                  <a:rPr lang="ru-RU" altLang="ru-RU" dirty="0">
                    <a:solidFill>
                      <a:srgbClr val="339966"/>
                    </a:solidFill>
                    <a:latin typeface="Times New Roman" pitchFamily="18" charset="0"/>
                  </a:rPr>
                  <a:t>(</a:t>
                </a:r>
                <a:r>
                  <a:rPr lang="ru-RU" altLang="ru-RU" i="1" dirty="0">
                    <a:solidFill>
                      <a:srgbClr val="339966"/>
                    </a:solidFill>
                    <a:latin typeface="Times New Roman" pitchFamily="18" charset="0"/>
                  </a:rPr>
                  <a:t>помните, что </a:t>
                </a:r>
                <a:r>
                  <a:rPr lang="en-US" altLang="ru-RU" dirty="0">
                    <a:solidFill>
                      <a:srgbClr val="339966"/>
                    </a:solidFill>
                    <a:latin typeface="Times New Roman" pitchFamily="18" charset="0"/>
                  </a:rPr>
                  <a:t>f </a:t>
                </a:r>
                <a:r>
                  <a:rPr lang="ru-RU" altLang="ru-RU" dirty="0">
                    <a:solidFill>
                      <a:srgbClr val="339966"/>
                    </a:solidFill>
                    <a:latin typeface="Times New Roman" pitchFamily="18" charset="0"/>
                  </a:rPr>
                  <a:t>&gt;0, </a:t>
                </a:r>
                <a:r>
                  <a:rPr lang="en-US" altLang="ru-RU" dirty="0">
                    <a:solidFill>
                      <a:srgbClr val="339966"/>
                    </a:solidFill>
                    <a:latin typeface="Times New Roman" pitchFamily="18" charset="0"/>
                  </a:rPr>
                  <a:t>a </a:t>
                </a:r>
                <a:r>
                  <a:rPr lang="ru-RU" altLang="ru-RU" dirty="0">
                    <a:solidFill>
                      <a:srgbClr val="339966"/>
                    </a:solidFill>
                    <a:latin typeface="Times New Roman" pitchFamily="18" charset="0"/>
                  </a:rPr>
                  <a:t>&gt;0 ,</a:t>
                </a:r>
                <a:r>
                  <a:rPr lang="en-US" altLang="ru-RU" dirty="0">
                    <a:solidFill>
                      <a:srgbClr val="339966"/>
                    </a:solidFill>
                    <a:latin typeface="Times New Roman" pitchFamily="18" charset="0"/>
                  </a:rPr>
                  <a:t>a</a:t>
                </a:r>
                <a:r>
                  <a:rPr lang="en-US" altLang="ru-RU" dirty="0">
                    <a:solidFill>
                      <a:srgbClr val="339966"/>
                    </a:solidFill>
                    <a:latin typeface="Times New Roman" pitchFamily="18" charset="0"/>
                    <a:sym typeface="Symbol" pitchFamily="18" charset="2"/>
                  </a:rPr>
                  <a:t></a:t>
                </a:r>
                <a:r>
                  <a:rPr lang="ru-RU" altLang="ru-RU" dirty="0">
                    <a:solidFill>
                      <a:srgbClr val="339966"/>
                    </a:solidFill>
                    <a:latin typeface="Times New Roman" pitchFamily="18" charset="0"/>
                  </a:rPr>
                  <a:t>1)</a:t>
                </a:r>
                <a:r>
                  <a:rPr lang="ru-RU" altLang="ru-RU" b="0" dirty="0">
                    <a:sym typeface="Symbol" pitchFamily="18" charset="2"/>
                  </a:rPr>
                  <a:t> </a:t>
                </a:r>
              </a:p>
            </p:txBody>
          </p:sp>
          <p:sp>
            <p:nvSpPr>
              <p:cNvPr id="25" name="Rectangle 110"/>
              <p:cNvSpPr>
                <a:spLocks noChangeArrowheads="1"/>
              </p:cNvSpPr>
              <p:nvPr/>
            </p:nvSpPr>
            <p:spPr bwMode="auto">
              <a:xfrm>
                <a:off x="0" y="2097"/>
                <a:ext cx="576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1pPr>
                <a:lvl2pPr marL="742950" indent="-28575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2pPr>
                <a:lvl3pPr marL="11430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3pPr>
                <a:lvl4pPr marL="16002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4pPr>
                <a:lvl5pPr marL="2057400" indent="-228600" eaLnBrk="0" hangingPunct="0"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000000"/>
                    </a:solidFill>
                    <a:latin typeface="Georgia" pitchFamily="18" charset="0"/>
                    <a:cs typeface="Times New Roman" pitchFamily="18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graphicFrame>
            <p:nvGraphicFramePr>
              <p:cNvPr id="26" name="Object 125"/>
              <p:cNvGraphicFramePr>
                <a:graphicFrameLocks noChangeAspect="1"/>
              </p:cNvGraphicFramePr>
              <p:nvPr/>
            </p:nvGraphicFramePr>
            <p:xfrm>
              <a:off x="3201" y="3600"/>
              <a:ext cx="2046" cy="46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03" name="Формула" r:id="rId13" imgW="876300" imgH="203200" progId="Equation.3">
                      <p:embed/>
                    </p:oleObj>
                  </mc:Choice>
                  <mc:Fallback>
                    <p:oleObj name="Формула" r:id="rId13" imgW="8763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1" y="3600"/>
                            <a:ext cx="2046" cy="46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" name="Text Box 112"/>
            <p:cNvSpPr txBox="1">
              <a:spLocks noChangeArrowheads="1"/>
            </p:cNvSpPr>
            <p:nvPr/>
          </p:nvSpPr>
          <p:spPr bwMode="auto">
            <a:xfrm>
              <a:off x="0" y="3993"/>
              <a:ext cx="569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000000"/>
                  </a:solidFill>
                  <a:latin typeface="Georgia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Примечание</a:t>
              </a:r>
              <a:r>
                <a:rPr lang="ru-RU" altLang="ru-RU" b="0"/>
                <a:t>: </a:t>
              </a:r>
              <a:r>
                <a:rPr lang="en-US" altLang="ru-RU" i="1"/>
                <a:t>a </a:t>
              </a:r>
              <a:r>
                <a:rPr lang="ru-RU" altLang="ru-RU" i="1"/>
                <a:t>– функция от х или число,  </a:t>
              </a:r>
              <a:r>
                <a:rPr lang="en-US" altLang="ru-RU" i="1"/>
                <a:t>f </a:t>
              </a:r>
              <a:r>
                <a:rPr lang="ru-RU" altLang="ru-RU" i="1"/>
                <a:t>и</a:t>
              </a:r>
              <a:r>
                <a:rPr lang="en-US" altLang="ru-RU" i="1"/>
                <a:t> g –</a:t>
              </a:r>
              <a:r>
                <a:rPr lang="ru-RU" altLang="ru-RU"/>
                <a:t> </a:t>
              </a:r>
              <a:r>
                <a:rPr lang="ru-RU" altLang="ru-RU" i="1"/>
                <a:t>функции от х.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23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08912" cy="4392488"/>
          </a:xfrm>
        </p:spPr>
        <p:txBody>
          <a:bodyPr>
            <a:normAutofit/>
          </a:bodyPr>
          <a:lstStyle/>
          <a:p>
            <a:r>
              <a:rPr lang="en-US" dirty="0"/>
              <a:t>5)</a:t>
            </a:r>
            <a:r>
              <a:rPr lang="en-US" b="1" dirty="0" err="1">
                <a:solidFill>
                  <a:srgbClr val="B45F07"/>
                </a:solidFill>
              </a:rPr>
              <a:t>Проекты</a:t>
            </a:r>
            <a:r>
              <a:rPr lang="en-US" b="1" dirty="0">
                <a:solidFill>
                  <a:srgbClr val="B45F07"/>
                </a:solidFill>
              </a:rPr>
              <a:t> </a:t>
            </a:r>
            <a:r>
              <a:rPr lang="en-US" b="1" dirty="0" err="1">
                <a:solidFill>
                  <a:srgbClr val="B45F07"/>
                </a:solidFill>
              </a:rPr>
              <a:t>по</a:t>
            </a:r>
            <a:r>
              <a:rPr lang="en-US" b="1" dirty="0">
                <a:solidFill>
                  <a:srgbClr val="B45F07"/>
                </a:solidFill>
              </a:rPr>
              <a:t> </a:t>
            </a:r>
            <a:r>
              <a:rPr lang="en-US" b="1" dirty="0" err="1">
                <a:solidFill>
                  <a:srgbClr val="B45F07"/>
                </a:solidFill>
              </a:rPr>
              <a:t>истории</a:t>
            </a:r>
            <a:r>
              <a:rPr lang="en-US" b="1" dirty="0">
                <a:solidFill>
                  <a:srgbClr val="B45F07"/>
                </a:solidFill>
              </a:rPr>
              <a:t> </a:t>
            </a:r>
            <a:r>
              <a:rPr lang="en-US" b="1" dirty="0" err="1">
                <a:solidFill>
                  <a:srgbClr val="B45F07"/>
                </a:solidFill>
              </a:rPr>
              <a:t>математических</a:t>
            </a:r>
            <a:r>
              <a:rPr lang="en-US" b="1" dirty="0">
                <a:solidFill>
                  <a:srgbClr val="B45F07"/>
                </a:solidFill>
              </a:rPr>
              <a:t> </a:t>
            </a:r>
            <a:r>
              <a:rPr lang="en-US" b="1" dirty="0" err="1">
                <a:solidFill>
                  <a:srgbClr val="B45F07"/>
                </a:solidFill>
              </a:rPr>
              <a:t>исследований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решению</a:t>
            </a:r>
            <a:r>
              <a:rPr lang="en-US" dirty="0"/>
              <a:t> </a:t>
            </a:r>
            <a:r>
              <a:rPr lang="en-US" dirty="0" err="1"/>
              <a:t>уравнений</a:t>
            </a:r>
            <a:r>
              <a:rPr lang="en-US" dirty="0"/>
              <a:t> </a:t>
            </a:r>
            <a:r>
              <a:rPr lang="en-US" dirty="0" err="1"/>
              <a:t>высших</a:t>
            </a:r>
            <a:r>
              <a:rPr lang="en-US" dirty="0"/>
              <a:t> </a:t>
            </a:r>
            <a:r>
              <a:rPr lang="en-US" dirty="0" err="1"/>
              <a:t>степеней</a:t>
            </a:r>
            <a:r>
              <a:rPr lang="en-US" dirty="0"/>
              <a:t> (</a:t>
            </a:r>
            <a:r>
              <a:rPr lang="en-US" dirty="0" err="1"/>
              <a:t>история</a:t>
            </a:r>
            <a:r>
              <a:rPr lang="en-US" dirty="0"/>
              <a:t> </a:t>
            </a:r>
            <a:r>
              <a:rPr lang="en-US" dirty="0" err="1"/>
              <a:t>математических</a:t>
            </a:r>
            <a:r>
              <a:rPr lang="en-US" dirty="0"/>
              <a:t> </a:t>
            </a:r>
            <a:r>
              <a:rPr lang="en-US" dirty="0" err="1"/>
              <a:t>турниров</a:t>
            </a:r>
            <a:r>
              <a:rPr lang="en-US" dirty="0"/>
              <a:t>).</a:t>
            </a:r>
            <a:r>
              <a:rPr lang="en-US" dirty="0" err="1"/>
              <a:t>Истории</a:t>
            </a:r>
            <a:r>
              <a:rPr lang="en-US" dirty="0"/>
              <a:t> </a:t>
            </a:r>
            <a:r>
              <a:rPr lang="en-US" dirty="0" err="1"/>
              <a:t>о</a:t>
            </a:r>
            <a:r>
              <a:rPr lang="en-US" dirty="0"/>
              <a:t> </a:t>
            </a:r>
            <a:r>
              <a:rPr lang="en-US" dirty="0" err="1"/>
              <a:t>знаменитых</a:t>
            </a:r>
            <a:r>
              <a:rPr lang="en-US" dirty="0"/>
              <a:t> </a:t>
            </a:r>
            <a:r>
              <a:rPr lang="en-US" dirty="0" err="1"/>
              <a:t>математиках</a:t>
            </a:r>
            <a:r>
              <a:rPr lang="en-US" dirty="0"/>
              <a:t> ,</a:t>
            </a:r>
            <a:r>
              <a:rPr lang="en-US" dirty="0" err="1"/>
              <a:t>их</a:t>
            </a:r>
            <a:r>
              <a:rPr lang="en-US" dirty="0"/>
              <a:t> </a:t>
            </a:r>
            <a:r>
              <a:rPr lang="en-US" dirty="0" err="1"/>
              <a:t>научных</a:t>
            </a:r>
            <a:r>
              <a:rPr lang="en-US" dirty="0"/>
              <a:t> </a:t>
            </a:r>
            <a:r>
              <a:rPr lang="en-US" dirty="0" err="1"/>
              <a:t>открытиях</a:t>
            </a:r>
            <a:r>
              <a:rPr lang="en-US" dirty="0"/>
              <a:t> , </a:t>
            </a:r>
            <a:r>
              <a:rPr lang="en-US" dirty="0" err="1"/>
              <a:t>о</a:t>
            </a:r>
            <a:r>
              <a:rPr lang="en-US" dirty="0"/>
              <a:t> </a:t>
            </a:r>
            <a:r>
              <a:rPr lang="en-US" b="1" dirty="0" err="1">
                <a:solidFill>
                  <a:srgbClr val="B45F07"/>
                </a:solidFill>
              </a:rPr>
              <a:t>недоказанных</a:t>
            </a:r>
            <a:r>
              <a:rPr lang="en-US" b="1" dirty="0">
                <a:solidFill>
                  <a:srgbClr val="B45F07"/>
                </a:solidFill>
              </a:rPr>
              <a:t> </a:t>
            </a:r>
            <a:r>
              <a:rPr lang="en-US" b="1" dirty="0" err="1">
                <a:solidFill>
                  <a:srgbClr val="B45F07"/>
                </a:solidFill>
              </a:rPr>
              <a:t>теоремах</a:t>
            </a:r>
            <a:r>
              <a:rPr lang="en-US" b="1" dirty="0">
                <a:solidFill>
                  <a:srgbClr val="B45F07"/>
                </a:solidFill>
              </a:rPr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других</a:t>
            </a:r>
            <a:r>
              <a:rPr lang="en-US" dirty="0"/>
              <a:t> </a:t>
            </a:r>
            <a:r>
              <a:rPr lang="en-US" dirty="0" err="1" smtClean="0"/>
              <a:t>фактах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err="1"/>
              <a:t>П</a:t>
            </a:r>
            <a:r>
              <a:rPr lang="en-US" dirty="0" err="1" smtClean="0"/>
              <a:t>рививает</a:t>
            </a:r>
            <a:r>
              <a:rPr lang="en-US" dirty="0" smtClean="0"/>
              <a:t> </a:t>
            </a:r>
            <a:r>
              <a:rPr lang="en-US" dirty="0" err="1"/>
              <a:t>любовь</a:t>
            </a:r>
            <a:r>
              <a:rPr lang="en-US" dirty="0"/>
              <a:t> </a:t>
            </a:r>
            <a:r>
              <a:rPr lang="en-US" dirty="0" err="1"/>
              <a:t>к</a:t>
            </a:r>
            <a:r>
              <a:rPr lang="en-US" dirty="0"/>
              <a:t> </a:t>
            </a:r>
            <a:r>
              <a:rPr lang="en-US" dirty="0" err="1"/>
              <a:t>математике</a:t>
            </a:r>
            <a:r>
              <a:rPr lang="en-US" dirty="0"/>
              <a:t> , </a:t>
            </a:r>
            <a:r>
              <a:rPr lang="en-US" dirty="0" err="1"/>
              <a:t>повышает</a:t>
            </a:r>
            <a:r>
              <a:rPr lang="en-US" dirty="0"/>
              <a:t> </a:t>
            </a:r>
            <a:r>
              <a:rPr lang="en-US" dirty="0" err="1"/>
              <a:t>мотивацию</a:t>
            </a:r>
            <a:r>
              <a:rPr lang="en-US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34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646113" y="521122"/>
            <a:ext cx="8102351" cy="577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endParaRPr lang="en-US" altLang="ru-RU" sz="2800" i="1" dirty="0">
              <a:solidFill>
                <a:srgbClr val="FFFFB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200000"/>
              </a:lnSpc>
              <a:spcBef>
                <a:spcPts val="700"/>
              </a:spcBef>
              <a:buClrTx/>
              <a:buFontTx/>
              <a:buNone/>
            </a:pPr>
            <a:r>
              <a:rPr lang="ru-RU" altLang="ru-RU" sz="28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</a:rPr>
              <a:t>Исследовательский проект</a:t>
            </a:r>
          </a:p>
          <a:p>
            <a:pPr algn="ctr" eaLnBrk="1" hangingPunct="1">
              <a:lnSpc>
                <a:spcPct val="200000"/>
              </a:lnSpc>
              <a:spcBef>
                <a:spcPts val="1000"/>
              </a:spcBef>
              <a:buClrTx/>
              <a:buFontTx/>
              <a:buNone/>
            </a:pPr>
            <a:r>
              <a:rPr lang="ru-RU" altLang="ru-RU" sz="40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</a:rPr>
              <a:t>«</a:t>
            </a:r>
            <a:r>
              <a:rPr lang="ru-RU" altLang="ru-RU" sz="3600" b="1" dirty="0">
                <a:solidFill>
                  <a:srgbClr val="B45F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</a:rPr>
              <a:t>О РАЗРЕШИМОСТИ КУБИЧЕСКИХ УРАВНЕНИЙ В РАДИКАЛАХ</a:t>
            </a:r>
            <a:r>
              <a:rPr lang="ru-RU" altLang="ru-RU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anose="02040604050505020304" pitchFamily="18" charset="0"/>
              </a:rPr>
              <a:t>»</a:t>
            </a:r>
          </a:p>
          <a:p>
            <a:pPr algn="r"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</a:pPr>
            <a:endParaRPr lang="ru-RU" altLang="ru-RU" sz="1200" b="1" i="1" dirty="0">
              <a:solidFill>
                <a:srgbClr val="FFFFB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altLang="ru-RU" sz="1200" b="1" i="1" dirty="0">
                <a:solidFill>
                  <a:srgbClr val="FFFFB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ts val="300"/>
              </a:spcBef>
              <a:buClrTx/>
              <a:buFontTx/>
              <a:buNone/>
            </a:pPr>
            <a:endParaRPr lang="ru-RU" altLang="ru-RU" sz="1200" b="1" i="1" dirty="0">
              <a:solidFill>
                <a:srgbClr val="FFFFB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463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7352" y="83671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/>
              <a:t>Цели работы</a:t>
            </a:r>
            <a:r>
              <a:rPr lang="ru-RU" altLang="ru-RU" sz="2400" dirty="0">
                <a:solidFill>
                  <a:srgbClr val="B45F07"/>
                </a:solidFill>
              </a:rPr>
              <a:t>: </a:t>
            </a:r>
            <a:r>
              <a:rPr lang="ru-RU" altLang="ru-RU" sz="2400" b="1" dirty="0">
                <a:solidFill>
                  <a:srgbClr val="B45F07"/>
                </a:solidFill>
              </a:rPr>
              <a:t>популяризация математических знаний, нахождение наиболее простых способов</a:t>
            </a:r>
            <a:r>
              <a:rPr lang="ru-RU" altLang="ru-RU" sz="2400" b="1" dirty="0">
                <a:solidFill>
                  <a:srgbClr val="F07F09"/>
                </a:solidFill>
              </a:rPr>
              <a:t> </a:t>
            </a:r>
            <a:r>
              <a:rPr lang="ru-RU" altLang="ru-RU" sz="2400" dirty="0">
                <a:solidFill>
                  <a:srgbClr val="000000"/>
                </a:solidFill>
              </a:rPr>
              <a:t>решения уравнений 2-ой и 3-ей степеней </a:t>
            </a:r>
            <a:r>
              <a:rPr lang="ru-RU" altLang="ru-RU" sz="2400" dirty="0">
                <a:latin typeface="Comic Sans MS" pitchFamily="64" charset="0"/>
              </a:rPr>
              <a:t>	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4352" y="2276871"/>
            <a:ext cx="8352928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8013">
              <a:lnSpc>
                <a:spcPct val="80000"/>
              </a:lnSpc>
              <a:spcBef>
                <a:spcPts val="500"/>
              </a:spcBef>
              <a:tabLst>
                <a:tab pos="6096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dirty="0">
                <a:latin typeface="Arial"/>
                <a:cs typeface="Arial"/>
              </a:rPr>
              <a:t>Задачи</a:t>
            </a:r>
            <a:r>
              <a:rPr lang="ru-RU" altLang="ru-RU" dirty="0">
                <a:latin typeface="Comic Sans MS" pitchFamily="64" charset="0"/>
              </a:rPr>
              <a:t> </a:t>
            </a:r>
            <a:r>
              <a:rPr lang="ru-RU" altLang="ru-RU" dirty="0">
                <a:latin typeface="Arial"/>
                <a:cs typeface="Arial"/>
              </a:rPr>
              <a:t>работы:</a:t>
            </a:r>
          </a:p>
          <a:p>
            <a:pPr marL="609600" indent="-608013"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buFont typeface="Wingdings" charset="2"/>
              <a:buChar char=""/>
              <a:tabLst>
                <a:tab pos="6096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dirty="0">
                <a:latin typeface="Arial"/>
                <a:cs typeface="Arial"/>
              </a:rPr>
              <a:t>проведение конкурса рефератов «Знаменитые математики, внёсшие значительный вклад  в решение кубических уравнений»;</a:t>
            </a:r>
          </a:p>
          <a:p>
            <a:pPr marL="609600" indent="-608013"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buFont typeface="Wingdings" charset="2"/>
              <a:buChar char=""/>
              <a:tabLst>
                <a:tab pos="6096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dirty="0">
                <a:latin typeface="Arial"/>
                <a:cs typeface="Arial"/>
              </a:rPr>
              <a:t>расширение знаний учащихся о множествах чисел, знакомство с мнимой единицей  и множеством комплексных чисел;</a:t>
            </a:r>
          </a:p>
          <a:p>
            <a:pPr marL="609600" indent="-608013"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buFont typeface="Wingdings" charset="2"/>
              <a:buChar char=""/>
              <a:tabLst>
                <a:tab pos="6096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dirty="0">
                <a:latin typeface="Arial"/>
                <a:cs typeface="Arial"/>
              </a:rPr>
              <a:t>проведение обобщающего урока по теме «Решение уравнений 1-ой и 2-ой степеней по формулам»;</a:t>
            </a:r>
          </a:p>
          <a:p>
            <a:pPr marL="609600" indent="-608013"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buFont typeface="Wingdings" charset="2"/>
              <a:buChar char=""/>
              <a:tabLst>
                <a:tab pos="6096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dirty="0">
                <a:latin typeface="Arial"/>
                <a:cs typeface="Arial"/>
              </a:rPr>
              <a:t>проведение семинара «Вывод формулы для решения уравнений 3-ей степени» с привлечением  выпускников школы, обучающихся в технических вузах;</a:t>
            </a:r>
          </a:p>
          <a:p>
            <a:pPr marL="609600" indent="-608013"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buFont typeface="Wingdings" charset="2"/>
              <a:buChar char=""/>
              <a:tabLst>
                <a:tab pos="6096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dirty="0">
                <a:latin typeface="Arial"/>
                <a:cs typeface="Arial"/>
              </a:rPr>
              <a:t>выяснение прикладного значения  </a:t>
            </a:r>
            <a:r>
              <a:rPr lang="ru-RU" altLang="ru-RU" b="1" dirty="0">
                <a:solidFill>
                  <a:srgbClr val="B45F07"/>
                </a:solidFill>
                <a:latin typeface="Arial"/>
                <a:cs typeface="Arial"/>
              </a:rPr>
              <a:t>формулы </a:t>
            </a:r>
            <a:r>
              <a:rPr lang="ru-RU" altLang="ru-RU" b="1" dirty="0" err="1">
                <a:solidFill>
                  <a:srgbClr val="B45F07"/>
                </a:solidFill>
                <a:latin typeface="Arial"/>
                <a:cs typeface="Arial"/>
              </a:rPr>
              <a:t>Кардано</a:t>
            </a:r>
            <a:r>
              <a:rPr lang="ru-RU" altLang="ru-RU" b="1" dirty="0">
                <a:solidFill>
                  <a:srgbClr val="B45F07"/>
                </a:solidFill>
                <a:latin typeface="Arial"/>
                <a:cs typeface="Arial"/>
              </a:rPr>
              <a:t>;</a:t>
            </a:r>
          </a:p>
          <a:p>
            <a:pPr marL="609600" indent="-608013"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buFont typeface="Wingdings" charset="2"/>
              <a:buChar char=""/>
              <a:tabLst>
                <a:tab pos="6096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altLang="ru-RU" dirty="0">
                <a:latin typeface="Arial"/>
                <a:cs typeface="Arial"/>
              </a:rPr>
              <a:t>разрешение вопроса о возможности решения уравнений 4-ой и 5-ой степеней по формулам </a:t>
            </a:r>
          </a:p>
          <a:p>
            <a:pPr marL="609600" indent="-608013"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tabLst>
                <a:tab pos="6096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altLang="ru-RU" dirty="0">
              <a:latin typeface="Arial"/>
              <a:cs typeface="Arial"/>
            </a:endParaRPr>
          </a:p>
          <a:p>
            <a:pPr marL="609600" indent="-608013"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tabLst>
                <a:tab pos="6096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altLang="ru-RU" dirty="0">
              <a:latin typeface="Comic Sans MS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2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81599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rgbClr val="B45F07"/>
                </a:solidFill>
              </a:rPr>
              <a:t>Математический </a:t>
            </a:r>
            <a:r>
              <a:rPr lang="ru-RU" altLang="ru-RU" sz="4000" b="1" dirty="0">
                <a:solidFill>
                  <a:srgbClr val="B45F07"/>
                </a:solidFill>
              </a:rPr>
              <a:t>турнир между </a:t>
            </a:r>
            <a:r>
              <a:rPr lang="ru-RU" altLang="ru-RU" sz="4000" b="1" dirty="0" smtClean="0">
                <a:solidFill>
                  <a:srgbClr val="B45F07"/>
                </a:solidFill>
              </a:rPr>
              <a:t>Тартальей </a:t>
            </a:r>
            <a:r>
              <a:rPr lang="ru-RU" altLang="ru-RU" sz="4000" b="1" dirty="0">
                <a:solidFill>
                  <a:srgbClr val="B45F07"/>
                </a:solidFill>
              </a:rPr>
              <a:t>и </a:t>
            </a:r>
            <a:r>
              <a:rPr lang="ru-RU" altLang="ru-RU" sz="4000" b="1" dirty="0" err="1" smtClean="0">
                <a:solidFill>
                  <a:srgbClr val="B45F07"/>
                </a:solidFill>
              </a:rPr>
              <a:t>Фиоре</a:t>
            </a:r>
            <a:endParaRPr lang="ru-RU" sz="4000" b="1" dirty="0">
              <a:solidFill>
                <a:srgbClr val="B45F07"/>
              </a:solidFill>
            </a:endParaRPr>
          </a:p>
        </p:txBody>
      </p:sp>
      <p:pic>
        <p:nvPicPr>
          <p:cNvPr id="5" name="F01F372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50208" y="1496433"/>
            <a:ext cx="59685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6">
              <a:spcBef>
                <a:spcPts val="650"/>
              </a:spcBef>
              <a:buClr>
                <a:srgbClr val="99FF66"/>
              </a:buClr>
              <a:buFont typeface="Wingdings" charset="2"/>
              <a:buChar char=""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</a:rPr>
              <a:t>Для участников алгебраических диспутов </a:t>
            </a:r>
            <a:r>
              <a:rPr lang="ru-RU" altLang="ru-RU" sz="2400" b="1" dirty="0">
                <a:solidFill>
                  <a:srgbClr val="B45F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</a:rPr>
              <a:t>было важно обладать неизвестной ещё для других формулой </a:t>
            </a: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</a:rPr>
              <a:t>решения того или иного типа уравнений, алгоритмом, с помощью которого можно было решить значительное количество задач</a:t>
            </a:r>
            <a:r>
              <a:rPr lang="ru-RU" alt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 Light" panose="020F0302020204030204" pitchFamily="34" charset="0"/>
              </a:rPr>
              <a:t>. </a:t>
            </a: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323528" y="1660990"/>
            <a:ext cx="5136530" cy="4614129"/>
            <a:chOff x="158" y="1480"/>
            <a:chExt cx="3288" cy="2198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480"/>
              <a:ext cx="3288" cy="2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158" y="1480"/>
              <a:ext cx="3288" cy="2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altLang="ru-RU"/>
            </a:p>
          </p:txBody>
        </p:sp>
      </p:grpSp>
    </p:spTree>
    <p:extLst>
      <p:ext uri="{BB962C8B-B14F-4D97-AF65-F5344CB8AC3E}">
        <p14:creationId xmlns:p14="http://schemas.microsoft.com/office/powerpoint/2010/main" val="413295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31520"/>
            <a:ext cx="7632848" cy="5145752"/>
          </a:xfrm>
        </p:spPr>
        <p:txBody>
          <a:bodyPr>
            <a:normAutofit/>
          </a:bodyPr>
          <a:lstStyle/>
          <a:p>
            <a:r>
              <a:rPr lang="ru-RU" dirty="0"/>
              <a:t>Развитие профессиональной компетентности – это динамичный процесс усвоения и </a:t>
            </a:r>
            <a:r>
              <a:rPr lang="ru-RU" b="1" dirty="0">
                <a:solidFill>
                  <a:srgbClr val="B45F07"/>
                </a:solidFill>
              </a:rPr>
              <a:t>модернизации профессионального опыта</a:t>
            </a:r>
            <a:r>
              <a:rPr lang="ru-RU" dirty="0">
                <a:solidFill>
                  <a:srgbClr val="B45F07"/>
                </a:solidFill>
              </a:rPr>
              <a:t>, </a:t>
            </a:r>
            <a:r>
              <a:rPr lang="ru-RU" dirty="0"/>
              <a:t>ведущий к развитию индивидуальных профессиональных качеств, накоплению профессионального опыта, предполагающий непрерывное развитие и самосовершенствование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242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467544" y="476672"/>
            <a:ext cx="8385175" cy="783853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dirty="0" err="1" smtClean="0">
                <a:solidFill>
                  <a:srgbClr val="B45F07"/>
                </a:solidFill>
              </a:rPr>
              <a:t>Джероламо</a:t>
            </a:r>
            <a:r>
              <a:rPr lang="ru-RU" altLang="ru-RU" dirty="0" smtClean="0">
                <a:solidFill>
                  <a:srgbClr val="B45F07"/>
                </a:solidFill>
              </a:rPr>
              <a:t> </a:t>
            </a:r>
            <a:r>
              <a:rPr lang="ru-RU" altLang="ru-RU" dirty="0" err="1" smtClean="0">
                <a:solidFill>
                  <a:srgbClr val="B45F07"/>
                </a:solidFill>
              </a:rPr>
              <a:t>Кардано</a:t>
            </a:r>
            <a:endParaRPr lang="ru-RU" altLang="ru-RU" dirty="0" smtClean="0">
              <a:solidFill>
                <a:srgbClr val="B45F07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23528" y="1340768"/>
            <a:ext cx="392747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lvl="2">
              <a:lnSpc>
                <a:spcPct val="90000"/>
              </a:lnSpc>
              <a:spcBef>
                <a:spcPts val="600"/>
              </a:spcBef>
              <a:buClr>
                <a:srgbClr val="99FF66"/>
              </a:buClr>
              <a:buFont typeface="Wingdings" charset="2"/>
              <a:buChar char=""/>
            </a:pPr>
            <a:r>
              <a:rPr lang="ru-RU" alt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Итальянский математик, инженер, философ, медик и астролог</a:t>
            </a:r>
            <a:r>
              <a:rPr lang="ru-RU" alt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  <a:cs typeface="Calibri"/>
              </a:rPr>
              <a:t>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067944" y="1412776"/>
            <a:ext cx="4431531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50"/>
              </a:spcBef>
              <a:buClr>
                <a:srgbClr val="99FF66"/>
              </a:buClr>
              <a:buFont typeface="Wingdings" charset="2"/>
              <a:buChar char=""/>
            </a:pPr>
            <a:r>
              <a:rPr lang="ru-RU" alt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</a:rPr>
              <a:t>Учился в университетах </a:t>
            </a:r>
            <a:r>
              <a:rPr lang="ru-RU" alt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</a:rPr>
              <a:t>Павии</a:t>
            </a:r>
            <a:r>
              <a:rPr lang="ru-RU" alt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</a:rPr>
              <a:t> и Падуи. Сначала занимался только медициной, но в 1534 году стал профессором математики в Милане, позже – в Болонье. Однако, </a:t>
            </a:r>
            <a:r>
              <a:rPr lang="ru-RU" alt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</a:rPr>
              <a:t>Кардано</a:t>
            </a:r>
            <a:r>
              <a:rPr lang="ru-RU" alt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</a:rPr>
              <a:t> не бросил врачебное занятие</a:t>
            </a:r>
            <a:r>
              <a:rPr lang="ru-RU" altLang="ru-RU" sz="2400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</a:rPr>
              <a:t>.</a:t>
            </a:r>
            <a:r>
              <a:rPr lang="ru-RU" altLang="ru-RU" sz="2600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</a:rPr>
              <a:t> 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7545" y="5949280"/>
            <a:ext cx="4176464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Arial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ru-RU" altLang="ru-RU" sz="2400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1501 – 1576 гг.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2500313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2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44475"/>
            <a:ext cx="8385175" cy="952277"/>
          </a:xfrm>
        </p:spPr>
        <p:txBody>
          <a:bodyPr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dirty="0" smtClean="0">
                <a:solidFill>
                  <a:srgbClr val="B45F07"/>
                </a:solidFill>
              </a:rPr>
              <a:t>Выводы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366894" cy="4395192"/>
          </a:xfrm>
        </p:spPr>
        <p:txBody>
          <a:bodyPr>
            <a:normAutofit lnSpcReduction="10000"/>
          </a:bodyPr>
          <a:lstStyle/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000" b="1" i="1" dirty="0" smtClean="0">
                <a:latin typeface="Arial"/>
                <a:cs typeface="Arial"/>
              </a:rPr>
              <a:t>В ходе работы над проектом мы провели конкурс рефератов «</a:t>
            </a:r>
            <a:r>
              <a:rPr lang="ru-RU" altLang="ru-RU" sz="2000" b="1" i="1" dirty="0" smtClean="0">
                <a:solidFill>
                  <a:srgbClr val="B45F07"/>
                </a:solidFill>
                <a:latin typeface="Arial"/>
                <a:cs typeface="Arial"/>
              </a:rPr>
              <a:t>Знаменитые математики, внесшие значительный вклад в решение кубических уравнений</a:t>
            </a:r>
            <a:r>
              <a:rPr lang="ru-RU" altLang="ru-RU" sz="2000" b="1" i="1" dirty="0" smtClean="0">
                <a:latin typeface="Arial"/>
                <a:cs typeface="Arial"/>
              </a:rPr>
              <a:t>» для учеников нашего класса. Авторы лучших рефератов представили свои работы учащимся седьмых классов.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sz="2000" b="1" i="1" dirty="0" smtClean="0">
              <a:latin typeface="Arial"/>
              <a:cs typeface="Arial"/>
            </a:endParaRP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000" b="1" i="1" dirty="0" smtClean="0">
                <a:latin typeface="Arial"/>
                <a:cs typeface="Arial"/>
              </a:rPr>
              <a:t>Усилиями нашей творческой группы был проведен урок «</a:t>
            </a:r>
            <a:r>
              <a:rPr lang="ru-RU" altLang="ru-RU" sz="2000" b="1" i="1" dirty="0" smtClean="0">
                <a:solidFill>
                  <a:srgbClr val="B45F07"/>
                </a:solidFill>
                <a:latin typeface="Arial"/>
                <a:cs typeface="Arial"/>
              </a:rPr>
              <a:t>Решение квадратных уравнений на множестве комплексных чисел»</a:t>
            </a:r>
            <a:r>
              <a:rPr lang="ru-RU" altLang="ru-RU" sz="2000" b="1" i="1" dirty="0" smtClean="0">
                <a:latin typeface="Arial"/>
                <a:cs typeface="Arial"/>
              </a:rPr>
              <a:t>. На этом уроке мы познакомили наших одноклассников с комплексными числами, показали, что любое квадратное уравнение имеет два корня на множестве комплексных чисел. </a:t>
            </a: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altLang="ru-RU" sz="2000" b="1" i="1" dirty="0" smtClean="0">
              <a:latin typeface="Arial"/>
              <a:cs typeface="Arial"/>
            </a:endParaRPr>
          </a:p>
          <a:p>
            <a:pPr marL="341313" indent="-341313" eaLnBrk="1" hangingPunct="1">
              <a:lnSpc>
                <a:spcPct val="80000"/>
              </a:lnSpc>
              <a:spcBef>
                <a:spcPts val="500"/>
              </a:spcBef>
              <a:buClr>
                <a:srgbClr val="99FF66"/>
              </a:buClr>
              <a:buFont typeface="Wingdings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altLang="ru-RU" sz="2000" b="1" i="1" dirty="0" smtClean="0">
                <a:latin typeface="Arial"/>
                <a:cs typeface="Arial"/>
              </a:rPr>
              <a:t>В рамках проведения недели математики мы организовали такой урок в параллели девятых классов, показали презентацию нашего проекта учащимся десятых и одиннадцатых классов.</a:t>
            </a:r>
          </a:p>
        </p:txBody>
      </p:sp>
    </p:spTree>
    <p:extLst>
      <p:ext uri="{BB962C8B-B14F-4D97-AF65-F5344CB8AC3E}">
        <p14:creationId xmlns:p14="http://schemas.microsoft.com/office/powerpoint/2010/main" val="32661847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123728" y="2420888"/>
            <a:ext cx="4821238" cy="1285875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ru-RU" sz="6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Теорема Ферма</a:t>
            </a: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-60960" y="0"/>
            <a:ext cx="9144000" cy="6858000"/>
            <a:chOff x="0" y="0"/>
            <a:chExt cx="5760" cy="432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84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762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620044" y="333374"/>
            <a:ext cx="7056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>
                <a:solidFill>
                  <a:schemeClr val="bg2">
                    <a:lumMod val="50000"/>
                  </a:schemeClr>
                </a:solidFill>
              </a:rPr>
              <a:t>Учение с увлечением</a:t>
            </a:r>
            <a:r>
              <a:rPr lang="ru-RU" altLang="ru-RU" sz="2800" b="1" dirty="0">
                <a:solidFill>
                  <a:srgbClr val="FFCCFF"/>
                </a:solidFill>
              </a:rPr>
              <a:t>.</a:t>
            </a:r>
            <a:r>
              <a:rPr lang="ru-RU" altLang="ru-RU" sz="4000" b="1" dirty="0">
                <a:solidFill>
                  <a:srgbClr val="FFCCFF"/>
                </a:solidFill>
              </a:rPr>
              <a:t> </a:t>
            </a:r>
          </a:p>
        </p:txBody>
      </p:sp>
      <p:sp>
        <p:nvSpPr>
          <p:cNvPr id="9" name="WordArt 10"/>
          <p:cNvSpPr>
            <a:spLocks noChangeArrowheads="1" noChangeShapeType="1" noTextEdit="1"/>
          </p:cNvSpPr>
          <p:nvPr/>
        </p:nvSpPr>
        <p:spPr bwMode="auto">
          <a:xfrm>
            <a:off x="2771800" y="3645024"/>
            <a:ext cx="356235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solidFill>
                  <a:srgbClr val="B45F07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Impact"/>
              </a:rPr>
              <a:t>Лодин</a:t>
            </a:r>
            <a:r>
              <a:rPr lang="ru-RU" sz="3600" kern="10" dirty="0">
                <a:solidFill>
                  <a:srgbClr val="B45F07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Impact"/>
              </a:rPr>
              <a:t> Александр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419872" y="5373216"/>
            <a:ext cx="1944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chemeClr val="bg2">
                    <a:lumMod val="10000"/>
                  </a:schemeClr>
                </a:solidFill>
              </a:rPr>
              <a:t>8 класс Б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203848" y="4581128"/>
            <a:ext cx="287285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Школа №6</a:t>
            </a:r>
          </a:p>
        </p:txBody>
      </p:sp>
    </p:spTree>
    <p:extLst>
      <p:ext uri="{BB962C8B-B14F-4D97-AF65-F5344CB8AC3E}">
        <p14:creationId xmlns:p14="http://schemas.microsoft.com/office/powerpoint/2010/main" val="102683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 descr="Каштан"/>
          <p:cNvSpPr>
            <a:spLocks noChangeArrowheads="1" noChangeShapeType="1" noTextEdit="1"/>
          </p:cNvSpPr>
          <p:nvPr/>
        </p:nvSpPr>
        <p:spPr bwMode="auto">
          <a:xfrm>
            <a:off x="1403648" y="692696"/>
            <a:ext cx="5473576" cy="136755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solidFill>
                  <a:srgbClr val="B45F07"/>
                </a:solidFill>
                <a:effectLst>
                  <a:prstShdw prst="shdw13" dist="85194" dir="12393903">
                    <a:schemeClr val="tx2">
                      <a:alpha val="50000"/>
                    </a:schemeClr>
                  </a:prstShdw>
                </a:effectLst>
                <a:latin typeface="Arial"/>
                <a:cs typeface="Arial"/>
              </a:rPr>
              <a:t>Цели проекта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552" y="2132856"/>
            <a:ext cx="813690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2800" b="1" dirty="0">
                <a:solidFill>
                  <a:srgbClr val="B45F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Next Regular"/>
                <a:cs typeface="Avenir Next Regular"/>
              </a:rPr>
              <a:t>1</a:t>
            </a:r>
            <a:r>
              <a:rPr lang="ru-RU" alt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venir Next Regular"/>
                <a:cs typeface="Avenir Next Regular"/>
              </a:rPr>
              <a:t>. </a:t>
            </a:r>
            <a:r>
              <a:rPr lang="ru-RU" alt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venir Next Regular"/>
                <a:cs typeface="Avenir Next Regular"/>
              </a:rPr>
              <a:t>Я </a:t>
            </a:r>
            <a:r>
              <a:rPr lang="ru-RU" alt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venir Next Regular"/>
                <a:cs typeface="Avenir Next Regular"/>
              </a:rPr>
              <a:t>хочу рассказать о </a:t>
            </a:r>
            <a:r>
              <a:rPr lang="ru-RU" alt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venir Next Regular"/>
                <a:cs typeface="Avenir Next Regular"/>
              </a:rPr>
              <a:t>Пьере</a:t>
            </a:r>
            <a:r>
              <a:rPr lang="en-US" alt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venir Next Regular"/>
                <a:cs typeface="Avenir Next Regular"/>
              </a:rPr>
              <a:t> </a:t>
            </a:r>
            <a:r>
              <a:rPr lang="ru-RU" alt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venir Next Regular"/>
                <a:cs typeface="Avenir Next Regular"/>
              </a:rPr>
              <a:t>Ферма</a:t>
            </a:r>
            <a:r>
              <a:rPr lang="ru-RU" alt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venir Next Regular"/>
                <a:cs typeface="Avenir Next Regular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ru-RU" altLang="ru-RU" sz="2800" b="1" dirty="0">
                <a:solidFill>
                  <a:srgbClr val="B45F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Next Regular"/>
                <a:cs typeface="Avenir Next Regular"/>
              </a:rPr>
              <a:t>2</a:t>
            </a:r>
            <a:r>
              <a:rPr lang="ru-RU" alt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venir Next Regular"/>
                <a:cs typeface="Avenir Next Regular"/>
              </a:rPr>
              <a:t>. О теореме Пьера Ферма.</a:t>
            </a:r>
          </a:p>
          <a:p>
            <a:pPr>
              <a:spcBef>
                <a:spcPct val="50000"/>
              </a:spcBef>
            </a:pPr>
            <a:r>
              <a:rPr lang="ru-RU" altLang="ru-RU" sz="2800" b="1" dirty="0">
                <a:solidFill>
                  <a:srgbClr val="B45F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Next Regular"/>
                <a:cs typeface="Avenir Next Regular"/>
              </a:rPr>
              <a:t>3</a:t>
            </a:r>
            <a:r>
              <a:rPr lang="ru-RU" alt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venir Next Regular"/>
                <a:cs typeface="Avenir Next Regular"/>
              </a:rPr>
              <a:t>. Об истории происхождения этой теоремы.</a:t>
            </a:r>
          </a:p>
          <a:p>
            <a:pPr>
              <a:spcBef>
                <a:spcPct val="50000"/>
              </a:spcBef>
            </a:pPr>
            <a:r>
              <a:rPr lang="ru-RU" altLang="ru-RU" sz="2800" b="1" dirty="0">
                <a:solidFill>
                  <a:srgbClr val="B45F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Next Regular"/>
                <a:cs typeface="Avenir Next Regular"/>
              </a:rPr>
              <a:t>4</a:t>
            </a:r>
            <a:r>
              <a:rPr lang="ru-RU" alt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venir Next Regular"/>
                <a:cs typeface="Avenir Next Regular"/>
              </a:rPr>
              <a:t>. О том как её пытались доказать.</a:t>
            </a:r>
          </a:p>
          <a:p>
            <a:pPr>
              <a:spcBef>
                <a:spcPct val="50000"/>
              </a:spcBef>
            </a:pPr>
            <a:r>
              <a:rPr lang="ru-RU" altLang="ru-RU" sz="2800" b="1" dirty="0">
                <a:solidFill>
                  <a:srgbClr val="B45F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Next Regular"/>
                <a:cs typeface="Avenir Next Regular"/>
              </a:rPr>
              <a:t>5</a:t>
            </a:r>
            <a:r>
              <a:rPr lang="ru-RU" altLang="ru-RU" sz="2800" dirty="0">
                <a:solidFill>
                  <a:srgbClr val="B45F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venir Next Regular"/>
                <a:cs typeface="Avenir Next Regular"/>
              </a:rPr>
              <a:t>.</a:t>
            </a:r>
            <a:r>
              <a:rPr lang="ru-RU" altLang="ru-RU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venir Next Regular"/>
                <a:cs typeface="Avenir Next Regular"/>
              </a:rPr>
              <a:t> Я хочу привить ребятам любовь к математике</a:t>
            </a:r>
            <a:r>
              <a:rPr lang="ru-RU" altLang="ru-RU" sz="2600" dirty="0">
                <a:effectLst>
                  <a:outerShdw blurRad="38100" dist="38100" dir="2700000" algn="tl">
                    <a:srgbClr val="000000"/>
                  </a:outerShdw>
                </a:effectLst>
                <a:latin typeface="Avenir Next Regular"/>
                <a:cs typeface="Avenir Next Regular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24122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67544" y="836712"/>
            <a:ext cx="83407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dirty="0"/>
              <a:t>  </a:t>
            </a:r>
            <a:r>
              <a:rPr lang="ru-RU" altLang="ru-RU" sz="1600" b="1" dirty="0"/>
              <a:t>  </a:t>
            </a:r>
            <a:r>
              <a:rPr lang="ru-RU" altLang="ru-RU" sz="1600" b="1" dirty="0">
                <a:solidFill>
                  <a:schemeClr val="bg2">
                    <a:lumMod val="10000"/>
                  </a:schemeClr>
                </a:solidFill>
              </a:rPr>
              <a:t>Доказать теорему Ферма пытались многие величайшие математики планеты - </a:t>
            </a:r>
            <a:r>
              <a:rPr lang="ru-RU" altLang="ru-RU" sz="1600" b="1" dirty="0">
                <a:solidFill>
                  <a:srgbClr val="B45F07"/>
                </a:solidFill>
              </a:rPr>
              <a:t>но безрезультатно.</a:t>
            </a:r>
            <a:r>
              <a:rPr lang="ru-RU" altLang="ru-RU" sz="1600" b="1" dirty="0">
                <a:solidFill>
                  <a:srgbClr val="F07F09"/>
                </a:solidFill>
              </a:rPr>
              <a:t> </a:t>
            </a:r>
            <a:r>
              <a:rPr lang="ru-RU" altLang="ru-RU" sz="1600" b="1" dirty="0">
                <a:solidFill>
                  <a:schemeClr val="bg2">
                    <a:lumMod val="10000"/>
                  </a:schemeClr>
                </a:solidFill>
              </a:rPr>
              <a:t>Кое-кто сходил с ума в бесплодных попытках найти правильное решение, кто-то от безысходности кончал жизнь самоубийством. </a:t>
            </a:r>
          </a:p>
        </p:txBody>
      </p:sp>
      <p:pic>
        <p:nvPicPr>
          <p:cNvPr id="8" name="Picture 4" descr="File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t="4599" r="3990"/>
          <a:stretch>
            <a:fillRect/>
          </a:stretch>
        </p:blipFill>
        <p:spPr bwMode="auto">
          <a:xfrm>
            <a:off x="538311" y="1871960"/>
            <a:ext cx="2449513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79424" y="5057049"/>
            <a:ext cx="84724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 доказательство этой теоремы назначили </a:t>
            </a:r>
            <a:r>
              <a:rPr lang="ru-RU" altLang="ru-RU" sz="1600" b="1" dirty="0">
                <a:solidFill>
                  <a:srgbClr val="B45F07"/>
                </a:solidFill>
              </a:rPr>
              <a:t>Нобелевскую премию</a:t>
            </a: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С появлением ЭВМ энтузиасты перебрали все переменные вплоть до </a:t>
            </a:r>
            <a:r>
              <a:rPr lang="ru-RU" altLang="ru-RU" sz="1600" b="1" dirty="0">
                <a:solidFill>
                  <a:srgbClr val="B45F07"/>
                </a:solidFill>
              </a:rPr>
              <a:t>четырёхмиллионного значения</a:t>
            </a: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Все сошлось, но легче от этого не стало.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007830" y="1896909"/>
            <a:ext cx="567689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</a:t>
            </a:r>
            <a:r>
              <a:rPr lang="en-US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17</a:t>
            </a: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en-US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 </a:t>
            </a: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году Леонард Эйлер разобрал случай при </a:t>
            </a:r>
            <a:r>
              <a:rPr lang="en-US" altLang="ru-RU" sz="1600" b="1" dirty="0">
                <a:solidFill>
                  <a:srgbClr val="B45F07"/>
                </a:solidFill>
              </a:rPr>
              <a:t>N</a:t>
            </a:r>
            <a:r>
              <a:rPr lang="ru-RU" altLang="ru-RU" sz="1600" b="1" dirty="0">
                <a:solidFill>
                  <a:srgbClr val="B45F07"/>
                </a:solidFill>
              </a:rPr>
              <a:t>=4</a:t>
            </a:r>
            <a:r>
              <a:rPr lang="ru-RU" altLang="ru-RU" sz="1600" dirty="0">
                <a:solidFill>
                  <a:srgbClr val="B45F07"/>
                </a:solidFill>
              </a:rPr>
              <a:t> </a:t>
            </a: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(это доказательство было и у Ферма) и лишь через 20 лет прибавил случай </a:t>
            </a:r>
            <a:r>
              <a:rPr lang="en-US" altLang="ru-RU" sz="1600" b="1" dirty="0">
                <a:solidFill>
                  <a:srgbClr val="B45F07"/>
                </a:solidFill>
              </a:rPr>
              <a:t>N</a:t>
            </a:r>
            <a:r>
              <a:rPr lang="ru-RU" altLang="ru-RU" sz="1600" b="1" dirty="0">
                <a:solidFill>
                  <a:srgbClr val="B45F07"/>
                </a:solidFill>
              </a:rPr>
              <a:t>=3</a:t>
            </a:r>
            <a:r>
              <a:rPr lang="ru-RU" altLang="ru-RU" sz="1600" dirty="0">
                <a:solidFill>
                  <a:srgbClr val="B45F07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Лишь через полвека французский математик А. Лежандром и немецкий математик П. Дирихле доказали справедливость утверждения для </a:t>
            </a:r>
            <a:r>
              <a:rPr lang="en-US" altLang="ru-RU" sz="1600" b="1" dirty="0">
                <a:solidFill>
                  <a:srgbClr val="B45F07"/>
                </a:solidFill>
              </a:rPr>
              <a:t>N</a:t>
            </a:r>
            <a:r>
              <a:rPr lang="ru-RU" altLang="ru-RU" sz="1600" b="1" dirty="0">
                <a:solidFill>
                  <a:srgbClr val="B45F07"/>
                </a:solidFill>
              </a:rPr>
              <a:t>=5.</a:t>
            </a: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Немецкий математик Э. Куммер доказал теорему для всех </a:t>
            </a:r>
            <a:r>
              <a:rPr lang="en-US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из первой сотни.</a:t>
            </a:r>
          </a:p>
          <a:p>
            <a:pPr>
              <a:spcBef>
                <a:spcPct val="50000"/>
              </a:spcBef>
            </a:pP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1934 году американский математик Г. </a:t>
            </a:r>
            <a:r>
              <a:rPr lang="ru-RU" alt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Вандивер</a:t>
            </a: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упростил условия Куммера и проверил доказательство для всех простых </a:t>
            </a:r>
            <a:r>
              <a:rPr lang="en-US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ru-RU" alt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100000. 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323528" y="0"/>
            <a:ext cx="8496944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4F44CC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Попытки доказать теорему Ферма</a:t>
            </a:r>
          </a:p>
        </p:txBody>
      </p:sp>
    </p:spTree>
    <p:extLst>
      <p:ext uri="{BB962C8B-B14F-4D97-AF65-F5344CB8AC3E}">
        <p14:creationId xmlns:p14="http://schemas.microsoft.com/office/powerpoint/2010/main" val="1012529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4" y="1484784"/>
            <a:ext cx="8229600" cy="3760787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В 1953 году в английском городе Кембридже родился </a:t>
            </a:r>
            <a:r>
              <a:rPr lang="ru-RU" altLang="ru-RU" sz="2400" b="1" dirty="0" smtClean="0">
                <a:solidFill>
                  <a:srgbClr val="B45F07"/>
                </a:solidFill>
              </a:rPr>
              <a:t>Эндрю </a:t>
            </a:r>
            <a:r>
              <a:rPr lang="ru-RU" altLang="ru-RU" sz="2400" b="1" dirty="0" err="1" smtClean="0">
                <a:solidFill>
                  <a:srgbClr val="B45F07"/>
                </a:solidFill>
              </a:rPr>
              <a:t>Уайлз</a:t>
            </a:r>
            <a:r>
              <a:rPr lang="ru-RU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В десятилетнем возрасте Эндрю узнал о существовании теоремы Ферма и поклялся, что докажет её во что бы то ни стало. Ради этого он начал тайно изучать теорию чисел. В 1994 году </a:t>
            </a:r>
            <a:r>
              <a:rPr lang="ru-RU" alt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Уайлз</a:t>
            </a:r>
            <a:r>
              <a:rPr lang="ru-RU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опубликовал свои расчеты в </a:t>
            </a:r>
            <a:r>
              <a:rPr lang="ru-RU" altLang="ru-RU" sz="2400" b="1" dirty="0" smtClean="0">
                <a:solidFill>
                  <a:srgbClr val="B45F07"/>
                </a:solidFill>
              </a:rPr>
              <a:t>двести страниц</a:t>
            </a:r>
            <a:r>
              <a:rPr lang="ru-RU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но в доказательстве нашли ошибку. Уже через год Эндрю опубликовал другое доказательство теоремы Ферма и </a:t>
            </a:r>
            <a:r>
              <a:rPr lang="ru-RU" altLang="ru-RU" sz="2400" dirty="0" smtClean="0">
                <a:solidFill>
                  <a:schemeClr val="tx1"/>
                </a:solidFill>
              </a:rPr>
              <a:t>получил премию</a:t>
            </a:r>
            <a:r>
              <a:rPr lang="ru-RU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Но удержать в голове </a:t>
            </a:r>
            <a:r>
              <a:rPr lang="ru-RU" altLang="ru-RU" sz="2400" b="1" dirty="0" smtClean="0">
                <a:solidFill>
                  <a:srgbClr val="B45F07"/>
                </a:solidFill>
              </a:rPr>
              <a:t>сто листов </a:t>
            </a:r>
            <a:r>
              <a:rPr lang="ru-RU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текста невозможно, поэтому и сейчас ищут более лёгкий и короткий способ, который </a:t>
            </a:r>
            <a:r>
              <a:rPr lang="ru-RU" altLang="ru-RU" sz="2400" b="1" dirty="0" smtClean="0">
                <a:solidFill>
                  <a:srgbClr val="B45F07"/>
                </a:solidFill>
              </a:rPr>
              <a:t>возможно знал Ферма</a:t>
            </a:r>
            <a:r>
              <a:rPr lang="ru-RU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ru-RU" alt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043608" y="404664"/>
            <a:ext cx="705643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Теорема Ферма</a:t>
            </a:r>
          </a:p>
        </p:txBody>
      </p:sp>
    </p:spTree>
    <p:extLst>
      <p:ext uri="{BB962C8B-B14F-4D97-AF65-F5344CB8AC3E}">
        <p14:creationId xmlns:p14="http://schemas.microsoft.com/office/powerpoint/2010/main" val="179599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5536" y="2348880"/>
            <a:ext cx="8353301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ru-RU" alt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 надеюсь, что </a:t>
            </a:r>
            <a:r>
              <a:rPr lang="ru-RU" altLang="ru-RU" sz="4000" b="1" dirty="0" smtClean="0">
                <a:solidFill>
                  <a:srgbClr val="B45F07"/>
                </a:solidFill>
              </a:rPr>
              <a:t>заинтересовал</a:t>
            </a:r>
            <a:r>
              <a:rPr lang="ru-RU" alt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вас этой темой.</a:t>
            </a:r>
          </a:p>
          <a:p>
            <a:pPr>
              <a:buFontTx/>
              <a:buAutoNum type="arabicPeriod"/>
            </a:pPr>
            <a:r>
              <a:rPr lang="ru-RU" alt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Мне </a:t>
            </a:r>
            <a:r>
              <a:rPr lang="ru-RU" alt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было </a:t>
            </a:r>
            <a:r>
              <a:rPr lang="ru-RU" altLang="ru-RU" sz="4000" b="1" dirty="0" smtClean="0">
                <a:solidFill>
                  <a:srgbClr val="B45F07"/>
                </a:solidFill>
              </a:rPr>
              <a:t>очень</a:t>
            </a:r>
            <a:r>
              <a:rPr lang="en-US" altLang="ru-RU" sz="4000" dirty="0">
                <a:solidFill>
                  <a:srgbClr val="B45F07"/>
                </a:solidFill>
              </a:rPr>
              <a:t> </a:t>
            </a:r>
            <a:r>
              <a:rPr lang="ru-RU" altLang="ru-RU" sz="4000" b="1" dirty="0" smtClean="0">
                <a:solidFill>
                  <a:srgbClr val="B45F07"/>
                </a:solidFill>
              </a:rPr>
              <a:t>приятно</a:t>
            </a:r>
            <a:r>
              <a:rPr lang="ru-RU" altLang="ru-RU" sz="4000" dirty="0" smtClean="0">
                <a:solidFill>
                  <a:srgbClr val="B45F07"/>
                </a:solidFill>
              </a:rPr>
              <a:t> </a:t>
            </a:r>
            <a:r>
              <a:rPr lang="ru-RU" alt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делать работу</a:t>
            </a:r>
            <a:r>
              <a:rPr lang="ru-RU" alt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alt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059832" y="836712"/>
            <a:ext cx="3096766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45F07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1717250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468313" y="1916832"/>
            <a:ext cx="8385175" cy="133214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altLang="ru-RU" sz="4800" dirty="0" smtClean="0">
                <a:solidFill>
                  <a:srgbClr val="B45F07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645559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08912" cy="525658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Говоря о профессиональной компетентности учителя нельзя не сказать о создании портфолио учителя. </a:t>
            </a:r>
            <a:r>
              <a:rPr lang="ru-RU" b="1" dirty="0">
                <a:solidFill>
                  <a:srgbClr val="B45F07"/>
                </a:solidFill>
              </a:rPr>
              <a:t>Портфолио есть отражение профессиональной деятельности</a:t>
            </a:r>
            <a:r>
              <a:rPr lang="ru-RU" dirty="0"/>
              <a:t>, в процессе формирования которого происходит </a:t>
            </a:r>
            <a:r>
              <a:rPr lang="ru-RU" dirty="0" err="1"/>
              <a:t>самооценивание</a:t>
            </a:r>
            <a:r>
              <a:rPr lang="ru-RU" dirty="0"/>
              <a:t> и осознается необходимость саморазвития. С помощью портфолио решается проблема аттестации педагога, т.к. здесь собираются и обобщаются результаты профессиональной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71742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26976" y="548680"/>
            <a:ext cx="7245424" cy="564980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Для успешной работы на уроке компетентный учитель должен придерживаться требований к содержанию и методике проведения урока.</a:t>
            </a:r>
          </a:p>
          <a:p>
            <a:r>
              <a:rPr lang="ru-RU" b="1" u="sng" dirty="0">
                <a:solidFill>
                  <a:srgbClr val="B45F07"/>
                </a:solidFill>
              </a:rPr>
              <a:t>Требования к содержанию урока.</a:t>
            </a:r>
          </a:p>
          <a:p>
            <a:pPr lvl="0"/>
            <a:r>
              <a:rPr lang="ru-RU" dirty="0"/>
              <a:t>Научность. </a:t>
            </a:r>
          </a:p>
          <a:p>
            <a:pPr lvl="0"/>
            <a:r>
              <a:rPr lang="ru-RU" dirty="0"/>
              <a:t>Воспитывающий и развивающий характер каждого урока. </a:t>
            </a:r>
          </a:p>
          <a:p>
            <a:pPr lvl="0"/>
            <a:r>
              <a:rPr lang="ru-RU" dirty="0"/>
              <a:t>Осуществление связи с жизнью, теории с практикой. </a:t>
            </a:r>
          </a:p>
          <a:p>
            <a:pPr lvl="0"/>
            <a:r>
              <a:rPr lang="ru-RU" dirty="0"/>
              <a:t>Содержание коллективных форм работы учащихся с групповыми и индивидуальными. </a:t>
            </a:r>
          </a:p>
          <a:p>
            <a:pPr lvl="0"/>
            <a:r>
              <a:rPr lang="ru-RU" dirty="0"/>
              <a:t>Организация активной познавательной деятельности учащихся. </a:t>
            </a:r>
          </a:p>
          <a:p>
            <a:pPr lvl="0"/>
            <a:r>
              <a:rPr lang="ru-RU" dirty="0"/>
              <a:t>Сочетание изложения материала учителем с самостоятельной работой учащихся по </a:t>
            </a:r>
            <a:r>
              <a:rPr lang="ru-RU" b="1" dirty="0">
                <a:solidFill>
                  <a:srgbClr val="B45F07"/>
                </a:solidFill>
              </a:rPr>
              <a:t>приобретению новых знаний </a:t>
            </a:r>
            <a:r>
              <a:rPr lang="ru-RU" dirty="0"/>
              <a:t>и умений применять их на практике. </a:t>
            </a:r>
          </a:p>
          <a:p>
            <a:pPr lvl="0"/>
            <a:r>
              <a:rPr lang="ru-RU" dirty="0"/>
              <a:t>Оперативный контроль со стороны учителя за деятельностью класса в целом и отдельных учащихся.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810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548680"/>
            <a:ext cx="7317432" cy="5433784"/>
          </a:xfrm>
        </p:spPr>
        <p:txBody>
          <a:bodyPr>
            <a:normAutofit fontScale="70000" lnSpcReduction="20000"/>
          </a:bodyPr>
          <a:lstStyle/>
          <a:p>
            <a:r>
              <a:rPr lang="ru-RU" b="1" u="sng" dirty="0">
                <a:solidFill>
                  <a:srgbClr val="B45F07"/>
                </a:solidFill>
              </a:rPr>
              <a:t>Требования к методике проведения урока.</a:t>
            </a:r>
          </a:p>
          <a:p>
            <a:pPr lvl="0"/>
            <a:r>
              <a:rPr lang="ru-RU" dirty="0"/>
              <a:t>Применяемые на уроке методы и приемы обучения должны способствовать тому, чтобы урок был эмоциональным, вызывал интерес к учению</a:t>
            </a:r>
            <a:r>
              <a:rPr lang="ru-RU" b="1" dirty="0">
                <a:solidFill>
                  <a:srgbClr val="F07F09"/>
                </a:solidFill>
              </a:rPr>
              <a:t>, </a:t>
            </a:r>
            <a:r>
              <a:rPr lang="ru-RU" b="1" dirty="0">
                <a:solidFill>
                  <a:srgbClr val="B45F07"/>
                </a:solidFill>
              </a:rPr>
              <a:t>воспитывал потребность в знаниях </a:t>
            </a:r>
          </a:p>
          <a:p>
            <a:pPr lvl="0"/>
            <a:r>
              <a:rPr lang="ru-RU" dirty="0"/>
              <a:t>Темп и ритм урока должны быть оптимальными, действия учителя и учеников завершенными. </a:t>
            </a:r>
          </a:p>
          <a:p>
            <a:pPr lvl="0"/>
            <a:r>
              <a:rPr lang="ru-RU" dirty="0"/>
              <a:t>Необходимы полный контакт по взаимодействию учителя и учащихся на уроке, педагогический такт. </a:t>
            </a:r>
          </a:p>
          <a:p>
            <a:pPr lvl="0"/>
            <a:r>
              <a:rPr lang="ru-RU" dirty="0"/>
              <a:t>Необходимо создание атмосферы доброжелательности и активного творческого труда. </a:t>
            </a:r>
          </a:p>
          <a:p>
            <a:pPr lvl="0"/>
            <a:r>
              <a:rPr lang="ru-RU" dirty="0"/>
              <a:t>Чередовать по возможности виды деятельности учащихся, сочетать </a:t>
            </a:r>
            <a:r>
              <a:rPr lang="ru-RU" b="1" dirty="0">
                <a:solidFill>
                  <a:srgbClr val="B45F07"/>
                </a:solidFill>
              </a:rPr>
              <a:t>разнообразные методы и приемы обучения. </a:t>
            </a:r>
          </a:p>
          <a:p>
            <a:pPr lvl="0"/>
            <a:r>
              <a:rPr lang="ru-RU" dirty="0"/>
              <a:t>Большую часть урока учащиеся должны активно работать над овладением знаниями и умениями. </a:t>
            </a:r>
          </a:p>
          <a:p>
            <a:pPr lvl="0"/>
            <a:r>
              <a:rPr lang="ru-RU" dirty="0"/>
              <a:t>Всем учебным процессом на уроке управляет учитель.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17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136904" cy="4752528"/>
          </a:xfrm>
        </p:spPr>
        <p:txBody>
          <a:bodyPr>
            <a:normAutofit/>
          </a:bodyPr>
          <a:lstStyle/>
          <a:p>
            <a:r>
              <a:rPr lang="ru-RU" dirty="0"/>
              <a:t>Таким образом, компетентность учителя – это синтез </a:t>
            </a:r>
            <a:r>
              <a:rPr lang="ru-RU" b="1" dirty="0">
                <a:solidFill>
                  <a:srgbClr val="B45F07"/>
                </a:solidFill>
              </a:rPr>
              <a:t>профессионализма</a:t>
            </a:r>
            <a:r>
              <a:rPr lang="ru-RU" b="1" dirty="0">
                <a:solidFill>
                  <a:srgbClr val="F07F09"/>
                </a:solidFill>
              </a:rPr>
              <a:t> </a:t>
            </a:r>
            <a:r>
              <a:rPr lang="ru-RU" dirty="0"/>
              <a:t>(специальная, методическая, психолого-педагогическая подготовка), </a:t>
            </a:r>
            <a:r>
              <a:rPr lang="ru-RU" b="1" dirty="0">
                <a:solidFill>
                  <a:srgbClr val="B45F07"/>
                </a:solidFill>
              </a:rPr>
              <a:t>творчества</a:t>
            </a:r>
            <a:r>
              <a:rPr lang="ru-RU" b="1" dirty="0">
                <a:solidFill>
                  <a:srgbClr val="F07F09"/>
                </a:solidFill>
              </a:rPr>
              <a:t> </a:t>
            </a:r>
            <a:r>
              <a:rPr lang="ru-RU" dirty="0"/>
              <a:t>(творчество отношений, самого процесса обучения, оптимальное использование средств, приемов, методов обучения) и </a:t>
            </a:r>
            <a:r>
              <a:rPr lang="ru-RU" b="1" dirty="0">
                <a:solidFill>
                  <a:srgbClr val="B45F07"/>
                </a:solidFill>
              </a:rPr>
              <a:t>искусства</a:t>
            </a:r>
            <a:r>
              <a:rPr lang="ru-RU" dirty="0">
                <a:solidFill>
                  <a:srgbClr val="B45F07"/>
                </a:solidFill>
              </a:rPr>
              <a:t> </a:t>
            </a:r>
            <a:r>
              <a:rPr lang="ru-RU" dirty="0"/>
              <a:t>(актерство и ораторство). </a:t>
            </a:r>
          </a:p>
        </p:txBody>
      </p:sp>
    </p:spTree>
    <p:extLst>
      <p:ext uri="{BB962C8B-B14F-4D97-AF65-F5344CB8AC3E}">
        <p14:creationId xmlns:p14="http://schemas.microsoft.com/office/powerpoint/2010/main" val="416019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531440"/>
            <a:ext cx="7910264" cy="5616624"/>
          </a:xfrm>
        </p:spPr>
        <p:txBody>
          <a:bodyPr>
            <a:normAutofit/>
          </a:bodyPr>
          <a:lstStyle/>
          <a:p>
            <a:r>
              <a:rPr lang="ru-RU" b="0" dirty="0">
                <a:solidFill>
                  <a:srgbClr val="000000"/>
                </a:solidFill>
                <a:effectLst/>
              </a:rPr>
              <a:t>Компетентность учителя математики.</a:t>
            </a:r>
            <a:br>
              <a:rPr lang="ru-RU" b="0" dirty="0">
                <a:solidFill>
                  <a:srgbClr val="000000"/>
                </a:solidFill>
                <a:effectLst/>
              </a:rPr>
            </a:br>
            <a:r>
              <a:rPr lang="ru-RU" dirty="0" smtClean="0">
                <a:solidFill>
                  <a:srgbClr val="B45F07"/>
                </a:solidFill>
                <a:effectLst/>
              </a:rPr>
              <a:t>Из </a:t>
            </a:r>
            <a:r>
              <a:rPr lang="ru-RU" dirty="0">
                <a:solidFill>
                  <a:srgbClr val="B45F07"/>
                </a:solidFill>
                <a:effectLst/>
              </a:rPr>
              <a:t>опыта работы преподавания математики в старших классах. </a:t>
            </a:r>
            <a:br>
              <a:rPr lang="ru-RU" dirty="0">
                <a:solidFill>
                  <a:srgbClr val="B45F07"/>
                </a:solidFill>
                <a:effectLst/>
              </a:rPr>
            </a:br>
            <a:endParaRPr lang="ru-RU" dirty="0">
              <a:solidFill>
                <a:srgbClr val="B45F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98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2860</TotalTime>
  <Words>1697</Words>
  <Application>Microsoft Macintosh PowerPoint</Application>
  <PresentationFormat>Экран (4:3)</PresentationFormat>
  <Paragraphs>179</Paragraphs>
  <Slides>47</Slides>
  <Notes>4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47</vt:i4>
      </vt:variant>
    </vt:vector>
  </HeadingPairs>
  <TitlesOfParts>
    <vt:vector size="50" baseType="lpstr">
      <vt:lpstr>Аспект</vt:lpstr>
      <vt:lpstr>Формула</vt:lpstr>
      <vt:lpstr>‘ормула</vt:lpstr>
      <vt:lpstr>Профессиональная компетентность учителя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Компетентность учителя математики. Из опыта работы преподавания математики в старших классах.  </vt:lpstr>
      <vt:lpstr>Презентация PowerPoint</vt:lpstr>
      <vt:lpstr>Презентация PowerPoint</vt:lpstr>
      <vt:lpstr>Презентация PowerPoint</vt:lpstr>
      <vt:lpstr>Факультативное занятие по математике в 9 классе   Семинар “ методы решения уравнений высших степеней”   </vt:lpstr>
      <vt:lpstr>Презентация PowerPoint</vt:lpstr>
      <vt:lpstr>Презентация PowerPoint</vt:lpstr>
      <vt:lpstr>Математический турнир  Решение уравнений высших  степеней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к ЕГЭ и ГИА  Проекты Справочные материалы Методические разработки</vt:lpstr>
      <vt:lpstr>Проект ученицы 10Б кл.  Амельченко Анастасии Справочник Планиметрия. Стереометрия   </vt:lpstr>
      <vt:lpstr>Презентация PowerPoint</vt:lpstr>
      <vt:lpstr> Проект ученицы  10А кл.   Поповой Марины Справочник по тригонометрии   </vt:lpstr>
      <vt:lpstr>Презентация PowerPoint</vt:lpstr>
      <vt:lpstr>Нестандартные приемы решения сложных заданий С1,С2,С3,С4 ЕГЭ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Профессиональная компетентность учителя</dc:title>
  <dc:creator>Vita</dc:creator>
  <cp:lastModifiedBy>Alexander</cp:lastModifiedBy>
  <cp:revision>165</cp:revision>
  <cp:lastPrinted>2014-03-25T20:17:07Z</cp:lastPrinted>
  <dcterms:created xsi:type="dcterms:W3CDTF">2014-03-09T18:02:12Z</dcterms:created>
  <dcterms:modified xsi:type="dcterms:W3CDTF">2014-03-25T21:02:22Z</dcterms:modified>
</cp:coreProperties>
</file>