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75" r:id="rId4"/>
    <p:sldId id="260" r:id="rId5"/>
    <p:sldId id="271" r:id="rId6"/>
    <p:sldId id="272" r:id="rId7"/>
    <p:sldId id="273" r:id="rId8"/>
    <p:sldId id="264" r:id="rId9"/>
    <p:sldId id="265" r:id="rId10"/>
    <p:sldId id="27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E6CD4-B95C-4551-B422-081F5315FA3E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AFADEC-6ED7-4BA3-B18C-5772015E0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CF15-5FFE-42E4-A118-521768DE71FF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6907-FF49-4A06-BFFD-23AB5F0C9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FA6B-CF49-48B3-98C1-713E341A2488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79DB-0BC9-4130-80A5-9E402C122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5513-4073-4CB7-844B-58DA19706918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12E5-2D65-45A7-A99E-9B55FCC95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9FB1A-BE6F-450D-9D74-E107AA9AC82A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D5394A-CB9C-4FE7-87D3-6C7D4522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580B-13F5-4BF4-A6CF-B04D99D8885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E39D-D91B-4E15-9937-F5293D048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F7DC27-995E-481E-AD81-E8682456436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E11DB-7921-4886-BAE3-B4236C3A0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EB5D-C986-4133-8FDD-2CAAF3AB6CA0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9D74-E77E-43D8-94A2-63527B207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8FBE95-F04F-4C94-B692-2FFD4B4BBB67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AC843F-7BF8-49D3-81C1-89861C469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F10E0D-74C5-4BA1-96F5-84CC2C556555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9DDC06-1E42-4C65-A70E-74C865880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95E027-F2E5-44C9-B8DB-018578768383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A23033-03E7-4D51-9136-CCA41A685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B6C3036-5EE5-42D1-9007-C01018FFA68C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4069435-C625-4D3E-9AF5-FF79C1C73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/>
                </a:solidFill>
                <a:latin typeface="Comic Sans MS" pitchFamily="66" charset="0"/>
              </a:rPr>
              <a:t>Значение художественной литературы в коррекции речевых нарушений у дошкольников</a:t>
            </a:r>
            <a:br>
              <a:rPr lang="ru-RU" sz="3600" dirty="0" smtClean="0">
                <a:solidFill>
                  <a:schemeClr val="accent3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(консультация для воспитателей и родителей)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4071938"/>
            <a:ext cx="8229600" cy="2054225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1400" smtClean="0">
                <a:latin typeface="Comic Sans MS" pitchFamily="66" charset="0"/>
              </a:rPr>
              <a:t>Подготовил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1400" smtClean="0">
                <a:latin typeface="Comic Sans MS" pitchFamily="66" charset="0"/>
              </a:rPr>
              <a:t> учитель-логопед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1400" smtClean="0">
                <a:latin typeface="Comic Sans MS" pitchFamily="66" charset="0"/>
              </a:rPr>
              <a:t>Караванова Ирина Анатольевна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1400" smtClean="0">
                <a:latin typeface="Comic Sans MS" pitchFamily="66" charset="0"/>
              </a:rPr>
              <a:t>МБДОУ д/с «Светлячок»</a:t>
            </a:r>
          </a:p>
        </p:txBody>
      </p:sp>
      <p:pic>
        <p:nvPicPr>
          <p:cNvPr id="13315" name="Рисунок 3" descr="from caption скачать для world of t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4071938"/>
            <a:ext cx="2286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112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Считалки</a:t>
            </a:r>
            <a:endParaRPr lang="ru-RU" sz="2000" dirty="0">
              <a:solidFill>
                <a:schemeClr val="tx2">
                  <a:satMod val="13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92500"/>
          </a:bodyPr>
          <a:lstStyle/>
          <a:p>
            <a:pPr marL="0" indent="3571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Считалки – это истории придуманные для детей, способ осуществления объективной справедливости – как бы сама судьба распоряжается распределением ролей. В них много юмора, шуток, соревновательного задора.</a:t>
            </a:r>
          </a:p>
          <a:p>
            <a:pPr marL="0" indent="3571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Главная особенность считалки в логопедической работе отработка чёткого ритма, силы голоса, умение проговаривать раздельно слова. </a:t>
            </a:r>
          </a:p>
          <a:p>
            <a:pPr marL="0" indent="3571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Считалки тесно связаны с играми в которых развивается общая моторика, умение выполнять правила игры.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latin typeface="Comic Sans MS" pitchFamily="66" charset="0"/>
            </a:endParaRPr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5572125" y="3214688"/>
            <a:ext cx="3286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Тише, мыши, кот на крыше</a:t>
            </a:r>
          </a:p>
          <a:p>
            <a:r>
              <a:rPr lang="ru-RU">
                <a:latin typeface="Corbel" pitchFamily="34" charset="0"/>
              </a:rPr>
              <a:t>Тише, мыши, кот на крыше, 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а котята ещё выше. 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Кот пошёл за молоком, 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а котята кувырком. 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Кот пришёл без молока, </a:t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>а котята ха-ха-ха.</a:t>
            </a:r>
          </a:p>
        </p:txBody>
      </p:sp>
      <p:sp>
        <p:nvSpPr>
          <p:cNvPr id="22532" name="AutoShape 2" descr="Картинки по запросу детская картинка кота"/>
          <p:cNvSpPr>
            <a:spLocks noGrp="1" noChangeAspect="1" noChangeArrowheads="1"/>
          </p:cNvSpPr>
          <p:nvPr>
            <p:ph sz="half" idx="2"/>
          </p:nvPr>
        </p:nvSpPr>
        <p:spPr>
          <a:xfrm>
            <a:off x="5643563" y="1571625"/>
            <a:ext cx="2500312" cy="1500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2533" name="AutoShape 4" descr="Картинки по запросу детская картинка к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28587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435100" y="428625"/>
            <a:ext cx="7499350" cy="5819775"/>
          </a:xfrm>
        </p:spPr>
        <p:txBody>
          <a:bodyPr/>
          <a:lstStyle/>
          <a:p>
            <a:pPr marL="0" indent="357188" algn="just" eaLnBrk="1" hangingPunct="1">
              <a:buFont typeface="Wingdings 2" pitchFamily="18" charset="2"/>
              <a:buNone/>
            </a:pPr>
            <a:r>
              <a:rPr lang="ru-RU" sz="2000" smtClean="0">
                <a:latin typeface="Comic Sans MS" pitchFamily="66" charset="0"/>
              </a:rPr>
              <a:t>Литературные произведения как правило лишены прямого нравоучения. Через чтение художественной литературы постепенно, не навязчиво мы, педагоги, вырабатываем и формируем художественный вкус у ребёнка, улучшаем его речь, прививаем любовь к художественному слову, уважение к книге, воспитываем чувство языка.</a:t>
            </a:r>
          </a:p>
        </p:txBody>
      </p:sp>
      <p:pic>
        <p:nvPicPr>
          <p:cNvPr id="23555" name="Picture 2" descr="C:\Documents and Settings\Оля\Рабочий стол\Новая папка (2)\SDC1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786063"/>
            <a:ext cx="500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583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8" name="Рисунок 2" descr="http://im3-tub-ru.yandex.net/i?id=77f5218e097d10f8d8ef233575989479-73-144&amp;n=21"/>
          <p:cNvPicPr>
            <a:picLocks noChangeAspect="1" noChangeArrowheads="1"/>
          </p:cNvPicPr>
          <p:nvPr/>
        </p:nvPicPr>
        <p:blipFill>
          <a:blip r:embed="rId2"/>
          <a:srcRect l="9843" t="8888" r="11118" b="8333"/>
          <a:stretch>
            <a:fillRect/>
          </a:stretch>
        </p:blipFill>
        <p:spPr bwMode="auto">
          <a:xfrm>
            <a:off x="3286125" y="3786188"/>
            <a:ext cx="2500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Роль детской художественной литературы в речевом развитии ребёнка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4065588" cy="4664075"/>
          </a:xfrm>
        </p:spPr>
        <p:txBody>
          <a:bodyPr>
            <a:normAutofit fontScale="62500" lnSpcReduction="20000"/>
          </a:bodyPr>
          <a:lstStyle/>
          <a:p>
            <a:pPr marL="0" indent="2682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Детская книга в педагогике рассматривается как средство умственного, нравственного и эстетического воспитания.</a:t>
            </a:r>
          </a:p>
          <a:p>
            <a:pPr marL="0" indent="2682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Детский поэт Ирина </a:t>
            </a:r>
            <a:r>
              <a:rPr lang="ru-RU" sz="2000" dirty="0" err="1" smtClean="0">
                <a:latin typeface="Comic Sans MS" pitchFamily="66" charset="0"/>
              </a:rPr>
              <a:t>Токмакова</a:t>
            </a:r>
            <a:r>
              <a:rPr lang="ru-RU" sz="2000" dirty="0" smtClean="0">
                <a:latin typeface="Comic Sans MS" pitchFamily="66" charset="0"/>
              </a:rPr>
              <a:t> называет детскую литературу первоосновой воспитания.</a:t>
            </a:r>
          </a:p>
          <a:p>
            <a:pPr marL="0" indent="2682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Большую роль произведения литературы играют для развития речи детей.</a:t>
            </a:r>
          </a:p>
          <a:p>
            <a:pPr marL="0" indent="2682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Литературные произведения дают готовые языковые формы, словесные характеристики образа, определения, которыми ребёнок может оперировать.</a:t>
            </a:r>
          </a:p>
          <a:p>
            <a:pPr marL="0" indent="2682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Средствами художественного слова маленький ребёнок практически осваивает грамматические нормы языка.</a:t>
            </a:r>
          </a:p>
          <a:p>
            <a:pPr marL="0" indent="2682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По мнению Н. С. Карпинской художественная книга даёт прекрасные образцы литературного языка. В рассказах дети понимают лаконизм и точность языка, в стихах – музыкальность, напевность, ритмичность русской речи, в сказках – меткость, выразительность. </a:t>
            </a:r>
          </a:p>
          <a:p>
            <a:pPr marL="0" indent="2682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Из книги ребёнок узнаёт много новых слов, образных выражений, его речь обогащается эмоциональной и поэтической лексикой.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/>
          </a:p>
        </p:txBody>
      </p:sp>
      <p:pic>
        <p:nvPicPr>
          <p:cNvPr id="14339" name="Picture 3" descr="C:\Documents and Settings\Оля\Рабочий стол\Новая папка (2)\SDC1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571625"/>
            <a:ext cx="3148013" cy="421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20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3489325" algn="l"/>
              </a:tabLst>
            </a:pPr>
            <a:endParaRPr lang="ru-RU" sz="3900" smtClean="0">
              <a:effectLst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sz="half" idx="1"/>
          </p:nvPr>
        </p:nvSpPr>
        <p:spPr>
          <a:xfrm>
            <a:off x="1403350" y="549275"/>
            <a:ext cx="3889375" cy="5832475"/>
          </a:xfrm>
        </p:spPr>
        <p:txBody>
          <a:bodyPr/>
          <a:lstStyle/>
          <a:p>
            <a:pPr marL="0" indent="36512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Comic Sans MS" pitchFamily="66" charset="0"/>
              </a:rPr>
              <a:t>Интерес к книге у ребёнка появляется рано. Вначале ему интересно перелистывать странички, слушать чтение взрослого, рассматривать иллюстрации. С появлением интереса к картинке начинает возникать интерес к тексту. И уже на третьем году жизни ребёнка можно вызвать интерес к судьбе героя повествования, заставить малыша следить за ходом события и переживать новые для него чувства. Дети младшего дошкольного возраста понимают несложный текст, в центре их внимания – главный персонаж, но они ещё не понимают его переживаний и мотивов поступков. Наблюдается тяга к ритмически организованному складу речи. В среднем дошкольном возрасте уже могут оценивать поступки персонажей. Появляется интерес к слову. </a:t>
            </a:r>
          </a:p>
          <a:p>
            <a:pPr marL="0" indent="36512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Comic Sans MS" pitchFamily="66" charset="0"/>
              </a:rPr>
              <a:t>В старшем дошкольном возрасте дети начинают осознавать события, которых не было в их личном опыте. Их интересуют не только поступки героев, но и мотивы  поступков, переживания и чувства.</a:t>
            </a:r>
            <a:r>
              <a:rPr lang="ru-RU" sz="1600" smtClean="0"/>
              <a:t>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620713"/>
            <a:ext cx="3228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Documents and Settings\Оля\Рабочий стол\Новая папка (2)\SDC10035.JP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3860800"/>
            <a:ext cx="3333750" cy="250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Влияние художественной литературы на коррекцию речевых нарушений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24450"/>
          </a:xfrm>
        </p:spPr>
        <p:txBody>
          <a:bodyPr>
            <a:normAutofit/>
          </a:bodyPr>
          <a:lstStyle/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Огромное значение художественная литература имеет и в логопедической практике. </a:t>
            </a:r>
          </a:p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В первую очередь это коррекция звукопроизношения, пополнение словарного запаса, преодоление грамматических нарушений и развитие связной речи.</a:t>
            </a:r>
          </a:p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Логопед в своей практике при коррекции речевых нарушений использует чтение и пересказ художественных произведений, заучивание стихов, скороговорок, уточняет и объясняет смысл пословиц и поговорок.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16387" name="Picture 2" descr="F:\Мои документы\Документы сканера\теремок.jpg"/>
          <p:cNvPicPr>
            <a:picLocks noChangeAspect="1" noChangeArrowheads="1"/>
          </p:cNvPicPr>
          <p:nvPr/>
        </p:nvPicPr>
        <p:blipFill>
          <a:blip r:embed="rId2"/>
          <a:srcRect t="9161" r="12500" b="5331"/>
          <a:stretch>
            <a:fillRect/>
          </a:stretch>
        </p:blipFill>
        <p:spPr bwMode="auto">
          <a:xfrm rot="-650682">
            <a:off x="652463" y="4149725"/>
            <a:ext cx="129381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F:\Мои документы\Документы сканера\сказ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9277">
            <a:off x="7161213" y="4635500"/>
            <a:ext cx="1438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F:\Мои документы\Документы сканера\стих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0730">
            <a:off x="2714625" y="4857750"/>
            <a:ext cx="1285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F:\Мои документы\Документы сканера\лен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49015">
            <a:off x="4933950" y="4102100"/>
            <a:ext cx="1431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Пересказ литературных произведений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70000" lnSpcReduction="20000"/>
          </a:bodyPr>
          <a:lstStyle/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Пересказ литературных произведений высоко ценится в логопедической работе.</a:t>
            </a:r>
          </a:p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Пересказ небольших произведений положительно влияет на связность детской речи. </a:t>
            </a:r>
          </a:p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Дети следуют образцу литературной речи, подражают ему. Правильно выстраивают фразы.</a:t>
            </a:r>
          </a:p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Произведения для пересказа должны быть доступны детям по содержанию и объему. Если логопед использует коррекцию звукопроизношения, то они должны быть насыщены необходимым  звуком.</a:t>
            </a:r>
          </a:p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В произведении все слова должны быть знакомы ребёнку.</a:t>
            </a:r>
          </a:p>
          <a:p>
            <a:pPr marL="88900" indent="1793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Всем этим требованиям отвечают произведения Л. Н. Толстого и русские народные сказки. Сказки можно пересказывать, драматизировать при помощи игрушек, </a:t>
            </a:r>
            <a:r>
              <a:rPr lang="ru-RU" sz="1800" dirty="0" err="1" smtClean="0">
                <a:latin typeface="Comic Sans MS" pitchFamily="66" charset="0"/>
              </a:rPr>
              <a:t>фланелеграфа</a:t>
            </a:r>
            <a:r>
              <a:rPr lang="ru-RU" sz="1800" dirty="0" smtClean="0">
                <a:latin typeface="Comic Sans MS" pitchFamily="66" charset="0"/>
              </a:rPr>
              <a:t>, разных сценок, </a:t>
            </a:r>
            <a:r>
              <a:rPr lang="ru-RU" sz="1800" dirty="0" err="1" smtClean="0">
                <a:latin typeface="Comic Sans MS" pitchFamily="66" charset="0"/>
              </a:rPr>
              <a:t>пальчикого</a:t>
            </a:r>
            <a:r>
              <a:rPr lang="ru-RU" sz="1800" dirty="0" smtClean="0">
                <a:latin typeface="Comic Sans MS" pitchFamily="66" charset="0"/>
              </a:rPr>
              <a:t> театра, а это незаменимый вид развития монологической и диалогической речи.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17411" name="Picture 2" descr="C:\Documents and Settings\Оля\Рабочий стол\Новая папка (2)\SDC1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1143000"/>
            <a:ext cx="3290888" cy="2857500"/>
          </a:xfrm>
        </p:spPr>
      </p:pic>
      <p:pic>
        <p:nvPicPr>
          <p:cNvPr id="17412" name="Picture 2" descr="F:\Мои документы\Документы сканера\фото.jpg"/>
          <p:cNvPicPr>
            <a:picLocks noChangeAspect="1" noChangeArrowheads="1"/>
          </p:cNvPicPr>
          <p:nvPr/>
        </p:nvPicPr>
        <p:blipFill>
          <a:blip r:embed="rId3"/>
          <a:srcRect t="9804" b="9314"/>
          <a:stretch>
            <a:fillRect/>
          </a:stretch>
        </p:blipFill>
        <p:spPr bwMode="auto">
          <a:xfrm>
            <a:off x="5214938" y="4143375"/>
            <a:ext cx="3714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582862"/>
          </a:xfrm>
        </p:spPr>
        <p:txBody>
          <a:bodyPr/>
          <a:lstStyle/>
          <a:p>
            <a:pPr indent="357188" algn="just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  <a:t>В логопедической работе используются разные виды пересказа (в зависимости от способностей ребёнка) – это может быть подробный или близкий к тексту пересказ.</a:t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  <a:t>Пересказы развивают память, умение интонационно передать диалог героев, логику, последовательность сюжета, пополняют и расширяют словарь, выразительно и фонетически правильно пересказать содержание текста.</a:t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</a:br>
            <a:endParaRPr lang="ru-RU" sz="1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2928938"/>
            <a:ext cx="3657600" cy="3259137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Собака Сойка</a:t>
            </a:r>
          </a:p>
          <a:p>
            <a:pPr marL="88900" indent="27463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За кустами пастух пасёт свиней. Ему помогает собака Сойка. Свиньи стараются пролезть в сад, а Сойка их не пускает. Вот какая умная собака! </a:t>
            </a:r>
          </a:p>
          <a:p>
            <a:pPr marL="88900" indent="27463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(автоматизация звука»С»)</a:t>
            </a: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5" name="Picture 2" descr="C:\Documents and Settings\Оля\Рабочий стол\Новая папка (2)\SDC1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3000375"/>
            <a:ext cx="2779713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25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Заучивание стихотворений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38" y="1143000"/>
            <a:ext cx="3878262" cy="5214938"/>
          </a:xfrm>
        </p:spPr>
        <p:txBody>
          <a:bodyPr>
            <a:normAutofit/>
          </a:bodyPr>
          <a:lstStyle/>
          <a:p>
            <a:pPr marL="0" indent="35718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Comic Sans MS" pitchFamily="66" charset="0"/>
              </a:rPr>
              <a:t>В. Г. Белинский говорил: «Читайте детям стихи, пусть ухо их приучается к гармонии русского слова, сердце преисполнится чувством изящного, пусть поэзия действует на них так же , как и музыка». </a:t>
            </a:r>
          </a:p>
          <a:p>
            <a:pPr marL="0" indent="35718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Comic Sans MS" pitchFamily="66" charset="0"/>
              </a:rPr>
              <a:t>Заучивание стихов, потешек – одно из средств умственного и эстетического развития детей.</a:t>
            </a:r>
          </a:p>
          <a:p>
            <a:pPr marL="0" indent="35718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Comic Sans MS" pitchFamily="66" charset="0"/>
              </a:rPr>
              <a:t>При помощи работы со стихами, потешками, прибаутками, скороговорками логопед в первую очередь отрабатывает ритм, решает автоматизацию и дифференциацию звуков, интонационную сторону речи, слоговую структуру слова и линейность предложения, развивает просодику речи (темп, ритм, интонацию, дыхание), развивает фонематический слух, даже общую и мелкую моторику.</a:t>
            </a:r>
          </a:p>
          <a:p>
            <a:pPr marL="0" indent="357188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latin typeface="Comic Sans MS" pitchFamily="66" charset="0"/>
              </a:rPr>
              <a:t>Пополняет</a:t>
            </a:r>
            <a:r>
              <a:rPr lang="ru-RU" sz="1600" smtClean="0">
                <a:latin typeface="Arial" charset="0"/>
              </a:rPr>
              <a:t>ся</a:t>
            </a:r>
            <a:r>
              <a:rPr lang="ru-RU" sz="1600" smtClean="0">
                <a:latin typeface="Comic Sans MS" pitchFamily="66" charset="0"/>
              </a:rPr>
              <a:t> словарный запас ласковыми словами – «котя, котенька, коток», «курочка-рябушка».</a:t>
            </a:r>
          </a:p>
          <a:p>
            <a:pPr marL="0" indent="357188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000" smtClean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214438"/>
            <a:ext cx="3657600" cy="4973637"/>
          </a:xfrm>
        </p:spPr>
        <p:txBody>
          <a:bodyPr>
            <a:normAutofit fontScale="47500" lnSpcReduction="20000"/>
          </a:bodyPr>
          <a:lstStyle/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rgbClr val="C00000"/>
                </a:solidFill>
                <a:latin typeface="Comic Sans MS" pitchFamily="66" charset="0"/>
              </a:rPr>
              <a:t>Спят спокойно Соня, Саня. </a:t>
            </a:r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rgbClr val="C00000"/>
                </a:solidFill>
                <a:latin typeface="Comic Sans MS" pitchFamily="66" charset="0"/>
              </a:rPr>
              <a:t>Кот и пёс во сне сопят.</a:t>
            </a:r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rgbClr val="C00000"/>
                </a:solidFill>
                <a:latin typeface="Comic Sans MS" pitchFamily="66" charset="0"/>
              </a:rPr>
              <a:t>Засыпает сом с усами.</a:t>
            </a:r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rgbClr val="C00000"/>
                </a:solidFill>
                <a:latin typeface="Comic Sans MS" pitchFamily="66" charset="0"/>
              </a:rPr>
              <a:t>На суку совята спят.</a:t>
            </a:r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88900"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9460" name="Picture 2" descr="C:\Documents and Settings\Оля\Рабочий стол\Новая папка (2)\SDC1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357438"/>
            <a:ext cx="35004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1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Заучивание скороговорок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435100" y="908050"/>
            <a:ext cx="7499350" cy="5807075"/>
          </a:xfrm>
        </p:spPr>
        <p:txBody>
          <a:bodyPr/>
          <a:lstStyle/>
          <a:p>
            <a:pPr marL="0" indent="268288" algn="just" eaLnBrk="1" hangingPunct="1">
              <a:buFont typeface="Wingdings 2" pitchFamily="18" charset="2"/>
              <a:buNone/>
            </a:pPr>
            <a:r>
              <a:rPr lang="ru-RU" sz="1600" smtClean="0">
                <a:latin typeface="Comic Sans MS" pitchFamily="66" charset="0"/>
              </a:rPr>
              <a:t>Не каждому удаётся</a:t>
            </a:r>
            <a:r>
              <a:rPr lang="ru-RU" sz="1600" smtClean="0">
                <a:latin typeface="Arial" charset="0"/>
              </a:rPr>
              <a:t> </a:t>
            </a:r>
            <a:r>
              <a:rPr lang="ru-RU" sz="1600" smtClean="0">
                <a:latin typeface="Comic Sans MS" pitchFamily="66" charset="0"/>
              </a:rPr>
              <a:t>повторить скороговорку с первого раза и без ошибки. Но весёлая словесная игра увлекает, и сама скороговорка запоминается навсегда. Использование в логопедической практике скороговорок, дразнилок, нелепиц помогает правильно и чисто закрепить дикцию автоматизированного звука. Отработать различные высотные, силовые, тембральные звучания. Скороговорки улучшают дикцию не только у детей, но и у взрослых.</a:t>
            </a:r>
          </a:p>
          <a:p>
            <a:pPr marL="0" indent="268288" algn="just" eaLnBrk="1" hangingPunct="1">
              <a:buFont typeface="Wingdings 2" pitchFamily="18" charset="2"/>
              <a:buNone/>
            </a:pPr>
            <a:r>
              <a:rPr lang="ru-RU" sz="1600" smtClean="0">
                <a:latin typeface="Comic Sans MS" pitchFamily="66" charset="0"/>
              </a:rPr>
              <a:t>Как правило скороговорка имеет сложную ритмику. У каждой скороговорки своя игра звуков и слов. Они не повторяются, в этом их секрет и обаяние. Скороговорки проговариваются вначале в медленном темпе с хлопками, можно шёпотом, а затем, по мере отрабатывания – громко с убыстрением темпа.</a:t>
            </a:r>
          </a:p>
          <a:p>
            <a:pPr marL="0" indent="268288" algn="just" eaLnBrk="1" hangingPunct="1">
              <a:buFont typeface="Wingdings 2" pitchFamily="18" charset="2"/>
              <a:buNone/>
            </a:pPr>
            <a:endParaRPr lang="ru-RU" sz="1600" smtClean="0">
              <a:latin typeface="Comic Sans MS" pitchFamily="66" charset="0"/>
            </a:endParaRPr>
          </a:p>
          <a:p>
            <a:pPr marL="0" indent="268288" algn="just"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C00000"/>
                </a:solidFill>
                <a:latin typeface="Comic Sans MS" pitchFamily="66" charset="0"/>
              </a:rPr>
              <a:t>Бык, бык тупогуб</a:t>
            </a:r>
          </a:p>
          <a:p>
            <a:pPr marL="0" indent="268288" algn="just"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C00000"/>
                </a:solidFill>
                <a:latin typeface="Comic Sans MS" pitchFamily="66" charset="0"/>
              </a:rPr>
              <a:t>Тупогубенький бычок</a:t>
            </a:r>
          </a:p>
          <a:p>
            <a:pPr marL="0" indent="268288" algn="just"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C00000"/>
                </a:solidFill>
                <a:latin typeface="Comic Sans MS" pitchFamily="66" charset="0"/>
              </a:rPr>
              <a:t>У быка бела губа была тупа.</a:t>
            </a:r>
          </a:p>
          <a:p>
            <a:pPr marL="0" indent="268288" algn="just" eaLnBrk="1" hangingPunct="1">
              <a:buFont typeface="Wingdings 2" pitchFamily="18" charset="2"/>
              <a:buNone/>
            </a:pPr>
            <a:r>
              <a:rPr lang="ru-RU" sz="2800" smtClean="0">
                <a:latin typeface="Comic Sans MS" pitchFamily="66" charset="0"/>
              </a:rPr>
              <a:t> </a:t>
            </a:r>
            <a:endParaRPr lang="ru-RU" sz="1400" smtClean="0">
              <a:latin typeface="Comic Sans MS" pitchFamily="66" charset="0"/>
            </a:endParaRPr>
          </a:p>
          <a:p>
            <a:pPr marL="0" indent="268288" algn="just" eaLnBrk="1" hangingPunct="1">
              <a:buFont typeface="Wingdings 2" pitchFamily="18" charset="2"/>
              <a:buNone/>
            </a:pPr>
            <a:endParaRPr lang="ru-RU" sz="1800" smtClean="0">
              <a:latin typeface="Comic Sans MS" pitchFamily="66" charset="0"/>
            </a:endParaRPr>
          </a:p>
          <a:p>
            <a:pPr marL="0" indent="268288" algn="just" eaLnBrk="1" hangingPunct="1">
              <a:buFont typeface="Wingdings 2" pitchFamily="18" charset="2"/>
              <a:buNone/>
            </a:pPr>
            <a:endParaRPr lang="ru-RU" sz="1800" smtClean="0">
              <a:latin typeface="Comic Sans MS" pitchFamily="66" charset="0"/>
            </a:endParaRPr>
          </a:p>
        </p:txBody>
      </p:sp>
      <p:pic>
        <p:nvPicPr>
          <p:cNvPr id="20483" name="Picture 2" descr="C:\Documents and Settings\Оля\Рабочий стол\Новая папка (2)\SDC1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365625"/>
            <a:ext cx="2873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Мои документы\Документы сканера\сн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643438"/>
            <a:ext cx="3500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F:\Мои документы\Документы сканера\моро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00563"/>
            <a:ext cx="350043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Пословицы  и поговорки</a:t>
            </a:r>
          </a:p>
        </p:txBody>
      </p:sp>
      <p:sp>
        <p:nvSpPr>
          <p:cNvPr id="21508" name="Содержимое 2"/>
          <p:cNvSpPr>
            <a:spLocks noGrp="1"/>
          </p:cNvSpPr>
          <p:nvPr>
            <p:ph idx="1"/>
          </p:nvPr>
        </p:nvSpPr>
        <p:spPr>
          <a:xfrm>
            <a:off x="1214438" y="1071563"/>
            <a:ext cx="7720012" cy="5572125"/>
          </a:xfrm>
        </p:spPr>
        <p:txBody>
          <a:bodyPr/>
          <a:lstStyle/>
          <a:p>
            <a:pPr marL="0" indent="357188" algn="just" eaLnBrk="1" hangingPunct="1">
              <a:buFont typeface="Wingdings 2" pitchFamily="18" charset="2"/>
              <a:buNone/>
            </a:pPr>
            <a:r>
              <a:rPr lang="ru-RU" sz="1800" smtClean="0">
                <a:latin typeface="Comic Sans MS" pitchFamily="66" charset="0"/>
              </a:rPr>
              <a:t>Использование в коррекционной работе пословиц и поговорок так же целесообразно. Значение иносказательных, метких и образных поучений, в которых раскрывается в краткой форме точно, метко и сильно.</a:t>
            </a:r>
          </a:p>
          <a:p>
            <a:pPr marL="0" indent="357188" algn="just" eaLnBrk="1" hangingPunct="1">
              <a:buFont typeface="Wingdings 2" pitchFamily="18" charset="2"/>
              <a:buNone/>
            </a:pPr>
            <a:r>
              <a:rPr lang="ru-RU" sz="1800" smtClean="0">
                <a:latin typeface="Comic Sans MS" pitchFamily="66" charset="0"/>
              </a:rPr>
              <a:t>Произнесённое кстати краткое изречение запомнится детьми и воздействует на них значительно сильнее, чем любое нравоучение и уговоры. Детям сложно понять смысл пословицы и поговорки, поэтому  взрослому следует уточнить как ребёнок понимает выражение и предложить нарисовать картинку о пословице или поговорке. </a:t>
            </a:r>
          </a:p>
          <a:p>
            <a:pPr marL="0" indent="357188" algn="just" eaLnBrk="1" hangingPunct="1">
              <a:buFont typeface="Wingdings 2" pitchFamily="18" charset="2"/>
              <a:buNone/>
            </a:pPr>
            <a:r>
              <a:rPr lang="ru-RU" sz="1400" smtClean="0">
                <a:latin typeface="Comic Sans MS" pitchFamily="66" charset="0"/>
              </a:rPr>
              <a:t>Рисунки детей в понимании пословиц и поговорок: </a:t>
            </a:r>
          </a:p>
          <a:p>
            <a:pPr marL="0" indent="357188" algn="just" eaLnBrk="1" hangingPunct="1">
              <a:buFont typeface="Wingdings 2" pitchFamily="18" charset="2"/>
              <a:buNone/>
            </a:pPr>
            <a:r>
              <a:rPr lang="ru-RU" sz="1400" smtClean="0">
                <a:latin typeface="Comic Sans MS" pitchFamily="66" charset="0"/>
              </a:rPr>
              <a:t>«Береги нос в сильный мороз»            «Снег валит- никого не щадит»</a:t>
            </a:r>
          </a:p>
          <a:p>
            <a:pPr marL="0" indent="357188" algn="just" eaLnBrk="1" hangingPunct="1">
              <a:buFont typeface="Wingdings 2" pitchFamily="18" charset="2"/>
              <a:buNone/>
            </a:pPr>
            <a:endParaRPr lang="ru-RU" sz="1800" smtClean="0">
              <a:latin typeface="Comic Sans MS" pitchFamily="66" charset="0"/>
            </a:endParaRPr>
          </a:p>
          <a:p>
            <a:pPr marL="0" indent="357188" algn="just" eaLnBrk="1" hangingPunct="1">
              <a:buFont typeface="Wingdings 2" pitchFamily="18" charset="2"/>
              <a:buNone/>
            </a:pPr>
            <a:endParaRPr lang="ru-RU" sz="16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368</TotalTime>
  <Words>903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Corbel</vt:lpstr>
      <vt:lpstr>Wingdings 2</vt:lpstr>
      <vt:lpstr>Verdana</vt:lpstr>
      <vt:lpstr>Calibri</vt:lpstr>
      <vt:lpstr>Gill Sans MT</vt:lpstr>
      <vt:lpstr>Comic Sans MS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Значение художественной литературы в коррекции речевых нарушений у дошкольников (консультация для воспитателей и родителей)</vt:lpstr>
      <vt:lpstr>Роль детской художественной литературы в речевом развитии ребёнка</vt:lpstr>
      <vt:lpstr>Слайд 3</vt:lpstr>
      <vt:lpstr>Влияние художественной литературы на коррекцию речевых нарушений</vt:lpstr>
      <vt:lpstr>Пересказ литературных произведений</vt:lpstr>
      <vt:lpstr>В логопедической работе используются разные виды пересказа (в зависимости от способностей ребёнка) – это может быть подробный или близкий к тексту пересказ. Пересказы развивают память, умение интонационно передать диалог героев, логику, последовательность сюжета, пополняют и расширяют словарь, выразительно и фонетически правильно пересказать содержание текста. </vt:lpstr>
      <vt:lpstr>Заучивание стихотворений</vt:lpstr>
      <vt:lpstr>Заучивание скороговорок</vt:lpstr>
      <vt:lpstr>Пословицы  и поговорки</vt:lpstr>
      <vt:lpstr>Считалки</vt:lpstr>
      <vt:lpstr>Слайд 11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Светлячок</cp:lastModifiedBy>
  <cp:revision>88</cp:revision>
  <dcterms:modified xsi:type="dcterms:W3CDTF">2014-08-29T09:08:24Z</dcterms:modified>
</cp:coreProperties>
</file>