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63"/>
  </p:notesMasterIdLst>
  <p:sldIdLst>
    <p:sldId id="256" r:id="rId3"/>
    <p:sldId id="283" r:id="rId4"/>
    <p:sldId id="414" r:id="rId5"/>
    <p:sldId id="285" r:id="rId6"/>
    <p:sldId id="287" r:id="rId7"/>
    <p:sldId id="578" r:id="rId8"/>
    <p:sldId id="289" r:id="rId9"/>
    <p:sldId id="269" r:id="rId10"/>
    <p:sldId id="584" r:id="rId11"/>
    <p:sldId id="585" r:id="rId12"/>
    <p:sldId id="586" r:id="rId13"/>
    <p:sldId id="400" r:id="rId14"/>
    <p:sldId id="477" r:id="rId15"/>
    <p:sldId id="398" r:id="rId16"/>
    <p:sldId id="303" r:id="rId17"/>
    <p:sldId id="281" r:id="rId18"/>
    <p:sldId id="290" r:id="rId19"/>
    <p:sldId id="379" r:id="rId20"/>
    <p:sldId id="381" r:id="rId21"/>
    <p:sldId id="478" r:id="rId22"/>
    <p:sldId id="291" r:id="rId23"/>
    <p:sldId id="479" r:id="rId24"/>
    <p:sldId id="294" r:id="rId25"/>
    <p:sldId id="480" r:id="rId26"/>
    <p:sldId id="615" r:id="rId27"/>
    <p:sldId id="304" r:id="rId28"/>
    <p:sldId id="306" r:id="rId29"/>
    <p:sldId id="411" r:id="rId30"/>
    <p:sldId id="530" r:id="rId31"/>
    <p:sldId id="312" r:id="rId32"/>
    <p:sldId id="543" r:id="rId33"/>
    <p:sldId id="318" r:id="rId34"/>
    <p:sldId id="500" r:id="rId35"/>
    <p:sldId id="542" r:id="rId36"/>
    <p:sldId id="332" r:id="rId37"/>
    <p:sldId id="474" r:id="rId38"/>
    <p:sldId id="570" r:id="rId39"/>
    <p:sldId id="340" r:id="rId40"/>
    <p:sldId id="468" r:id="rId41"/>
    <p:sldId id="361" r:id="rId42"/>
    <p:sldId id="356" r:id="rId43"/>
    <p:sldId id="386" r:id="rId44"/>
    <p:sldId id="573" r:id="rId45"/>
    <p:sldId id="387" r:id="rId46"/>
    <p:sldId id="388" r:id="rId47"/>
    <p:sldId id="389" r:id="rId48"/>
    <p:sldId id="390" r:id="rId49"/>
    <p:sldId id="553" r:id="rId50"/>
    <p:sldId id="558" r:id="rId51"/>
    <p:sldId id="555" r:id="rId52"/>
    <p:sldId id="556" r:id="rId53"/>
    <p:sldId id="505" r:id="rId54"/>
    <p:sldId id="539" r:id="rId55"/>
    <p:sldId id="537" r:id="rId56"/>
    <p:sldId id="576" r:id="rId57"/>
    <p:sldId id="261" r:id="rId58"/>
    <p:sldId id="272" r:id="rId59"/>
    <p:sldId id="273" r:id="rId60"/>
    <p:sldId id="522" r:id="rId61"/>
    <p:sldId id="523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CC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CC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CC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CC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CC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CC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CC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CC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CC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3300"/>
    <a:srgbClr val="FFF1D5"/>
    <a:srgbClr val="663300"/>
    <a:srgbClr val="FF9966"/>
    <a:srgbClr val="FFCC99"/>
    <a:srgbClr val="00000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81501" autoAdjust="0"/>
  </p:normalViewPr>
  <p:slideViewPr>
    <p:cSldViewPr>
      <p:cViewPr>
        <p:scale>
          <a:sx n="68" d="100"/>
          <a:sy n="68" d="100"/>
        </p:scale>
        <p:origin x="-5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F0C9C-A5C3-4BB7-9C25-A23B277DEE0C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8F44-6D37-4C3D-912C-024E0B8B60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E2C99-DA95-4B3C-96E9-58D6820EC496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D7A835-D775-44B5-92ED-D7A8DE2D10A9}" type="slidenum">
              <a:rPr lang="ru-RU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FD07-AEAA-4761-A5DE-D6041D19D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699E-D7A1-4BDD-8C56-83D26DAA0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B3FC1-9313-4348-B411-9A54570BB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E0F2E-DCAA-4435-B212-E1DBC4CF9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4E12F-7FB9-4FF9-979A-79FCB4865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2801D-292B-47BA-8C06-37E995DF6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5759C-63BB-4C29-A2CE-7566B13CF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11FB8-1564-4B55-8290-0A9547ACA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5F18-F498-4C20-8F37-7D8698C53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DDCD9-64F6-430E-868A-AAE3373CA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50D5-A863-4BE4-B6B1-23CFC3F85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7171F-EEA0-48BD-9453-858EEBDA3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A646-010E-48B2-A292-227731DF3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06AE5-22CB-4EA4-AE69-6F23A6545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C6025-8BDC-4035-B3E7-DCDB4B1E5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30BDF-1A82-49D8-A532-462BAA34C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F8549-B8ED-497E-8CE4-F62B2DE6A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D4BEC-5823-41AF-A7A0-AD50AED8B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883C2-BB75-4B67-93F1-4113FE30F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E25DB-BCF9-440F-8BF4-8C96745BA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862B-3083-43FF-9EAE-67768C6E8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02D01-F395-4104-B138-85F366142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C6274-866A-480D-B3F6-B1B4D18AE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425668-332D-4738-9DD5-4E4676A7D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8E8DAC8-3299-46AF-BD83-1D1A9018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krasochny.uco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23850" y="325438"/>
            <a:ext cx="856932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Публичная презентация результатов педагогической деятельности </a:t>
            </a:r>
            <a:endParaRPr lang="en-US" sz="3200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для профессионального сообщества, родительской и муниципальной общественности </a:t>
            </a:r>
          </a:p>
          <a:p>
            <a:pPr algn="ctr"/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учителя физики, химии и информатики </a:t>
            </a:r>
            <a:endParaRPr lang="en-US" sz="3200" b="1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МКОУ СОШ№5, посёлка Красочный Ипатовского района, Ставропольского края </a:t>
            </a:r>
          </a:p>
          <a:p>
            <a:pPr algn="ctr"/>
            <a:r>
              <a:rPr lang="ru-RU" sz="5400" b="1">
                <a:solidFill>
                  <a:schemeClr val="tx1"/>
                </a:solidFill>
                <a:latin typeface="Times New Roman" pitchFamily="18" charset="0"/>
              </a:rPr>
              <a:t>Медведевой Марины Николаевны.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</a:rPr>
              <a:t>Красочный,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42938" y="4286250"/>
            <a:ext cx="77152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Школа сегодня — это школа «информационного века». Главным в ней становится освоение каждым учеником самостоятельного, собственного знания, овладение способностями творческого самовыражения. 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9219" name="Picture 6" descr="J02889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6988" y="5211763"/>
            <a:ext cx="149701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:\для 9\юPOMA00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21715">
            <a:off x="2025294" y="692910"/>
            <a:ext cx="4997179" cy="333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663575" y="-3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313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Новые информационные технологии, </a:t>
            </a:r>
            <a:r>
              <a:rPr lang="ru-RU" sz="2400" dirty="0" err="1" smtClean="0">
                <a:solidFill>
                  <a:schemeClr val="tx1"/>
                </a:solidFill>
              </a:rPr>
              <a:t>мультимедийные</a:t>
            </a:r>
            <a:r>
              <a:rPr lang="ru-RU" sz="2400" dirty="0" smtClean="0">
                <a:solidFill>
                  <a:schemeClr val="tx1"/>
                </a:solidFill>
              </a:rPr>
              <a:t> продукты — это шаг к повышению качества обучения школьников и в конечном итоге к воспитанию новой личности — ответственной, знающей, способной решать новые задачи, быстро осваивать и эффективно использовать необходимые для этого знания.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2" descr="H:\для 9\интеракт 0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500306"/>
            <a:ext cx="4452969" cy="333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:\сЕкРеТнО\фото\декабрь 2013\декабрь 2013 0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3" y="3143248"/>
            <a:ext cx="3590505" cy="33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9" descr="C:\Documents and Settings\Admin\Рабочий стол\школа фото\ноябрь 2013 2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663383">
            <a:off x="1182757" y="2329104"/>
            <a:ext cx="3721021" cy="301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Научно – исследовательская группа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«Поиск юных»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МКОУ 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СОШ№ 5</a:t>
            </a:r>
          </a:p>
        </p:txBody>
      </p:sp>
      <p:pic>
        <p:nvPicPr>
          <p:cNvPr id="16389" name="Picture 34" descr="H:\музей\ноябрь 2013 2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928670"/>
            <a:ext cx="3000396" cy="541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0"/>
          <a:ext cx="8786874" cy="687457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396651"/>
                <a:gridCol w="3390223"/>
              </a:tblGrid>
              <a:tr h="29904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CC3300"/>
                          </a:solidFill>
                        </a:rPr>
                        <a:t>Исследовательские проекты</a:t>
                      </a:r>
                      <a:endParaRPr lang="ru-RU" sz="1400" b="0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CC3300"/>
                          </a:solidFill>
                        </a:rPr>
                        <a:t>Сроки</a:t>
                      </a:r>
                      <a:endParaRPr lang="ru-RU" sz="1400" b="0" dirty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338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Водяная ракета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2008 -2009…2012 – 2013 учебный год</a:t>
                      </a:r>
                      <a:endParaRPr lang="ru-RU" sz="1300" b="0" dirty="0" smtClean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320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Свет: волна или частица?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2010 -2011 учебный год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Сообщающиеся сосуды: в прошлом и сегодня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2010 -2011 учебный год</a:t>
                      </a:r>
                      <a:endParaRPr lang="ru-RU" sz="13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3286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Изучение электрического тока в различных средах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2011 -2012 учебный год</a:t>
                      </a:r>
                      <a:endParaRPr lang="ru-RU" sz="1300" b="0" dirty="0" smtClean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300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Исследование электромагнитной индукции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smtClean="0"/>
                        <a:t>2011 -2012 учебный год</a:t>
                      </a:r>
                      <a:endParaRPr lang="ru-RU" sz="1300" b="0" dirty="0" smtClean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Обнаружение магнитного поля по его действию на электрический ток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2011 -2012 учебный год</a:t>
                      </a:r>
                      <a:endParaRPr lang="ru-RU" sz="1300" b="0" dirty="0" smtClean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/>
                        <a:t>Применение блоков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2012-2013 учебный год</a:t>
                      </a:r>
                      <a:endParaRPr lang="ru-RU" sz="1300" b="0" dirty="0" smtClean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32861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Маятник Максвелла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2012-2013 учебный год</a:t>
                      </a:r>
                      <a:endParaRPr lang="ru-RU" sz="1300" b="0" dirty="0" smtClean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/>
                        <a:t>Почему летают самолеты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2012-2013 учебный год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/>
                        <a:t>Как бороться с морской болезнью?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2012-2013 учебный год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/>
                        <a:t>Зрительные иллюзии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2012-2013 учебный год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/>
                        <a:t>Трение – вред или польза?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2012-2013 учебный год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Тайны мыльного пузыря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2012-2013 …2013 -2014 учебный год</a:t>
                      </a:r>
                      <a:endParaRPr lang="ru-RU" sz="1300" b="0" dirty="0" smtClean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Характеристики звука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2013 -2014 учебный год</a:t>
                      </a:r>
                      <a:endParaRPr lang="ru-RU" sz="1300" b="0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Свойства </a:t>
                      </a:r>
                      <a:r>
                        <a:rPr lang="ru-RU" sz="1300" kern="1200" baseline="0" dirty="0" smtClean="0"/>
                        <a:t> </a:t>
                      </a:r>
                      <a:r>
                        <a:rPr lang="ru-RU" sz="1300" kern="1200" dirty="0" smtClean="0"/>
                        <a:t>механических волн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2013 -2014 учебный год</a:t>
                      </a:r>
                      <a:endParaRPr lang="ru-RU" sz="1300" b="0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Четвертое состояние вещества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2013 -2014 учебный год</a:t>
                      </a:r>
                      <a:endParaRPr lang="ru-RU" sz="1300" b="0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Как увидеть мираж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2013 -2014 учебный год</a:t>
                      </a:r>
                      <a:endParaRPr lang="ru-RU" sz="1300" b="0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Вечный двигатель Ньютона: миф или реальность?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2013 -2014 учебный год</a:t>
                      </a:r>
                      <a:endParaRPr lang="ru-RU" sz="1300" b="0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Стреляющая бочка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2013 -2014 учебный год</a:t>
                      </a:r>
                      <a:endParaRPr lang="ru-RU" sz="1300" b="0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Как оказаться в облаках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2013 -2014 учебный год</a:t>
                      </a:r>
                      <a:endParaRPr lang="ru-RU" sz="1300" b="0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  <a:tr h="299042">
                <a:tc>
                  <a:txBody>
                    <a:bodyPr/>
                    <a:lstStyle/>
                    <a:p>
                      <a:r>
                        <a:rPr lang="ru-RU" sz="1300" kern="1200" dirty="0" smtClean="0"/>
                        <a:t>Трудно ли стать йогом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2013 -2014 учебный год</a:t>
                      </a:r>
                      <a:endParaRPr lang="ru-RU" sz="1300" b="0" dirty="0">
                        <a:solidFill>
                          <a:srgbClr val="CC3300"/>
                        </a:solidFill>
                      </a:endParaRPr>
                    </a:p>
                  </a:txBody>
                  <a:tcPr>
                    <a:solidFill>
                      <a:srgbClr val="FFF1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23850" y="1052513"/>
            <a:ext cx="84963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Искусство вышивания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крестом»  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2010 -2011 учебный год 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«Искусство изготовления изделий из бисера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»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2012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2013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учебный </a:t>
            </a:r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год</a:t>
            </a:r>
            <a:endParaRPr lang="ru-RU" sz="28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«Искусство изготовления цветов из ниток»</a:t>
            </a:r>
          </a:p>
          <a:p>
            <a:pPr algn="ctr"/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2012 -2013 учебный год</a:t>
            </a:r>
            <a:endParaRPr lang="ru-RU" sz="28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Сказочная бумага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2013-2014 учебный год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«Технология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изготовления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объемных бумажных моделей кукол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2013 -2014 учебный год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                       </a:t>
            </a:r>
            <a:endParaRPr lang="ru-RU" sz="2800" b="1" dirty="0" smtClean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endParaRPr lang="ru-RU" sz="2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571472" y="285728"/>
            <a:ext cx="82993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Творческие проекты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классного коллектива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3"/>
          <p:cNvSpPr>
            <a:spLocks noChangeArrowheads="1"/>
          </p:cNvSpPr>
          <p:nvPr/>
        </p:nvSpPr>
        <p:spPr bwMode="auto">
          <a:xfrm>
            <a:off x="323850" y="4941888"/>
            <a:ext cx="84248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CC3300"/>
                </a:solidFill>
              </a:rPr>
              <a:t>«</a:t>
            </a:r>
            <a:r>
              <a:rPr lang="ru-RU" sz="4000" b="1" dirty="0">
                <a:solidFill>
                  <a:srgbClr val="CC3300"/>
                </a:solidFill>
                <a:latin typeface="Times New Roman" pitchFamily="18" charset="0"/>
              </a:rPr>
              <a:t>Вся гордость учителя в учениках, в росте посеянных им семян</a:t>
            </a:r>
            <a:r>
              <a:rPr lang="ru-RU" sz="4000" b="1" dirty="0">
                <a:solidFill>
                  <a:srgbClr val="CC3300"/>
                </a:solidFill>
              </a:rPr>
              <a:t>»</a:t>
            </a:r>
            <a:r>
              <a:rPr lang="ru-RU" sz="4000" b="1" dirty="0">
                <a:solidFill>
                  <a:srgbClr val="CC3300"/>
                </a:solidFill>
                <a:latin typeface="Times New Roman" pitchFamily="18" charset="0"/>
              </a:rPr>
              <a:t>.</a:t>
            </a:r>
            <a:endParaRPr lang="en-US" sz="4000" b="1" dirty="0">
              <a:solidFill>
                <a:srgbClr val="CC3300"/>
              </a:solidFill>
              <a:latin typeface="Times New Roman" pitchFamily="18" charset="0"/>
            </a:endParaRPr>
          </a:p>
          <a:p>
            <a:r>
              <a:rPr lang="ru-RU" sz="4000" b="1" dirty="0">
                <a:solidFill>
                  <a:srgbClr val="CC3300"/>
                </a:solidFill>
                <a:latin typeface="Times New Roman" pitchFamily="18" charset="0"/>
              </a:rPr>
              <a:t>                  Д.И. Менделеев</a:t>
            </a: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05358">
            <a:off x="1030040" y="1433209"/>
            <a:ext cx="2197627" cy="25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H:\сЕкРеТнО\фото\выпускной 2012\CIMG32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928802"/>
            <a:ext cx="2278821" cy="3038428"/>
          </a:xfrm>
          <a:prstGeom prst="rect">
            <a:avLst/>
          </a:prstGeom>
          <a:noFill/>
        </p:spPr>
      </p:pic>
      <p:pic>
        <p:nvPicPr>
          <p:cNvPr id="54275" name="Picture 44" descr="H:\сЕкРеТнО\фото\sud_ba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76490">
            <a:off x="6245069" y="1402252"/>
            <a:ext cx="1867563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468313" y="242888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rgbClr val="CC3300"/>
                </a:solidFill>
                <a:latin typeface="Times New Roman" pitchFamily="18" charset="0"/>
              </a:rPr>
              <a:t>В</a:t>
            </a:r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ысокие результаты учебных достижений обучающихся </a:t>
            </a:r>
            <a:endParaRPr lang="ru-RU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just"/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при их позитивной динамике за последние три года</a:t>
            </a:r>
          </a:p>
        </p:txBody>
      </p:sp>
      <p:graphicFrame>
        <p:nvGraphicFramePr>
          <p:cNvPr id="33281" name="Group 513"/>
          <p:cNvGraphicFramePr>
            <a:graphicFrameLocks noGrp="1"/>
          </p:cNvGraphicFramePr>
          <p:nvPr>
            <p:ph/>
          </p:nvPr>
        </p:nvGraphicFramePr>
        <p:xfrm>
          <a:off x="107950" y="1125538"/>
          <a:ext cx="8867775" cy="5616577"/>
        </p:xfrm>
        <a:graphic>
          <a:graphicData uri="http://schemas.openxmlformats.org/drawingml/2006/table">
            <a:tbl>
              <a:tblPr/>
              <a:tblGrid>
                <a:gridCol w="1357313"/>
                <a:gridCol w="774700"/>
                <a:gridCol w="773112"/>
                <a:gridCol w="774700"/>
                <a:gridCol w="774700"/>
                <a:gridCol w="774700"/>
                <a:gridCol w="774700"/>
                <a:gridCol w="774700"/>
                <a:gridCol w="774700"/>
                <a:gridCol w="131445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уч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.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-2012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уч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.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2012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-2013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уч.год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Сред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ний балл по итогам работ у учи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Сред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ний балл по итогам работ в учреж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дении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Сред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ний балл по итогам работ  в муни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ципа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литете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Сред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ний балл по итогам работ у учите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Сред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ний балл по итогам работ в учреж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дении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Сред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ний балл по итогам работ  в муни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ципа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литете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Сред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ний балл по итогам работ у учите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Сред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ний балл по итогам работ в учреж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дении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Средний балл по итогам работ  в муниципали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тете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успеваемости (процент обучающихся без двоек)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качества знаний (процент обучающихся на «4» и «5»)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ChangeArrowheads="1"/>
          </p:cNvSpPr>
          <p:nvPr/>
        </p:nvSpPr>
        <p:spPr bwMode="auto">
          <a:xfrm>
            <a:off x="250825" y="169863"/>
            <a:ext cx="889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Позитивная динамика результатов независимой оценки знаний учащихся за последние три года.</a:t>
            </a:r>
          </a:p>
        </p:txBody>
      </p:sp>
      <p:graphicFrame>
        <p:nvGraphicFramePr>
          <p:cNvPr id="44971" name="Group 939"/>
          <p:cNvGraphicFramePr>
            <a:graphicFrameLocks noGrp="1"/>
          </p:cNvGraphicFramePr>
          <p:nvPr/>
        </p:nvGraphicFramePr>
        <p:xfrm>
          <a:off x="250825" y="1125538"/>
          <a:ext cx="8569325" cy="5599113"/>
        </p:xfrm>
        <a:graphic>
          <a:graphicData uri="http://schemas.openxmlformats.org/drawingml/2006/table">
            <a:tbl>
              <a:tblPr/>
              <a:tblGrid>
                <a:gridCol w="1201738"/>
                <a:gridCol w="742950"/>
                <a:gridCol w="647700"/>
                <a:gridCol w="865187"/>
                <a:gridCol w="750888"/>
                <a:gridCol w="752475"/>
                <a:gridCol w="1052512"/>
                <a:gridCol w="752475"/>
                <a:gridCol w="868363"/>
                <a:gridCol w="935037"/>
              </a:tblGrid>
              <a:tr h="295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Оценка учебных достижений обучающихся по результатам независимой экспертизы качества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уч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.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-2012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уч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.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2012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-2013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уч.год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5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 по итогам работ у учите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 по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гам работ 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ципа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литете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итогам работ в крае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 по итогам работ у учите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 по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гам работ 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ципа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литете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итогам работ в крае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 по итогам работ у учите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ний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 по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гам работ 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ципа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литете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 по итогам работ в крае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итогам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ЕГЭ  физика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48,5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49,8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52,36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47,8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45,4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47,9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52,4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55,5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итогам государственной (итоговой) аттестации  по информатике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44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итогам аттестации и аккредитации внешних мониторингов учебных достижений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56384" name="Rectangle 920"/>
          <p:cNvSpPr>
            <a:spLocks noChangeArrowheads="1"/>
          </p:cNvSpPr>
          <p:nvPr/>
        </p:nvSpPr>
        <p:spPr bwMode="auto">
          <a:xfrm>
            <a:off x="0" y="565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054" name="Group 358"/>
          <p:cNvGraphicFramePr>
            <a:graphicFrameLocks noGrp="1"/>
          </p:cNvGraphicFramePr>
          <p:nvPr/>
        </p:nvGraphicFramePr>
        <p:xfrm>
          <a:off x="179388" y="409575"/>
          <a:ext cx="8964612" cy="6356033"/>
        </p:xfrm>
        <a:graphic>
          <a:graphicData uri="http://schemas.openxmlformats.org/drawingml/2006/table">
            <a:tbl>
              <a:tblPr/>
              <a:tblGrid>
                <a:gridCol w="811212"/>
                <a:gridCol w="6097588"/>
                <a:gridCol w="2055812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Формы дополнительного образования (элективные курсы, спецкурсы, дистанционное обучение)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Количество учащихся, 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3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«Механика (Физика на твоей усадьбе)»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«Методы решения физических задач»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«Основы работы с презентацией в программе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Power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Point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 (9 класс)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(10 класс)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(11 класс)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(11 класс)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«Механика (Физика на твоей усадьбе)»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«Создаем школьный сайт»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«Методы решения физических задач»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(9 класс)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(10 класс)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(10класс)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(11 класс)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4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«Механика (Физика на твоей усадьбе)»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Создаем школьный сайт»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«Методы решения физических задач»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(9 класс)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 (10 класс)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 (10 класс)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(11 класс)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0" name="Rectangle 355"/>
          <p:cNvSpPr>
            <a:spLocks noChangeArrowheads="1"/>
          </p:cNvSpPr>
          <p:nvPr/>
        </p:nvSpPr>
        <p:spPr bwMode="auto">
          <a:xfrm>
            <a:off x="323850" y="0"/>
            <a:ext cx="957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Высокие результаты внеурочной деятельности 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179388" y="0"/>
            <a:ext cx="89646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учащихся поступивших в ВУЗы с предметной     ориентацией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физика, химия, информатика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бюджетные места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63018" name="Group 202"/>
          <p:cNvGraphicFramePr>
            <a:graphicFrameLocks noGrp="1"/>
          </p:cNvGraphicFramePr>
          <p:nvPr/>
        </p:nvGraphicFramePr>
        <p:xfrm>
          <a:off x="0" y="714357"/>
          <a:ext cx="9144000" cy="5822699"/>
        </p:xfrm>
        <a:graphic>
          <a:graphicData uri="http://schemas.openxmlformats.org/drawingml/2006/table">
            <a:tbl>
              <a:tblPr/>
              <a:tblGrid>
                <a:gridCol w="2071670"/>
                <a:gridCol w="2786082"/>
                <a:gridCol w="3071834"/>
                <a:gridCol w="1214414"/>
              </a:tblGrid>
              <a:tr h="275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Факультет/специальность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Дорошенко Николай Сергеевич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Ставропольский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университет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Физико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математический/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технология защиты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Окончил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2010 году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Цысь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Игорь Михайлович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Ставропольский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университет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Физико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математический/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технология защиты информации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Гостищев Никита Сергеевич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Кубанский Государственный медицинский университет Минздрава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Лечебное дело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Огнева Вероника Юрьевна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Российский государственного университета нефти и газа им И. М. Губкина (базовый ВУЗ нефтегазового комплекса)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Геофизика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Суховий Максим Андреевич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Ростовский государственный строительный университет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Промышленное и гражданское строительство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Масюков Дмитрий Александрович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Ставропольский Государственный университет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Биохимия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Стаховская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Валентина Сергеевна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Тверская  государственная  медицинская  академия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Педиатрия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13" name="Rectangle 186"/>
          <p:cNvSpPr>
            <a:spLocks noChangeArrowheads="1"/>
          </p:cNvSpPr>
          <p:nvPr/>
        </p:nvSpPr>
        <p:spPr bwMode="auto">
          <a:xfrm>
            <a:off x="0" y="587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5003800" y="2090738"/>
            <a:ext cx="38893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chemeClr val="tx1"/>
                </a:solidFill>
              </a:rPr>
              <a:t>  </a:t>
            </a:r>
          </a:p>
          <a:p>
            <a:pPr algn="just"/>
            <a:endParaRPr lang="ru-RU" sz="2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859338" y="188913"/>
            <a:ext cx="42846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5000625" y="357188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ru-RU" sz="2400">
                <a:solidFill>
                  <a:schemeClr val="tx1"/>
                </a:solidFill>
              </a:rPr>
              <a:t>«Скажите мне – я забуду, </a:t>
            </a:r>
            <a:br>
              <a:rPr lang="ru-RU" sz="2400">
                <a:solidFill>
                  <a:schemeClr val="tx1"/>
                </a:solidFill>
              </a:rPr>
            </a:br>
            <a:r>
              <a:rPr lang="ru-RU" sz="2400">
                <a:solidFill>
                  <a:schemeClr val="tx1"/>
                </a:solidFill>
              </a:rPr>
              <a:t>Покажите мне – я запомню,</a:t>
            </a:r>
            <a:br>
              <a:rPr lang="ru-RU" sz="2400">
                <a:solidFill>
                  <a:schemeClr val="tx1"/>
                </a:solidFill>
              </a:rPr>
            </a:br>
            <a:r>
              <a:rPr lang="ru-RU" sz="2400">
                <a:solidFill>
                  <a:schemeClr val="tx1"/>
                </a:solidFill>
              </a:rPr>
              <a:t>Вовлеките меня – я пойму»</a:t>
            </a:r>
          </a:p>
        </p:txBody>
      </p:sp>
      <p:sp>
        <p:nvSpPr>
          <p:cNvPr id="6149" name="Прямоугольник 8"/>
          <p:cNvSpPr>
            <a:spLocks noChangeArrowheads="1"/>
          </p:cNvSpPr>
          <p:nvPr/>
        </p:nvSpPr>
        <p:spPr bwMode="auto">
          <a:xfrm>
            <a:off x="6569075" y="1571625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tx1"/>
                </a:solidFill>
              </a:rPr>
              <a:t>Китайская пословица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48" y="2571744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душе каждого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 есть невидимые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струны. Если тронуть их умелой рукой,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красиво зазвучат.»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7" name="Picture 1" descr="d:\Admin\Мои документы\Мои рисунки\ControlCenter4\Scan\CCI28012014_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3337636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179388" y="0"/>
            <a:ext cx="89646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учащихся поступивших в ВУЗы с предметной     ориентацией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физика, химия, информатика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бюджетные места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63018" name="Group 202"/>
          <p:cNvGraphicFramePr>
            <a:graphicFrameLocks noGrp="1"/>
          </p:cNvGraphicFramePr>
          <p:nvPr/>
        </p:nvGraphicFramePr>
        <p:xfrm>
          <a:off x="0" y="714357"/>
          <a:ext cx="9144000" cy="6270225"/>
        </p:xfrm>
        <a:graphic>
          <a:graphicData uri="http://schemas.openxmlformats.org/drawingml/2006/table">
            <a:tbl>
              <a:tblPr/>
              <a:tblGrid>
                <a:gridCol w="2214546"/>
                <a:gridCol w="2857520"/>
                <a:gridCol w="2643206"/>
                <a:gridCol w="1428728"/>
              </a:tblGrid>
              <a:tr h="275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Факультет/специальность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Шахрудинов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Имагаджи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Магомедович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Ставропольский  государственный аграрный  университет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Агрономия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Криворотенко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Светлана Юрьевна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Северо-Кавказский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федеральный университет — СКФУ (Ставрополь)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Институт математики и естественных наук/прикладная информатика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Студентка 3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Рештук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Артем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Игоревич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Военный институт береговой охраны ФСБ России г.Анапа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 судовождения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Магомедова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Аминат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Асхабалиевна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Московский государственный университет имени Ломоносова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Студентка 2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Бурбышева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Наталья 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Владиславовна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Северо-Кавказский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федеральный университет — СКФУ (Ставрополь)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 нефти и газа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Студентка 2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Кравцова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Ольга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Владимировна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Волгоградский  государственный аграрный университет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 перерабатывающих технологий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Студентка 2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Кравцова Евгения Владимировна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Волгоградский  государственный аграрный университет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факультет перерабатывающих технологий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Студентка 2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Огнев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Андрей Юрьевич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Российский государственный геологоразведочный университет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Прикладная геология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курса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(2013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13" name="Rectangle 186"/>
          <p:cNvSpPr>
            <a:spLocks noChangeArrowheads="1"/>
          </p:cNvSpPr>
          <p:nvPr/>
        </p:nvSpPr>
        <p:spPr bwMode="auto">
          <a:xfrm>
            <a:off x="0" y="587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250825" y="7938"/>
            <a:ext cx="957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Высокие результаты внеурочной деятельности обучающихся</a:t>
            </a:r>
          </a:p>
        </p:txBody>
      </p:sp>
      <p:sp>
        <p:nvSpPr>
          <p:cNvPr id="59417" name="Rectangle 137"/>
          <p:cNvSpPr>
            <a:spLocks noChangeArrowheads="1"/>
          </p:cNvSpPr>
          <p:nvPr/>
        </p:nvSpPr>
        <p:spPr bwMode="auto">
          <a:xfrm>
            <a:off x="468313" y="404813"/>
            <a:ext cx="846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just">
              <a:tabLst>
                <a:tab pos="24765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Достижения  обучающихся на  предметных  олимпиадах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928670"/>
          <a:ext cx="8858310" cy="5574720"/>
        </p:xfrm>
        <a:graphic>
          <a:graphicData uri="http://schemas.openxmlformats.org/drawingml/2006/table">
            <a:tbl>
              <a:tblPr/>
              <a:tblGrid>
                <a:gridCol w="2751847"/>
                <a:gridCol w="1185427"/>
                <a:gridCol w="1393202"/>
                <a:gridCol w="1557868"/>
                <a:gridCol w="1969966"/>
              </a:tblGrid>
              <a:tr h="766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Уровень участия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Фамилия, имя ученика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Результат участия (первое или призовое место)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Участник, вошла в десятку лучших результатов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Региональный Олимпиада СКГТУ среди школьников по физике (3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Призёр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Магомедова Аминат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Призёр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Всероссийский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Всероссийский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Магомедова Аминат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250825" y="7938"/>
            <a:ext cx="957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Высокие результаты внеурочной деятельности обучающихся</a:t>
            </a:r>
          </a:p>
        </p:txBody>
      </p:sp>
      <p:sp>
        <p:nvSpPr>
          <p:cNvPr id="59417" name="Rectangle 137"/>
          <p:cNvSpPr>
            <a:spLocks noChangeArrowheads="1"/>
          </p:cNvSpPr>
          <p:nvPr/>
        </p:nvSpPr>
        <p:spPr bwMode="auto">
          <a:xfrm>
            <a:off x="468313" y="404813"/>
            <a:ext cx="846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just">
              <a:tabLst>
                <a:tab pos="24765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Достижения  обучающихся на  предметных  олимпиадах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06" y="857233"/>
          <a:ext cx="8858312" cy="5520328"/>
        </p:xfrm>
        <a:graphic>
          <a:graphicData uri="http://schemas.openxmlformats.org/drawingml/2006/table">
            <a:tbl>
              <a:tblPr/>
              <a:tblGrid>
                <a:gridCol w="2735010"/>
                <a:gridCol w="1235045"/>
                <a:gridCol w="1371662"/>
                <a:gridCol w="1613026"/>
                <a:gridCol w="1903569"/>
              </a:tblGrid>
              <a:tr h="500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Уровень участия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Фамилия, имя ученика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Результат участия (первое или призовое место)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Краевой Олимпиада СКФУ среди школьников по химии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 рейтингу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Братишко Илья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Кочергин Сергей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Литвиненко Станислав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Сотникова Снежана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Терехова Татьяна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Траутвайн Дарья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0825" y="7938"/>
            <a:ext cx="957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Высокие результаты внеурочной деятельности обучающихся</a:t>
            </a:r>
          </a:p>
        </p:txBody>
      </p:sp>
      <p:sp>
        <p:nvSpPr>
          <p:cNvPr id="60436" name="Rectangle 25"/>
          <p:cNvSpPr>
            <a:spLocks noChangeArrowheads="1"/>
          </p:cNvSpPr>
          <p:nvPr/>
        </p:nvSpPr>
        <p:spPr bwMode="auto">
          <a:xfrm>
            <a:off x="468313" y="404813"/>
            <a:ext cx="846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just">
              <a:tabLst>
                <a:tab pos="24765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Достижения  обучающихся на  предметных  олимпиадах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857232"/>
          <a:ext cx="8929718" cy="5475834"/>
        </p:xfrm>
        <a:graphic>
          <a:graphicData uri="http://schemas.openxmlformats.org/drawingml/2006/table">
            <a:tbl>
              <a:tblPr/>
              <a:tblGrid>
                <a:gridCol w="3069581"/>
                <a:gridCol w="1255750"/>
                <a:gridCol w="1001333"/>
                <a:gridCol w="1459946"/>
                <a:gridCol w="2143108"/>
              </a:tblGrid>
              <a:tr h="7143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Уровень участия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Фамилия, имя ученика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Результат участия (первое или призовое место)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Призёр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Огнев Андрей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Призёр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Проценко Сергей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Призёр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Шукюров Ростислав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Призёр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Всероссийский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Муниципальный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Участник, 1 день – 2 место по рейтингу, 2 день - 4 место по рейтингу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0825" y="7938"/>
            <a:ext cx="957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Высокие результаты внеурочной деятельности обучающихся</a:t>
            </a:r>
          </a:p>
        </p:txBody>
      </p:sp>
      <p:sp>
        <p:nvSpPr>
          <p:cNvPr id="60436" name="Rectangle 25"/>
          <p:cNvSpPr>
            <a:spLocks noChangeArrowheads="1"/>
          </p:cNvSpPr>
          <p:nvPr/>
        </p:nvSpPr>
        <p:spPr bwMode="auto">
          <a:xfrm>
            <a:off x="468313" y="404813"/>
            <a:ext cx="846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just">
              <a:tabLst>
                <a:tab pos="24765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Достижения  обучающихся на  предметных  олимпиадах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714356"/>
          <a:ext cx="9144032" cy="5756792"/>
        </p:xfrm>
        <a:graphic>
          <a:graphicData uri="http://schemas.openxmlformats.org/drawingml/2006/table">
            <a:tbl>
              <a:tblPr/>
              <a:tblGrid>
                <a:gridCol w="3143272"/>
                <a:gridCol w="1285884"/>
                <a:gridCol w="1025361"/>
                <a:gridCol w="1692342"/>
                <a:gridCol w="1997173"/>
              </a:tblGrid>
              <a:tr h="7143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Уровень участия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Фамилия, имя ученика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Результат участия (первое или призовое место)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Терехова Татьяна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Призёр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Проценко Сергей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Призёр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Шукюров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Ростислав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Призёр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Терещенко Дарья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Times New Roman"/>
                          <a:ea typeface="Calibri"/>
                          <a:cs typeface="Times New Roman"/>
                        </a:rPr>
                        <a:t>Всероссийский (интернет олимпиада, 1 уровень)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Кочергина Анна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Times New Roman"/>
                          <a:ea typeface="Calibri"/>
                          <a:cs typeface="Times New Roman"/>
                        </a:rPr>
                        <a:t>Всероссийский (интернет олимпиада, 1 уровень)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Гостищев Максим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Всероссийский (интернет олимпиада, 1 уровень)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Сотникова Снежана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0825" y="7938"/>
            <a:ext cx="957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Высокие результаты внеурочной деятельности обучающихся</a:t>
            </a:r>
          </a:p>
        </p:txBody>
      </p:sp>
      <p:sp>
        <p:nvSpPr>
          <p:cNvPr id="60436" name="Rectangle 25"/>
          <p:cNvSpPr>
            <a:spLocks noChangeArrowheads="1"/>
          </p:cNvSpPr>
          <p:nvPr/>
        </p:nvSpPr>
        <p:spPr bwMode="auto">
          <a:xfrm>
            <a:off x="468313" y="404813"/>
            <a:ext cx="846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algn="just">
              <a:tabLst>
                <a:tab pos="24765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Достижения  обучающихся на  предметных  олимпиадах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714356"/>
          <a:ext cx="9144000" cy="5579195"/>
        </p:xfrm>
        <a:graphic>
          <a:graphicData uri="http://schemas.openxmlformats.org/drawingml/2006/table">
            <a:tbl>
              <a:tblPr/>
              <a:tblGrid>
                <a:gridCol w="3143240"/>
                <a:gridCol w="1285884"/>
                <a:gridCol w="1025361"/>
                <a:gridCol w="1475001"/>
                <a:gridCol w="2214514"/>
              </a:tblGrid>
              <a:tr h="7143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Уровень участия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Фамилия, имя ученика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Результат участия (первое или призовое место)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Ковалева Виктория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Призёр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Соколенко Маргарита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Призёр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Хрипков Иван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Призёр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Литвиненко Станислав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Региональный (интернет олимпиада, 1 уровень)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Масюкова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Екатерина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Региональный Олимпиада СКФУ «Физика управляет миром»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Кисляк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Илья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Региональный Олимпиада СКФУ «Физика управляет миром»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Медведева Валерия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Призёр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 место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250825" y="260350"/>
            <a:ext cx="95773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95000"/>
              </a:lnSpc>
            </a:pP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Достижения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</a:p>
          <a:p>
            <a:pPr algn="just">
              <a:lnSpc>
                <a:spcPct val="95000"/>
              </a:lnSpc>
            </a:pP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в конкурсных мероприятиях за </a:t>
            </a:r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graphicFrame>
        <p:nvGraphicFramePr>
          <p:cNvPr id="68781" name="Group 173"/>
          <p:cNvGraphicFramePr>
            <a:graphicFrameLocks noGrp="1"/>
          </p:cNvGraphicFramePr>
          <p:nvPr/>
        </p:nvGraphicFramePr>
        <p:xfrm>
          <a:off x="179388" y="1341438"/>
          <a:ext cx="8964612" cy="4658551"/>
        </p:xfrm>
        <a:graphic>
          <a:graphicData uri="http://schemas.openxmlformats.org/drawingml/2006/table">
            <a:tbl>
              <a:tblPr/>
              <a:tblGrid>
                <a:gridCol w="792162"/>
                <a:gridCol w="2447925"/>
                <a:gridCol w="2016125"/>
                <a:gridCol w="3708400"/>
              </a:tblGrid>
              <a:tr h="143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 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Конкурсные мероприятия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 ученика, класс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Подтверждающий документ.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 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1-2012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Краевой конкурс – выставка научно-технического творчества молодежи «ТАЛАНТЫ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XXI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века»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Международный конкурс по информатике «БОБЕР 2012»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Региональный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Всероссийский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Медведева Валерия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9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грамота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Медведева Валерия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9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победитель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Медведева Полина,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диплом победителя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32" name="Rectangle 174"/>
          <p:cNvSpPr>
            <a:spLocks noChangeArrowheads="1"/>
          </p:cNvSpPr>
          <p:nvPr/>
        </p:nvSpPr>
        <p:spPr bwMode="auto">
          <a:xfrm>
            <a:off x="250825" y="260350"/>
            <a:ext cx="95773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95000"/>
              </a:lnSpc>
            </a:pP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Достижения</a:t>
            </a: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</a:p>
          <a:p>
            <a:pPr algn="just">
              <a:lnSpc>
                <a:spcPct val="95000"/>
              </a:lnSpc>
            </a:pP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в конкурсных мероприятиях за </a:t>
            </a:r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года</a:t>
            </a:r>
            <a:endParaRPr lang="ru-RU" sz="2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22" name="Group 66"/>
          <p:cNvGraphicFramePr>
            <a:graphicFrameLocks noGrp="1"/>
          </p:cNvGraphicFramePr>
          <p:nvPr/>
        </p:nvGraphicFramePr>
        <p:xfrm>
          <a:off x="179388" y="142852"/>
          <a:ext cx="8964612" cy="6522720"/>
        </p:xfrm>
        <a:graphic>
          <a:graphicData uri="http://schemas.openxmlformats.org/drawingml/2006/table">
            <a:tbl>
              <a:tblPr/>
              <a:tblGrid>
                <a:gridCol w="720725"/>
                <a:gridCol w="2735262"/>
                <a:gridCol w="1800225"/>
                <a:gridCol w="37084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 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Конкурсные мероприятия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 ученика, класс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Подтверждающий документ.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 №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2012 -2013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Международная игра – конкурс по информатике ИНФОЗНАЙКА 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Районный конкурс творческих работ «Имею право…» номинация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Видеоработы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Районный конкурс детских и юношеских СМИ «На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Ипатовской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волне»  номинация «Видеопродукция»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Всероссийский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Медведева Полина,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диплом победителя</a:t>
                      </a:r>
                    </a:p>
                    <a:p>
                      <a:r>
                        <a:rPr lang="ru-RU" sz="1600" b="1" i="0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Кисляк</a:t>
                      </a:r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Илья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диплом победителя</a:t>
                      </a:r>
                      <a:endParaRPr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Терещенко Анатолий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диплом победителя</a:t>
                      </a:r>
                      <a:endParaRPr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Сотникова Валентина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диплом победителя</a:t>
                      </a:r>
                      <a:endParaRPr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Сотникова Снежана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600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диплом победителя</a:t>
                      </a:r>
                      <a:endParaRPr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Терехова Татьяна, 9 </a:t>
                      </a:r>
                      <a:r>
                        <a:rPr lang="ru-RU" sz="1600" b="1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</a:t>
                      </a:r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диплом победителя</a:t>
                      </a:r>
                      <a:endParaRPr lang="ru-RU" sz="1600" b="1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Медведева Валерия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10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диплом победителя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Медведева Валерия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10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диплом призера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III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МЕСТО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954" name="Group 34"/>
          <p:cNvGraphicFramePr>
            <a:graphicFrameLocks noGrp="1"/>
          </p:cNvGraphicFramePr>
          <p:nvPr>
            <p:ph/>
          </p:nvPr>
        </p:nvGraphicFramePr>
        <p:xfrm>
          <a:off x="250825" y="260350"/>
          <a:ext cx="8642350" cy="5600383"/>
        </p:xfrm>
        <a:graphic>
          <a:graphicData uri="http://schemas.openxmlformats.org/drawingml/2006/table">
            <a:tbl>
              <a:tblPr/>
              <a:tblGrid>
                <a:gridCol w="1171575"/>
                <a:gridCol w="3078162"/>
                <a:gridCol w="1069976"/>
                <a:gridCol w="3322637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 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Конкурсные мероприятия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 ученика, класс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Подтверждающий документ.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 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2013 -2014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Краевой фотоконкурс «Мой край, моя история, моя семья…» номинация «Родословная моей семьи в фотографиях»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Краевая акция «Не расстанусь с комсомолом»,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посвященная  95-летию Всесоюзного Ленинского Коммунистического Союза молодежи,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номинация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«Комсомол – моя судьба»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Региональный                      Региональный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vert="vert2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Медведева Валерия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11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диплом победителя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Медведева Валерия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11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диплом победителя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22" name="Group 66"/>
          <p:cNvGraphicFramePr>
            <a:graphicFrameLocks noGrp="1"/>
          </p:cNvGraphicFramePr>
          <p:nvPr/>
        </p:nvGraphicFramePr>
        <p:xfrm>
          <a:off x="179388" y="142852"/>
          <a:ext cx="8964612" cy="6522720"/>
        </p:xfrm>
        <a:graphic>
          <a:graphicData uri="http://schemas.openxmlformats.org/drawingml/2006/table">
            <a:tbl>
              <a:tblPr/>
              <a:tblGrid>
                <a:gridCol w="720725"/>
                <a:gridCol w="2735262"/>
                <a:gridCol w="1800225"/>
                <a:gridCol w="37084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 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Конкурсные мероприятия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 ученика, класс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Подтверждающий документ.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 №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2013 -2014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Конкурс «Доброволец года 2013»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Открытый интернет – конкурс по информатике «Пятнашки»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Открытый интернет – конкурс по информатике «Война вирусов»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Краевой (заочный) тематический конкурс – выставка творческих работ обучающихся общеобразовательных школ «Земля в наследство», посвященный 60-летию создания ученических производственных бригад в Ставропольском крае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Краевой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Всероссийский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Всероссийский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Краевой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Коллектив МКОУ СОШ № 5,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II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место в заочном районном этапе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Медведева Полина, 5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диплом победителя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Медведева Полина, 5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диплом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Участника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Соколенко Маргарита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H:\сЕкРеТнО\фото\турслет\CIMG19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888620">
            <a:off x="5530616" y="3998744"/>
            <a:ext cx="308133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:\сЕкРеТнО\фото\турслет\CIMG2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87588">
            <a:off x="426401" y="4053829"/>
            <a:ext cx="2932112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32"/>
          <p:cNvSpPr>
            <a:spLocks noGrp="1" noChangeArrowheads="1"/>
          </p:cNvSpPr>
          <p:nvPr>
            <p:ph type="title"/>
          </p:nvPr>
        </p:nvSpPr>
        <p:spPr>
          <a:xfrm>
            <a:off x="500063" y="-285750"/>
            <a:ext cx="8229600" cy="1143000"/>
          </a:xfrm>
          <a:noFill/>
        </p:spPr>
        <p:txBody>
          <a:bodyPr wrap="none">
            <a:spAutoFit/>
          </a:bodyPr>
          <a:lstStyle/>
          <a:p>
            <a:pPr eaLnBrk="1" hangingPunct="1"/>
            <a:r>
              <a:rPr lang="ru-RU" sz="2800" b="1" u="sng" smtClean="0">
                <a:solidFill>
                  <a:srgbClr val="CC3300"/>
                </a:solidFill>
                <a:latin typeface="Times New Roman" pitchFamily="18" charset="0"/>
              </a:rPr>
              <a:t>Школа – жизнь моя!</a:t>
            </a:r>
          </a:p>
        </p:txBody>
      </p:sp>
      <p:sp>
        <p:nvSpPr>
          <p:cNvPr id="7176" name="Rectangle 3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184150" cy="523875"/>
          </a:xfr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endParaRPr lang="ru-RU" sz="2800" b="1" u="sng" smtClean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7177" name="Picture 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571480"/>
            <a:ext cx="55379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ChangeArrowheads="1"/>
          </p:cNvSpPr>
          <p:nvPr/>
        </p:nvSpPr>
        <p:spPr bwMode="auto">
          <a:xfrm>
            <a:off x="684213" y="0"/>
            <a:ext cx="8066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tabLst>
                <a:tab pos="247650" algn="l"/>
              </a:tabLst>
            </a:pPr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Участие обучающихся в мероприятиях  </a:t>
            </a:r>
          </a:p>
          <a:p>
            <a:pPr lvl="1">
              <a:tabLst>
                <a:tab pos="247650" algn="l"/>
              </a:tabLst>
            </a:pPr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научно – практического</a:t>
            </a:r>
            <a:r>
              <a:rPr lang="ru-RU" sz="2400" b="1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характера за 2 года</a:t>
            </a:r>
          </a:p>
        </p:txBody>
      </p:sp>
      <p:graphicFrame>
        <p:nvGraphicFramePr>
          <p:cNvPr id="78918" name="Group 70"/>
          <p:cNvGraphicFramePr>
            <a:graphicFrameLocks noGrp="1"/>
          </p:cNvGraphicFramePr>
          <p:nvPr>
            <p:ph/>
          </p:nvPr>
        </p:nvGraphicFramePr>
        <p:xfrm>
          <a:off x="179388" y="908050"/>
          <a:ext cx="8785225" cy="5846064"/>
        </p:xfrm>
        <a:graphic>
          <a:graphicData uri="http://schemas.openxmlformats.org/drawingml/2006/table">
            <a:tbl>
              <a:tblPr/>
              <a:tblGrid>
                <a:gridCol w="776287"/>
                <a:gridCol w="2320925"/>
                <a:gridCol w="2054225"/>
                <a:gridCol w="3633788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 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Конкурсные мероприятия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 ученика, класс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Подтверждающий документ.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 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12-я Всероссийская Олимпиада научно-исследовательских и  учебно-исследовательских проектов детей и молодежи по проблемам защиты окружающей среды Человек – Земля – Космос  (Олимпиада "Созвездие"), финал г. Королев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Краевой этап Олимпиады научно-исследовательских и  учебно-исследовательских проектов детей и молодежи по проблемам защиты окружающей среды  в номинации «Космонавтика»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Всероссийский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Региональный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Медведева Валерия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8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 Почетная грамота участника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Медведева Валерия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8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победитель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ChangeArrowheads="1"/>
          </p:cNvSpPr>
          <p:nvPr/>
        </p:nvSpPr>
        <p:spPr bwMode="auto">
          <a:xfrm>
            <a:off x="684213" y="0"/>
            <a:ext cx="8066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tabLst>
                <a:tab pos="247650" algn="l"/>
              </a:tabLst>
            </a:pPr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Участие обучающихся в мероприятиях  </a:t>
            </a:r>
          </a:p>
          <a:p>
            <a:pPr lvl="1">
              <a:tabLst>
                <a:tab pos="247650" algn="l"/>
              </a:tabLst>
            </a:pPr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научно – практического</a:t>
            </a:r>
            <a:r>
              <a:rPr lang="ru-RU" sz="2400" b="1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характера за 2 года</a:t>
            </a:r>
          </a:p>
        </p:txBody>
      </p:sp>
      <p:graphicFrame>
        <p:nvGraphicFramePr>
          <p:cNvPr id="78918" name="Group 70"/>
          <p:cNvGraphicFramePr>
            <a:graphicFrameLocks noGrp="1"/>
          </p:cNvGraphicFramePr>
          <p:nvPr>
            <p:ph/>
          </p:nvPr>
        </p:nvGraphicFramePr>
        <p:xfrm>
          <a:off x="179388" y="908050"/>
          <a:ext cx="8785225" cy="5622608"/>
        </p:xfrm>
        <a:graphic>
          <a:graphicData uri="http://schemas.openxmlformats.org/drawingml/2006/table">
            <a:tbl>
              <a:tblPr/>
              <a:tblGrid>
                <a:gridCol w="776287"/>
                <a:gridCol w="2320925"/>
                <a:gridCol w="2054225"/>
                <a:gridCol w="3633788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 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Конкурсные мероприятия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 ученика, класс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Подтверждающий документ.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 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Краевой конкурс – выставка научно-технического творчества молодежи «ТАЛАНТЫ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XXI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века»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Научно –практическая конференция «Наука – дело молодых»!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Научно –практическая конференция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«За здоровый образ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жизни»!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Региональный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Муниципальный</a:t>
                      </a: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Школьный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Школьный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Медведева Валерия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9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грамота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Медведева Валерия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, 9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победитель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5"/>
          <p:cNvSpPr>
            <a:spLocks noChangeArrowheads="1"/>
          </p:cNvSpPr>
          <p:nvPr/>
        </p:nvSpPr>
        <p:spPr bwMode="auto">
          <a:xfrm>
            <a:off x="5000628" y="357166"/>
            <a:ext cx="3857620" cy="622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Награда участника 12-ой Всероссийской Олимпиады научно-исследовательских и  учебно-исследовательских проектов детей и молодежи по проблемам защиты окружающей среды Человек – Земля – Космос</a:t>
            </a: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(Олимпиада "Созвездие"), финал г. Королев</a:t>
            </a: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Медведевой Валерии, </a:t>
            </a: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8 класс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7829" name="Rectangle 12"/>
          <p:cNvSpPr>
            <a:spLocks noChangeArrowheads="1"/>
          </p:cNvSpPr>
          <p:nvPr/>
        </p:nvSpPr>
        <p:spPr bwMode="auto">
          <a:xfrm>
            <a:off x="2627313" y="6165850"/>
            <a:ext cx="4113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Всероссийский  </a:t>
            </a:r>
            <a:r>
              <a:rPr lang="ru-RU" sz="2800" b="1" dirty="0">
                <a:solidFill>
                  <a:srgbClr val="CC3300"/>
                </a:solidFill>
                <a:latin typeface="Times New Roman" pitchFamily="18" charset="0"/>
              </a:rPr>
              <a:t>уровень</a:t>
            </a:r>
          </a:p>
        </p:txBody>
      </p:sp>
      <p:pic>
        <p:nvPicPr>
          <p:cNvPr id="6" name="Picture 5" descr="C:\Documents and Settings\Admin\Рабочий стол\маме\CCI26082013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-24"/>
            <a:ext cx="414340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d:\Admin\Мои документы\Мои рисунки\ControlCenter4\Scan\CCI01012014_0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0"/>
            <a:ext cx="1962299" cy="6858001"/>
          </a:xfrm>
          <a:prstGeom prst="rect">
            <a:avLst/>
          </a:prstGeom>
          <a:noFill/>
        </p:spPr>
      </p:pic>
      <p:pic>
        <p:nvPicPr>
          <p:cNvPr id="112643" name="Picture 3" descr="d:\Admin\Мои документы\Мои рисунки\ControlCenter4\Scan\CCI01012014_0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-29737"/>
            <a:ext cx="2071702" cy="6887737"/>
          </a:xfrm>
          <a:prstGeom prst="rect">
            <a:avLst/>
          </a:prstGeom>
          <a:noFill/>
        </p:spPr>
      </p:pic>
      <p:pic>
        <p:nvPicPr>
          <p:cNvPr id="6" name="Picture 4" descr="d:\Admin\Мои документы\Мои рисунки\ControlCenter4\Scan\CCI01012014_00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85728"/>
            <a:ext cx="3715904" cy="45529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9124" y="4500570"/>
            <a:ext cx="212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7 марта 2013 года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35846"/>
            <a:ext cx="80724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«Путешествие в звездный городок» </a:t>
            </a:r>
          </a:p>
          <a:p>
            <a:endParaRPr lang="ru-RU" sz="2400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конце апреля  в городе Королёве Московской области в Звездном городке состоялся финал 12-й Всероссийской Олимпиады «Созвездие – 2011»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посвященной 50-летию первого полета человека в космос. В ней приняли участие 46 регионов России.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Ставропольский край был представлен самой большой делегацией из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. Среди них  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Валерия Медведева, учащаяся 8 А класса МОУ СОШ № 5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поселка Красочный.  </a:t>
            </a: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Она защищала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«Водяной  ракеты»</a:t>
            </a: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в номинации «Космонавтика» - межпланетные полеты и космические проекты. </a:t>
            </a:r>
          </a:p>
          <a:p>
            <a:pPr algn="ctr"/>
            <a:endParaRPr lang="ru-RU" sz="2400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2400" u="sng" dirty="0" smtClean="0">
                <a:solidFill>
                  <a:schemeClr val="tx1"/>
                </a:solidFill>
              </a:rPr>
              <a:t>Общественно – политическая газета Ипатовского района Ставропольского края «Степные зори» 21 мая 2011 года,№39.</a:t>
            </a:r>
            <a:endParaRPr lang="ru-RU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89" name="Group 189"/>
          <p:cNvGraphicFramePr>
            <a:graphicFrameLocks noGrp="1"/>
          </p:cNvGraphicFramePr>
          <p:nvPr/>
        </p:nvGraphicFramePr>
        <p:xfrm>
          <a:off x="285750" y="622364"/>
          <a:ext cx="8572530" cy="6131075"/>
        </p:xfrm>
        <a:graphic>
          <a:graphicData uri="http://schemas.openxmlformats.org/drawingml/2006/table">
            <a:tbl>
              <a:tblPr/>
              <a:tblGrid>
                <a:gridCol w="6892943"/>
                <a:gridCol w="1679587"/>
              </a:tblGrid>
              <a:tr h="336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Кол-во участников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Научно-практическая конференции: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«Музей как лаборатория исследователя»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659">
                <a:tc>
                  <a:txBody>
                    <a:bodyPr/>
                    <a:lstStyle/>
                    <a:p>
                      <a:pPr marR="269240" algn="just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школьная научно-практическая конференция «Наука – дело молодых»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211">
                <a:tc>
                  <a:txBody>
                    <a:bodyPr/>
                    <a:lstStyle/>
                    <a:p>
                      <a:pPr marR="269240" algn="just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школьная научно-практическая конференция «Наука – дело молодых»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Физики-фронту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к (68-летию Победы в В.О.В.)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«Чернобыль: вчера, сегодня и завтра»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«Мы за здоровый образ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Конференция «Семья основа государства»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98">
                <a:tc>
                  <a:txBody>
                    <a:bodyPr/>
                    <a:lstStyle/>
                    <a:p>
                      <a:pPr marL="0" marR="26924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 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школьная научно-практическая конференция «Наука – дело молодых»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РАЙОННЫЙ НАУЧНО-МЕТОДИЧЕСКИЙ СЕМИНАР</a:t>
                      </a:r>
                      <a:r>
                        <a:rPr lang="ru-RU" sz="1400" b="1" kern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Роль правового просвещения в целях профилактики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межэтнических и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этноконфессиональных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отношений среди учащихся, противодействия экстремизму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Интернет-олимпиада по физике (2011 – 2014 учебный год)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Краевая многопредметная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дистанционная олимпиада школьников «Интеллект»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Всероссийская дистанционная олимпиада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077" name="Rectangle 188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Количество обучающихся ставших участниками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научно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– практических конференций, интернет – олимпиад, интеллектуальных игр, акций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«Музей как лаборатория исследователя»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3200" dirty="0"/>
          </a:p>
        </p:txBody>
      </p:sp>
      <p:pic>
        <p:nvPicPr>
          <p:cNvPr id="101378" name="Picture 2" descr="C:\Documents and Settings\Admin\Рабочий стол\маме\CCI22112013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857232"/>
            <a:ext cx="5634759" cy="507207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000240"/>
            <a:ext cx="3143272" cy="450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57950" y="5572140"/>
            <a:ext cx="244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20 ноября  2013 года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Local Settings\Temporary Internet Files\Content.Word\CCI17012014_000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4339244" cy="142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Documents and Settings\Admin\Local Settings\Temporary Internet Files\Content.Word\CCI17012014_0000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736"/>
            <a:ext cx="35004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сЕкРеТнО\фото\декабрь 2013\декабрь 2013 06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19" y="1714488"/>
            <a:ext cx="4929223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739" name="Group 51"/>
          <p:cNvGraphicFramePr>
            <a:graphicFrameLocks noGrp="1"/>
          </p:cNvGraphicFramePr>
          <p:nvPr>
            <p:ph/>
          </p:nvPr>
        </p:nvGraphicFramePr>
        <p:xfrm>
          <a:off x="457200" y="274639"/>
          <a:ext cx="8401080" cy="5974080"/>
        </p:xfrm>
        <a:graphic>
          <a:graphicData uri="http://schemas.openxmlformats.org/drawingml/2006/table">
            <a:tbl>
              <a:tblPr/>
              <a:tblGrid>
                <a:gridCol w="6761054"/>
                <a:gridCol w="1640026"/>
              </a:tblGrid>
              <a:tr h="653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участников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8567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детского творчества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недели информатики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«Быть здоровым – хорошо!»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патриотической песни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Интеллектуальные игры: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«Лирики, физики…»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(2011 – 2012 учебный год)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«Умники и умницы»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(2012 – 2013 учебный год)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«Что? Где?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Почему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?»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(2010 – 2014 учебный год)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«Турнир юных экспериментаторов»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2012 – 2014 учебный год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Акции: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«День птиц»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(2011 – 2012 учебный год)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Каждой пичужке по кормушке»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(2011 – 2014 учебный год)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«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Чистодвор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»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(2011 – 2014 учебный год)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«День здоровья»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(2011 – 2014 учебный год)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«День матери»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(2011 – 2013 учебный год)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00"/>
            <a:ext cx="9144000" cy="1143000"/>
          </a:xfrm>
        </p:spPr>
        <p:txBody>
          <a:bodyPr/>
          <a:lstStyle/>
          <a:p>
            <a:pPr marL="0" indent="0"/>
            <a:r>
              <a:rPr lang="ru-RU" sz="2400" dirty="0" smtClean="0"/>
              <a:t>“Вся жизнь — это эксперимент.</a:t>
            </a:r>
            <a:br>
              <a:rPr lang="ru-RU" sz="2400" dirty="0" smtClean="0"/>
            </a:br>
            <a:r>
              <a:rPr lang="ru-RU" sz="2400" dirty="0" smtClean="0"/>
              <a:t>И чем больше вы делаете экспериментов, тем лучше”. </a:t>
            </a:r>
            <a:br>
              <a:rPr lang="ru-RU" sz="2400" dirty="0" smtClean="0"/>
            </a:br>
            <a:r>
              <a:rPr lang="ru-RU" sz="2400" dirty="0" smtClean="0"/>
              <a:t>Ральф </a:t>
            </a:r>
            <a:r>
              <a:rPr lang="ru-RU" sz="2400" dirty="0" err="1" smtClean="0"/>
              <a:t>Уолдо</a:t>
            </a:r>
            <a:r>
              <a:rPr lang="ru-RU" sz="2400" dirty="0" smtClean="0"/>
              <a:t> </a:t>
            </a:r>
            <a:r>
              <a:rPr lang="ru-RU" sz="2400" dirty="0" err="1" smtClean="0"/>
              <a:t>Эмерсон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0114" name="Picture 2" descr="H:\фото с новым оборудованием\весна 2013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71546"/>
            <a:ext cx="6034617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«Турнир юных экспериментаторов»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(2013 – 2014 учебный год)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3427" name="Picture 3" descr="C:\Documents and Settings\Admin\Рабочий стол\мне\102_PANA\P10207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9773" y="1785926"/>
            <a:ext cx="3424227" cy="2568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323850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3200" b="1" u="sng">
                <a:solidFill>
                  <a:srgbClr val="CC3300"/>
                </a:solidFill>
                <a:latin typeface="Times New Roman" pitchFamily="18" charset="0"/>
              </a:rPr>
              <a:t>Сведения о педагоге</a:t>
            </a:r>
          </a:p>
          <a:p>
            <a:pPr algn="ctr">
              <a:tabLst>
                <a:tab pos="457200" algn="l"/>
              </a:tabLst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</a:rPr>
              <a:t>Образование, квалификация, стаж работы.</a:t>
            </a:r>
            <a:endParaRPr lang="ru-RU" sz="280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3200" b="1" u="sng">
                <a:solidFill>
                  <a:srgbClr val="CC3300"/>
                </a:solidFill>
                <a:latin typeface="Times New Roman" pitchFamily="18" charset="0"/>
              </a:rPr>
              <a:t>Образование:</a:t>
            </a:r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 высшее, окончила </a:t>
            </a:r>
          </a:p>
          <a:p>
            <a:pPr algn="ctr">
              <a:tabLst>
                <a:tab pos="457200" algn="l"/>
              </a:tabLst>
            </a:pPr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Ставропольский государственный университет </a:t>
            </a:r>
          </a:p>
          <a:p>
            <a:pPr algn="ctr">
              <a:tabLst>
                <a:tab pos="457200" algn="l"/>
              </a:tabLst>
            </a:pPr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физико-математический факультет,</a:t>
            </a:r>
          </a:p>
          <a:p>
            <a:pPr algn="ctr">
              <a:tabLst>
                <a:tab pos="457200" algn="l"/>
              </a:tabLst>
            </a:pPr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 по специальности учитель физики-математики </a:t>
            </a:r>
          </a:p>
          <a:p>
            <a:pPr algn="ctr">
              <a:tabLst>
                <a:tab pos="457200" algn="l"/>
              </a:tabLst>
            </a:pPr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в 1997  году.</a:t>
            </a:r>
          </a:p>
          <a:p>
            <a:pPr algn="ctr">
              <a:tabLst>
                <a:tab pos="457200" algn="l"/>
              </a:tabLst>
            </a:pPr>
            <a:r>
              <a:rPr lang="ru-RU" sz="3200" b="1" u="sng">
                <a:solidFill>
                  <a:srgbClr val="CC3300"/>
                </a:solidFill>
                <a:latin typeface="Times New Roman" pitchFamily="18" charset="0"/>
              </a:rPr>
              <a:t>Квалификационная категория</a:t>
            </a:r>
            <a:r>
              <a:rPr lang="ru-RU" sz="3200" b="1">
                <a:solidFill>
                  <a:srgbClr val="CC3300"/>
                </a:solidFill>
                <a:latin typeface="Times New Roman" pitchFamily="18" charset="0"/>
              </a:rPr>
              <a:t>:</a:t>
            </a:r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 высшая</a:t>
            </a:r>
          </a:p>
          <a:p>
            <a:pPr algn="ctr">
              <a:tabLst>
                <a:tab pos="457200" algn="l"/>
              </a:tabLst>
            </a:pPr>
            <a:r>
              <a:rPr lang="ru-RU" sz="3200" b="1" u="sng">
                <a:solidFill>
                  <a:srgbClr val="CC3300"/>
                </a:solidFill>
                <a:latin typeface="Times New Roman" pitchFamily="18" charset="0"/>
              </a:rPr>
              <a:t>Педагогический стаж работы:</a:t>
            </a:r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  17 лет </a:t>
            </a:r>
          </a:p>
          <a:p>
            <a:pPr algn="ctr">
              <a:tabLst>
                <a:tab pos="457200" algn="l"/>
              </a:tabLst>
            </a:pPr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в МКОУ СОШ №5 - 17 лет</a:t>
            </a:r>
          </a:p>
          <a:p>
            <a:pPr algn="ctr">
              <a:tabLst>
                <a:tab pos="457200" algn="l"/>
              </a:tabLst>
            </a:pPr>
            <a:r>
              <a:rPr lang="ru-RU" sz="3200" b="1" u="sng">
                <a:solidFill>
                  <a:srgbClr val="CC3300"/>
                </a:solidFill>
                <a:latin typeface="Times New Roman" pitchFamily="18" charset="0"/>
              </a:rPr>
              <a:t>В качестве классного руководителя:</a:t>
            </a:r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  15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0" y="587692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C3300"/>
                </a:solidFill>
                <a:latin typeface="Times New Roman" pitchFamily="18" charset="0"/>
              </a:rPr>
              <a:t>          Акция </a:t>
            </a: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</a:rPr>
              <a:t>«Посади дерево»</a:t>
            </a:r>
            <a:endParaRPr lang="ru-RU" sz="3200" b="1" dirty="0">
              <a:solidFill>
                <a:srgbClr val="CC3300"/>
              </a:solidFill>
              <a:latin typeface="Times New Roman" pitchFamily="18" charset="0"/>
            </a:endParaRPr>
          </a:p>
          <a:p>
            <a:r>
              <a:rPr lang="ru-RU" sz="3200" b="1" dirty="0">
                <a:solidFill>
                  <a:srgbClr val="CC3300"/>
                </a:solidFill>
                <a:latin typeface="Times New Roman" pitchFamily="18" charset="0"/>
              </a:rPr>
              <a:t>                     (</a:t>
            </a: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</a:rPr>
              <a:t>2012 </a:t>
            </a:r>
            <a:r>
              <a:rPr lang="ru-RU" sz="3200" b="1" dirty="0">
                <a:solidFill>
                  <a:srgbClr val="CC3300"/>
                </a:solidFill>
                <a:latin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</a:rPr>
              <a:t>2013 </a:t>
            </a:r>
            <a:r>
              <a:rPr lang="ru-RU" sz="3200" b="1" dirty="0">
                <a:solidFill>
                  <a:srgbClr val="CC3300"/>
                </a:solidFill>
                <a:latin typeface="Times New Roman" pitchFamily="18" charset="0"/>
              </a:rPr>
              <a:t>учебный год)</a:t>
            </a:r>
          </a:p>
          <a:p>
            <a:endParaRPr lang="ru-RU" sz="32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96259" name="Picture 3" descr="C:\Documents and Settings\Admin\Рабочий стол\конкурс медведевой\Марине\DSC001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142984"/>
            <a:ext cx="4686298" cy="3514724"/>
          </a:xfrm>
          <a:prstGeom prst="rect">
            <a:avLst/>
          </a:prstGeom>
          <a:noFill/>
        </p:spPr>
      </p:pic>
      <p:pic>
        <p:nvPicPr>
          <p:cNvPr id="96258" name="Picture 2" descr="C:\Documents and Settings\Admin\Рабочий стол\конкурс медведевой\Марине\DSC000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3" y="2928934"/>
            <a:ext cx="4019544" cy="3014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2714612" y="428604"/>
            <a:ext cx="40465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C3300"/>
                </a:solidFill>
                <a:latin typeface="Times New Roman" pitchFamily="18" charset="0"/>
              </a:rPr>
              <a:t>«День здоровья»</a:t>
            </a:r>
            <a:endParaRPr lang="ru-RU" sz="40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92162" name="Picture 2" descr="H:\школа фото\SAM_07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571612"/>
            <a:ext cx="4429155" cy="33218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5214950"/>
            <a:ext cx="4357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Встреча с олимпийский чемпионом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Андреем </a:t>
            </a:r>
            <a:r>
              <a:rPr lang="ru-RU" b="1" dirty="0" err="1" smtClean="0">
                <a:solidFill>
                  <a:srgbClr val="FF0000"/>
                </a:solidFill>
              </a:rPr>
              <a:t>Чемеркиным</a:t>
            </a:r>
            <a:r>
              <a:rPr lang="ru-RU" b="1" dirty="0" smtClean="0">
                <a:solidFill>
                  <a:srgbClr val="FF0000"/>
                </a:solidFill>
              </a:rPr>
              <a:t> в Красочном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2214546" y="5857892"/>
            <a:ext cx="44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</a:rPr>
              <a:t>2011 </a:t>
            </a:r>
            <a:r>
              <a:rPr lang="ru-RU" sz="3200" b="1" dirty="0">
                <a:solidFill>
                  <a:srgbClr val="CC3300"/>
                </a:solidFill>
                <a:latin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</a:rPr>
              <a:t>2012 </a:t>
            </a:r>
            <a:r>
              <a:rPr lang="ru-RU" sz="3200" b="1" dirty="0">
                <a:solidFill>
                  <a:srgbClr val="CC3300"/>
                </a:solidFill>
                <a:latin typeface="Times New Roman" pitchFamily="18" charset="0"/>
              </a:rPr>
              <a:t>учебный год</a:t>
            </a:r>
            <a:endParaRPr lang="en-US" sz="32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ChangeArrowheads="1"/>
          </p:cNvSpPr>
          <p:nvPr/>
        </p:nvSpPr>
        <p:spPr bwMode="auto">
          <a:xfrm>
            <a:off x="539750" y="0"/>
            <a:ext cx="8964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3300"/>
                </a:solidFill>
                <a:latin typeface="Times New Roman" pitchFamily="18" charset="0"/>
              </a:rPr>
              <a:t>     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C</a:t>
            </a:r>
            <a:r>
              <a:rPr lang="ru-RU" sz="2400" b="1">
                <a:solidFill>
                  <a:srgbClr val="CC3300"/>
                </a:solidFill>
                <a:latin typeface="Times New Roman" pitchFamily="18" charset="0"/>
              </a:rPr>
              <a:t>оздание учителем условий для приобретения </a:t>
            </a:r>
          </a:p>
          <a:p>
            <a:r>
              <a:rPr lang="ru-RU" sz="2400" b="1">
                <a:solidFill>
                  <a:srgbClr val="CC3300"/>
                </a:solidFill>
                <a:latin typeface="Times New Roman" pitchFamily="18" charset="0"/>
              </a:rPr>
              <a:t>  обучающимися      позитивного социального опыта</a:t>
            </a:r>
          </a:p>
        </p:txBody>
      </p:sp>
      <p:graphicFrame>
        <p:nvGraphicFramePr>
          <p:cNvPr id="174275" name="Group 195"/>
          <p:cNvGraphicFramePr>
            <a:graphicFrameLocks noGrp="1"/>
          </p:cNvGraphicFramePr>
          <p:nvPr>
            <p:ph/>
          </p:nvPr>
        </p:nvGraphicFramePr>
        <p:xfrm>
          <a:off x="142844" y="785794"/>
          <a:ext cx="8785225" cy="5867400"/>
        </p:xfrm>
        <a:graphic>
          <a:graphicData uri="http://schemas.openxmlformats.org/drawingml/2006/table">
            <a:tbl>
              <a:tblPr/>
              <a:tblGrid>
                <a:gridCol w="3530600"/>
                <a:gridCol w="3232150"/>
                <a:gridCol w="2022475"/>
              </a:tblGrid>
              <a:tr h="936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Названия органов самоуправления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входящих в них учащихся класса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Школьная детская организация «Ступени»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Президент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Министерство порядка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Министерство здоровья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Министерство спорта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Министерство образования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Министерство культуры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Министерство труда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альный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альный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альный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9" y="285728"/>
          <a:ext cx="8501121" cy="5315029"/>
        </p:xfrm>
        <a:graphic>
          <a:graphicData uri="http://schemas.openxmlformats.org/drawingml/2006/table">
            <a:tbl>
              <a:tblPr/>
              <a:tblGrid>
                <a:gridCol w="4643469"/>
                <a:gridCol w="2286016"/>
                <a:gridCol w="1571636"/>
              </a:tblGrid>
              <a:tr h="85339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Названия детских объединений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входящих в них учащихся класса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4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Научно-творческого объединения учащихся «ПОИСК ЮНЫХ»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Государство «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чики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детской организации «Ступени»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Отряды Волонтёров: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«Забота»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«Милосердие»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«Полиции нравов»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Юнкор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«ЮИД»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«Вожатых»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альный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альный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416" name="Group 216"/>
          <p:cNvGraphicFramePr>
            <a:graphicFrameLocks noGrp="1"/>
          </p:cNvGraphicFramePr>
          <p:nvPr>
            <p:ph/>
          </p:nvPr>
        </p:nvGraphicFramePr>
        <p:xfrm>
          <a:off x="179388" y="274638"/>
          <a:ext cx="8964612" cy="6291900"/>
        </p:xfrm>
        <a:graphic>
          <a:graphicData uri="http://schemas.openxmlformats.org/drawingml/2006/table">
            <a:tbl>
              <a:tblPr/>
              <a:tblGrid>
                <a:gridCol w="2552700"/>
                <a:gridCol w="2106612"/>
                <a:gridCol w="2106613"/>
                <a:gridCol w="2198687"/>
              </a:tblGrid>
              <a:tr h="3825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деятельности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2013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– 2014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Акции: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«Мы - граждане России»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«Россия – наш общий дом»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«Мы - граждане России»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 дела ты добрые вложи все лучшее своей души»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 дела ты добрые вложи все лучшее своей души»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 дела ты добрые вложи все лучшее своей души»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«Письмо ветерану»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«Письмо ветерану»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«Как живешь, ветеран?»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«День пожилого человека»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«День пожилого человека»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«День пожилого человека»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«День матери»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«День матери»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«День матери»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«Каждой пичужке – наша кормушка»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«Каждой пичужке – наша кормушка»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«Каждой пичужке – наша кормушка»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«Сохраним природу Ставрополья»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«Чистый двор, чистая улица, уютное село»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«Чистый двор, чистая улица, уютное село»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477" name="Group 229"/>
          <p:cNvGraphicFramePr>
            <a:graphicFrameLocks noGrp="1"/>
          </p:cNvGraphicFramePr>
          <p:nvPr>
            <p:ph/>
          </p:nvPr>
        </p:nvGraphicFramePr>
        <p:xfrm>
          <a:off x="0" y="179388"/>
          <a:ext cx="8964613" cy="6298246"/>
        </p:xfrm>
        <a:graphic>
          <a:graphicData uri="http://schemas.openxmlformats.org/drawingml/2006/table">
            <a:tbl>
              <a:tblPr/>
              <a:tblGrid>
                <a:gridCol w="2230438"/>
                <a:gridCol w="2176462"/>
                <a:gridCol w="2179638"/>
                <a:gridCol w="2378075"/>
              </a:tblGrid>
              <a:tr h="7191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18075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«Навстречу олимпиаде»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«Навстречу олимпиаде»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18075" algn="l"/>
                        </a:tabLst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«Дворовый спорт против наркотиков»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«Дворовый спорт против наркотиков»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Операции: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(за 3 года)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«Живи, ветеран»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«Живи, ветеран»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«Живи, ветеран»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«Уют»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«Уют»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«Уют»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«Посади дерево»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«Посади дерево»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«Операция «Подросток»»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«Посылка солдату»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«Посылка солдату»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«Посылка солдату»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«Школа – наш дом! Украсим ее своим трудом!».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Чистодвор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«Трудовые десанты по благоустройству  территории школы и поселка».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«Работа у мемориала    погибшим в годы Великой Отечественной войны"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«Работа у мемориала    погибшим в годы Великой Отечественной войны"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«Милосердие и забота"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410" name="Group 114"/>
          <p:cNvGraphicFramePr>
            <a:graphicFrameLocks noGrp="1"/>
          </p:cNvGraphicFramePr>
          <p:nvPr>
            <p:ph/>
          </p:nvPr>
        </p:nvGraphicFramePr>
        <p:xfrm>
          <a:off x="179388" y="274638"/>
          <a:ext cx="8785225" cy="6159501"/>
        </p:xfrm>
        <a:graphic>
          <a:graphicData uri="http://schemas.openxmlformats.org/drawingml/2006/table">
            <a:tbl>
              <a:tblPr/>
              <a:tblGrid>
                <a:gridCol w="2290762"/>
                <a:gridCol w="2132013"/>
                <a:gridCol w="2136775"/>
                <a:gridCol w="2225675"/>
              </a:tblGrid>
              <a:tr h="987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Проекты: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(за 3 года)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«Здоровым быть здорово!»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 будущее без наркотиков»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«Я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хочу здоровым быть – мир вокруг себя любить»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«Правила безопасности дорожного движения  - детям и взрослым»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«Правила безопасности дорожного движения с точки зрения физики»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«Правила безопасности дорожного движения с точки зрения физики»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Социальный проект «Все начинается с меня»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Социальный проект «В дела ты добрые вложи все лучшее своей души».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Социальный проект «Забота у нас такая» (о помощи ветеранам)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героико-патриотической деятельности «Добрые дела навстречу Победе!»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героико-патриотической деятельности «И мы всегда в долгу пред Вами!»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918075" algn="l"/>
                        </a:tabLs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героико-патриотической деятельности «И мы всегда в долгу пред Вами!»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436" name="Group 68"/>
          <p:cNvGraphicFramePr>
            <a:graphicFrameLocks noGrp="1"/>
          </p:cNvGraphicFramePr>
          <p:nvPr>
            <p:ph/>
          </p:nvPr>
        </p:nvGraphicFramePr>
        <p:xfrm>
          <a:off x="0" y="928670"/>
          <a:ext cx="9072594" cy="4290729"/>
        </p:xfrm>
        <a:graphic>
          <a:graphicData uri="http://schemas.openxmlformats.org/drawingml/2006/table">
            <a:tbl>
              <a:tblPr/>
              <a:tblGrid>
                <a:gridCol w="2000232"/>
                <a:gridCol w="2249505"/>
                <a:gridCol w="2322527"/>
                <a:gridCol w="2500330"/>
              </a:tblGrid>
              <a:tr h="12883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Конференции: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(за 3 года)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«Чернобыль: вчера, сегодня и завтра»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«Физики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фронту» к (68-летию Победы в В.О.В.)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18075" algn="l"/>
                        </a:tabLst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«Музей как лаборатория исследователя»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18075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61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Конференция «Семья основа государства»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«Терроризм -  главная угроза человечеству»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18075" algn="l"/>
                        </a:tabLst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«Мы за здоровый образ жизни»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18075" algn="l"/>
                        </a:tabLst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725487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  <a:latin typeface="Arial Black" pitchFamily="34" charset="0"/>
              </a:rPr>
              <a:t>Открытие мемориальной доски в честь выпускника школы, </a:t>
            </a:r>
            <a:br>
              <a:rPr lang="ru-RU" sz="2000" b="1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Arial Black" pitchFamily="34" charset="0"/>
              </a:rPr>
              <a:t>воина – афганца, Король Валерия.</a:t>
            </a:r>
          </a:p>
        </p:txBody>
      </p:sp>
      <p:pic>
        <p:nvPicPr>
          <p:cNvPr id="23555" name="Picture 3" descr="C:\Documents and Settings\Admin\Рабочий стол\Лидер 2012\фотоотчет о работе волонтера Т.Е\P10200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07156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8" descr="H:\для 9\8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3000372"/>
            <a:ext cx="3867156" cy="363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:\для 9\8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500174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426798" cy="12144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ВОЛОНТЕРСКИЙ ОТРЯД </a:t>
            </a:r>
            <a:b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«ЗАБОТА»</a:t>
            </a:r>
            <a:r>
              <a:rPr lang="ru-RU" sz="4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3057" name="Picture 1" descr="d:\Admin\Мои документы\Мои рисунки\ControlCenter4\Scan\CCI14012014_0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3282537" cy="4681502"/>
          </a:xfrm>
          <a:prstGeom prst="rect">
            <a:avLst/>
          </a:prstGeom>
          <a:noFill/>
        </p:spPr>
      </p:pic>
      <p:pic>
        <p:nvPicPr>
          <p:cNvPr id="260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643050"/>
            <a:ext cx="53435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 descr="H:\сЕкРеТнО\25 мая 2006\25 МАЯ 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571480"/>
            <a:ext cx="5167313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3"/>
          <p:cNvSpPr>
            <a:spLocks noChangeArrowheads="1"/>
          </p:cNvSpPr>
          <p:nvPr/>
        </p:nvSpPr>
        <p:spPr bwMode="auto">
          <a:xfrm rot="-1015565">
            <a:off x="-169863" y="-520700"/>
            <a:ext cx="8675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u="sng">
                <a:solidFill>
                  <a:srgbClr val="CC3300"/>
                </a:solidFill>
                <a:latin typeface="Times New Roman" pitchFamily="18" charset="0"/>
              </a:rPr>
              <a:t>Мои выпуски: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785813" y="3643313"/>
            <a:ext cx="3884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C3300"/>
                </a:solidFill>
                <a:latin typeface="Times New Roman" pitchFamily="18" charset="0"/>
              </a:rPr>
              <a:t>ВЫПУСК -2006</a:t>
            </a:r>
          </a:p>
        </p:txBody>
      </p:sp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142875"/>
            <a:ext cx="1444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6" descr="H:\для 9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3373417"/>
            <a:ext cx="2786063" cy="348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12"/>
          <p:cNvSpPr>
            <a:spLocks noChangeArrowheads="1"/>
          </p:cNvSpPr>
          <p:nvPr/>
        </p:nvSpPr>
        <p:spPr bwMode="auto">
          <a:xfrm>
            <a:off x="1428728" y="6000768"/>
            <a:ext cx="4857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</a:rPr>
              <a:t>ВЫПУСК -2013 (9 класс)</a:t>
            </a:r>
          </a:p>
        </p:txBody>
      </p:sp>
      <p:sp>
        <p:nvSpPr>
          <p:cNvPr id="10251" name="Прямоугольник 13"/>
          <p:cNvSpPr>
            <a:spLocks noChangeArrowheads="1"/>
          </p:cNvSpPr>
          <p:nvPr/>
        </p:nvSpPr>
        <p:spPr bwMode="auto">
          <a:xfrm>
            <a:off x="3786188" y="4143375"/>
            <a:ext cx="1198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(11 класс)</a:t>
            </a:r>
            <a:endParaRPr lang="ru-RU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3643306" y="0"/>
            <a:ext cx="65722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ВЫПУСК -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2003</a:t>
            </a:r>
          </a:p>
          <a:p>
            <a:pPr algn="ctr">
              <a:tabLst>
                <a:tab pos="457200" algn="l"/>
              </a:tabLs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(9 класс)</a:t>
            </a:r>
          </a:p>
          <a:p>
            <a:pPr algn="ctr">
              <a:tabLst>
                <a:tab pos="457200" algn="l"/>
              </a:tabLst>
            </a:pPr>
            <a:endParaRPr lang="ru-RU" sz="2400" b="1" dirty="0">
              <a:solidFill>
                <a:srgbClr val="800000"/>
              </a:solidFill>
              <a:latin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                </a:t>
            </a:r>
          </a:p>
        </p:txBody>
      </p:sp>
      <p:pic>
        <p:nvPicPr>
          <p:cNvPr id="52226" name="Picture 2" descr="d:\Admin\Мои документы\Мои рисунки\ControlCenter4\Scan\CCI29012014_00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87002" y="785794"/>
            <a:ext cx="3367464" cy="239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WordArt 5"/>
          <p:cNvSpPr>
            <a:spLocks noChangeArrowheads="1" noChangeShapeType="1" noTextEdit="1"/>
          </p:cNvSpPr>
          <p:nvPr/>
        </p:nvSpPr>
        <p:spPr bwMode="auto">
          <a:xfrm>
            <a:off x="468313" y="5734050"/>
            <a:ext cx="7942262" cy="9715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Спортивный конкурс "А ну-ка, парни!"</a:t>
            </a:r>
          </a:p>
        </p:txBody>
      </p:sp>
      <p:pic>
        <p:nvPicPr>
          <p:cNvPr id="4" name="Picture 7" descr="d:\Admin\Мои документы\Мои рисунки\ControlCenter4\Scan\CCI02012014_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3620455" cy="5163435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571479"/>
            <a:ext cx="3500462" cy="499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d:\Admin\Мои документы\Мои рисунки\ControlCenter4\Scan\CCI14012014_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0"/>
            <a:ext cx="4572032" cy="652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1" name="Picture 7" descr="d:\Admin\Мои документы\Мои рисунки\ControlCenter4\Scan\CCI02012014_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00108"/>
            <a:ext cx="2868481" cy="4090982"/>
          </a:xfrm>
          <a:prstGeom prst="rect">
            <a:avLst/>
          </a:prstGeom>
          <a:noFill/>
        </p:spPr>
      </p:pic>
      <p:pic>
        <p:nvPicPr>
          <p:cNvPr id="98307" name="Picture 3" descr="d:\Admin\Мои документы\Мои рисунки\ControlCenter4\Scan\CCI02012014_0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643182"/>
            <a:ext cx="2718210" cy="3876668"/>
          </a:xfrm>
          <a:prstGeom prst="rect">
            <a:avLst/>
          </a:prstGeom>
          <a:noFill/>
        </p:spPr>
      </p:pic>
      <p:pic>
        <p:nvPicPr>
          <p:cNvPr id="98309" name="Picture 5" descr="d:\Admin\Мои документы\Мои рисунки\ControlCenter4\Scan\CCI02012014_0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714356"/>
            <a:ext cx="3406124" cy="4857760"/>
          </a:xfrm>
          <a:prstGeom prst="rect">
            <a:avLst/>
          </a:prstGeom>
          <a:noFill/>
        </p:spPr>
      </p:pic>
      <p:pic>
        <p:nvPicPr>
          <p:cNvPr id="98310" name="Picture 6" descr="d:\Admin\Мои документы\Мои рисунки\ControlCenter4\Scan\CCI02012014_00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857232"/>
            <a:ext cx="2317488" cy="3305164"/>
          </a:xfrm>
          <a:prstGeom prst="rect">
            <a:avLst/>
          </a:prstGeom>
          <a:noFill/>
        </p:spPr>
      </p:pic>
      <p:pic>
        <p:nvPicPr>
          <p:cNvPr id="98308" name="Picture 4" descr="d:\Admin\Мои документы\Мои рисунки\ControlCenter4\Scan\CCI02012014_000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2928934"/>
            <a:ext cx="2754951" cy="39290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214290"/>
            <a:ext cx="2559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класс!!!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d:\Admin\Мои документы\Мои рисунки\ControlCenter4\Scan\CCI04022014_0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642918"/>
            <a:ext cx="2203974" cy="3143272"/>
          </a:xfrm>
          <a:prstGeom prst="rect">
            <a:avLst/>
          </a:prstGeom>
          <a:noFill/>
        </p:spPr>
      </p:pic>
      <p:pic>
        <p:nvPicPr>
          <p:cNvPr id="254979" name="Picture 3" descr="d:\Admin\Мои документы\Мои рисунки\ControlCenter4\Scan\CCI04022014_0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714356"/>
            <a:ext cx="2165710" cy="3336344"/>
          </a:xfrm>
          <a:prstGeom prst="rect">
            <a:avLst/>
          </a:prstGeom>
          <a:noFill/>
        </p:spPr>
      </p:pic>
      <p:pic>
        <p:nvPicPr>
          <p:cNvPr id="254980" name="Picture 4" descr="d:\Admin\Мои документы\Мои рисунки\ControlCenter4\Scan\CCI04022014_00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714356"/>
            <a:ext cx="2304154" cy="3286148"/>
          </a:xfrm>
          <a:prstGeom prst="rect">
            <a:avLst/>
          </a:prstGeom>
          <a:noFill/>
        </p:spPr>
      </p:pic>
      <p:pic>
        <p:nvPicPr>
          <p:cNvPr id="254981" name="Picture 5" descr="d:\Admin\Мои документы\Мои рисунки\ControlCenter4\Scan\CCI04022014_00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20656" y="571480"/>
            <a:ext cx="2623344" cy="3876668"/>
          </a:xfrm>
          <a:prstGeom prst="rect">
            <a:avLst/>
          </a:prstGeom>
          <a:noFill/>
        </p:spPr>
      </p:pic>
      <p:pic>
        <p:nvPicPr>
          <p:cNvPr id="254982" name="Picture 6" descr="d:\Admin\Мои документы\Мои рисунки\ControlCenter4\Scan\CCI04022014_00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2857496"/>
            <a:ext cx="2504622" cy="3805230"/>
          </a:xfrm>
          <a:prstGeom prst="rect">
            <a:avLst/>
          </a:prstGeom>
          <a:noFill/>
        </p:spPr>
      </p:pic>
      <p:pic>
        <p:nvPicPr>
          <p:cNvPr id="8" name="Picture 4" descr="d:\Admin\Мои документы\Мои рисунки\ControlCenter4\Scan\CCI04022014_000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2857496"/>
            <a:ext cx="2786082" cy="3973464"/>
          </a:xfrm>
          <a:prstGeom prst="rect">
            <a:avLst/>
          </a:prstGeom>
          <a:noFill/>
        </p:spPr>
      </p:pic>
      <p:pic>
        <p:nvPicPr>
          <p:cNvPr id="9" name="Picture 2" descr="d:\Admin\Мои документы\Мои рисунки\ControlCenter4\Scan\CCI04022014_00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98" y="2883449"/>
            <a:ext cx="2428892" cy="39745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758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Награды моего класса за школьный этап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Всероссийской олимпиады школьников 2013-2014 учебный год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F:\конкурс медведевой\CIMG6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1857364"/>
            <a:ext cx="4921256" cy="3286148"/>
          </a:xfrm>
          <a:prstGeom prst="rect">
            <a:avLst/>
          </a:prstGeom>
          <a:noFill/>
        </p:spPr>
      </p:pic>
      <p:pic>
        <p:nvPicPr>
          <p:cNvPr id="101378" name="Picture 2" descr="d:\Admin\Мои документы\Мои рисунки\ControlCenter4\Scan\CCI07012014_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357158" y="571480"/>
            <a:ext cx="4000528" cy="570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42852"/>
            <a:ext cx="6753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Тех администратор сайта школы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http://krasochny.ucoz.ru/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500042"/>
            <a:ext cx="57614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214686"/>
            <a:ext cx="7786742" cy="346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ChangeArrowheads="1"/>
          </p:cNvSpPr>
          <p:nvPr/>
        </p:nvSpPr>
        <p:spPr bwMode="auto">
          <a:xfrm>
            <a:off x="2268538" y="0"/>
            <a:ext cx="5294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chemeClr val="tx1"/>
                </a:solidFill>
                <a:latin typeface="Times New Roman" pitchFamily="18" charset="0"/>
              </a:rPr>
              <a:t>и поощрения</a:t>
            </a:r>
            <a:endParaRPr lang="ru-RU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8265" name="Group 73"/>
          <p:cNvGraphicFramePr>
            <a:graphicFrameLocks noGrp="1"/>
          </p:cNvGraphicFramePr>
          <p:nvPr/>
        </p:nvGraphicFramePr>
        <p:xfrm>
          <a:off x="179388" y="476250"/>
          <a:ext cx="8964612" cy="6339840"/>
        </p:xfrm>
        <a:graphic>
          <a:graphicData uri="http://schemas.openxmlformats.org/drawingml/2006/table">
            <a:tbl>
              <a:tblPr/>
              <a:tblGrid>
                <a:gridCol w="6769100"/>
                <a:gridCol w="219551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награды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присвоения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Почетная грамота отдела образования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Ипатовской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райадминистрации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 лучшую работу на районном конкурсе «Учитель года – 2008» в номинации «Защита опыта работы».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Почетная грамота отдела образования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Ипатовской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райадминистрации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 многолетний, добросовестный труд в системе образования и в связи с Днем Учителя»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Почетная грамота Ставропольской краевой организации Профсоюза работников образования и науки РФ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 добросовестный труд, поддержку профсоюзного движения, чуткость, порядочность, работоспособность, отзывчивость, доброту, взаимопомощь, взаимопонимание и в связи с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нвчалом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нового 2011-2012 учебного года»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Благодарности администрации МКОУ СОШ№5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Сертификат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INTEL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за победу в краевом конкурсе «История успеха: совместное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творческтво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учитель-ученик»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Благодарственное письмо  ЮНЕСКО, департамента МОО МЦОС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подготовку финалиста Всероссийской олимпиады «Созвездие 2011»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Благодарственное письмо координатора международной игры-конкурса по информатике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ИНФОЗНАЙКА 2013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Благодарственное письмо координатора международного математического конкурса-игры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«Кенгуру»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Благодарственное письмо координатора международной игры-конкурса по информатике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ИНФОЗНАЙКА 201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21.12. 2007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05.10.2010год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26.08.2011 года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1997 по 2013 год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27.11.2009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2011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23.03.2013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4"/>
          <p:cNvSpPr>
            <a:spLocks noChangeArrowheads="1"/>
          </p:cNvSpPr>
          <p:nvPr/>
        </p:nvSpPr>
        <p:spPr bwMode="auto">
          <a:xfrm>
            <a:off x="500034" y="142852"/>
            <a:ext cx="820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solidFill>
                  <a:srgbClr val="CC3300"/>
                </a:solidFill>
                <a:latin typeface="Times New Roman" pitchFamily="18" charset="0"/>
              </a:rPr>
              <a:t>ОБЕСПЕЧЕНИЕ НЕПРЕРЫВНОСТИ СОБСТВЕННОГО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sz="2000" b="1" dirty="0">
                <a:solidFill>
                  <a:srgbClr val="CC3300"/>
                </a:solidFill>
                <a:latin typeface="Times New Roman" pitchFamily="18" charset="0"/>
              </a:rPr>
              <a:t>ПРОФЕССИОНАЛЬНОГО ОБРАЗОВАНИЯ</a:t>
            </a:r>
            <a:r>
              <a:rPr lang="ru-RU" sz="2000" b="1" dirty="0">
                <a:solidFill>
                  <a:srgbClr val="CC3300"/>
                </a:solidFill>
              </a:rPr>
              <a:t> </a:t>
            </a:r>
          </a:p>
        </p:txBody>
      </p:sp>
      <p:graphicFrame>
        <p:nvGraphicFramePr>
          <p:cNvPr id="21545" name="Group 41"/>
          <p:cNvGraphicFramePr>
            <a:graphicFrameLocks noGrp="1"/>
          </p:cNvGraphicFramePr>
          <p:nvPr>
            <p:ph/>
          </p:nvPr>
        </p:nvGraphicFramePr>
        <p:xfrm>
          <a:off x="250825" y="928669"/>
          <a:ext cx="8229600" cy="5724426"/>
        </p:xfrm>
        <a:graphic>
          <a:graphicData uri="http://schemas.openxmlformats.org/drawingml/2006/table">
            <a:tbl>
              <a:tblPr/>
              <a:tblGrid>
                <a:gridCol w="1944688"/>
                <a:gridCol w="6284912"/>
              </a:tblGrid>
              <a:tr h="11793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Квалификации за последние три года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обучения, название организации, где проходило повышение квалификации, вид документа (удостоверение, свидетельство, диплом)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5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Очно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–дистанционные курсы «ФГОС основной школы как условие совершенствования качества образования в современной школе»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 10 сентября по 25 октября 2013 года,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ГБОУ ДПО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Ставропольский краевой институт повышения квалификации работников образования (СКИПКРО),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Очно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–дистанционные курсы «Федеральные государственные образовательные стандарты второго поколения как условие совершенствования качества образования в современной школе»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 04 апреля по 17 мая 2013 года,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ГБОУ ДПО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Ставропольский краевой институт повышения квалификации работников образования (СКИПКРО),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92" name="Group 40"/>
          <p:cNvGraphicFramePr>
            <a:graphicFrameLocks noGrp="1"/>
          </p:cNvGraphicFramePr>
          <p:nvPr>
            <p:ph/>
          </p:nvPr>
        </p:nvGraphicFramePr>
        <p:xfrm>
          <a:off x="179388" y="274638"/>
          <a:ext cx="8713787" cy="6382512"/>
        </p:xfrm>
        <a:graphic>
          <a:graphicData uri="http://schemas.openxmlformats.org/drawingml/2006/table">
            <a:tbl>
              <a:tblPr/>
              <a:tblGrid>
                <a:gridCol w="1439862"/>
                <a:gridCol w="7273925"/>
              </a:tblGrid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 за последние три года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обучения, название организации, где проходило повышение квалификации, вид документа (удостоверение, свидетельство, диплом)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Проект партии «Единая Россия,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очно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–дистанционные курсы «Система работы с обучающимися с повышенным уровнем интеллектуального развития в условиях современного образовательного учреждения»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 30 мая по 6 июня 2012 года,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ГБОУ ДПО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Ставропольский краевой институт повышения квалификации работников образования (СКИПКРО),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13 января 2010 года по 05 февраля 2010 года,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Ставропольский краевой институт повышения квалификации работников образования (СКИПКРО),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свидетельство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18 сентября по 06 октября 2006 года,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Ставропольский краевой институт повышения квалификации работников образования (СКИПКРО),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09 февраля по 04 марта 2006 года,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Ставропольский краевой институт повышения квалификации работников образования (СКИПКРО),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92" name="Group 40"/>
          <p:cNvGraphicFramePr>
            <a:graphicFrameLocks noGrp="1"/>
          </p:cNvGraphicFramePr>
          <p:nvPr>
            <p:ph/>
          </p:nvPr>
        </p:nvGraphicFramePr>
        <p:xfrm>
          <a:off x="179388" y="274638"/>
          <a:ext cx="8713787" cy="6492240"/>
        </p:xfrm>
        <a:graphic>
          <a:graphicData uri="http://schemas.openxmlformats.org/drawingml/2006/table">
            <a:tbl>
              <a:tblPr/>
              <a:tblGrid>
                <a:gridCol w="1439862"/>
                <a:gridCol w="7273925"/>
              </a:tblGrid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 за последние три года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обучения, название организации, где проходило повышение квалификации, вид документа (удостоверение, свидетельство, диплом)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мая 2012 года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образовательных систем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свидетельство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16 декабря по 19 декабря 2009 года,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Ставропольский краевой институт повышения квалификации работников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(СКИПКРО),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13 декабря по 14 декабря 2010 года,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Ставропольский краевой институт повышения квалификации работников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(СКИПКРО),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15 декабря по 15 декабря 2010 года,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Ставропольский краевой институт повышения квалификации работников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(СКИПКРО),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20 февраля по 21 февраля 2012 года,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Ставропольский краевой институт повышения квалификации работников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(СКИПКРО),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18 сентября по 06 октября 2006 года,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Ставропольский краевой институт повышения квалификации работников образования (СКИПКРО),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свидетельство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:\Admin\Мои документы\Мои рисунки\ControlCenter4\Scan\CCI28012014_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928670"/>
            <a:ext cx="8456315" cy="5929330"/>
          </a:xfrm>
          <a:prstGeom prst="rect">
            <a:avLst/>
          </a:prstGeom>
          <a:noFill/>
        </p:spPr>
      </p:pic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0" y="0"/>
            <a:ext cx="892968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2013 – 2014 учебный год – классный руководитель </a:t>
            </a:r>
            <a:b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                                     10 класса </a:t>
            </a:r>
            <a:b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428860" y="6461125"/>
            <a:ext cx="404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(с этими ребятами работаю 4 год)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92" name="Group 40"/>
          <p:cNvGraphicFramePr>
            <a:graphicFrameLocks noGrp="1"/>
          </p:cNvGraphicFramePr>
          <p:nvPr>
            <p:ph/>
          </p:nvPr>
        </p:nvGraphicFramePr>
        <p:xfrm>
          <a:off x="179388" y="274638"/>
          <a:ext cx="8713787" cy="6227128"/>
        </p:xfrm>
        <a:graphic>
          <a:graphicData uri="http://schemas.openxmlformats.org/drawingml/2006/table">
            <a:tbl>
              <a:tblPr/>
              <a:tblGrid>
                <a:gridCol w="1439862"/>
                <a:gridCol w="7273925"/>
              </a:tblGrid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 за последние три года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обучения, название организации, где проходило повышение квалификации, вид документа (удостоверение, свидетельство, диплом)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08 декабря по 10 декабря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НОУДПО «Институт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АйТи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 АКАДЕМИЯ АЙТИ,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свидетельство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08 октября по 10 декабря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НОУДПО «Институт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АйТи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 АКАДЕМИЯ АЙТИ,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свидетельство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27 октября по 25 декабря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Московский институт информационных технологий. АКАДЕМИЯ АЙТИ,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5900" y="0"/>
            <a:ext cx="89281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  <a:r>
              <a:rPr lang="ru-RU" sz="48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медалисты:</a:t>
            </a:r>
            <a:endParaRPr lang="ru-RU" sz="48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85852" y="785794"/>
            <a:ext cx="58848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Горчакова Евгения</a:t>
            </a:r>
            <a:endParaRPr lang="ru-RU" sz="20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ВЫПУСК – 2006</a:t>
            </a:r>
          </a:p>
          <a:p>
            <a:pPr algn="ctr"/>
            <a:r>
              <a:rPr lang="ru-RU" sz="2000" b="1" dirty="0">
                <a:solidFill>
                  <a:srgbClr val="CC3300"/>
                </a:solidFill>
                <a:latin typeface="Times New Roman" pitchFamily="18" charset="0"/>
              </a:rPr>
              <a:t>серебряная медаль</a:t>
            </a:r>
          </a:p>
          <a:p>
            <a:pPr algn="ctr"/>
            <a:endParaRPr lang="ru-RU" sz="20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785794"/>
            <a:ext cx="963569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852092"/>
            <a:ext cx="1082384" cy="100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071546"/>
            <a:ext cx="203406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2928934"/>
            <a:ext cx="114300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3000372"/>
            <a:ext cx="1163629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85852" y="3071810"/>
            <a:ext cx="58848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Огнева Вероника</a:t>
            </a:r>
            <a:endParaRPr lang="ru-RU" sz="22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</a:rPr>
              <a:t>ВЫПУСК –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2010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</a:rPr>
              <a:t>Золотая </a:t>
            </a: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медаль</a:t>
            </a:r>
          </a:p>
          <a:p>
            <a:pPr algn="ctr"/>
            <a:endParaRPr lang="ru-RU" sz="2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85852" y="4286256"/>
            <a:ext cx="58848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Бурбышева</a:t>
            </a:r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Наталья</a:t>
            </a:r>
            <a:endParaRPr lang="ru-RU" sz="22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</a:rPr>
              <a:t>ВЫПУСК –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2012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CC3300"/>
                </a:solidFill>
                <a:latin typeface="Times New Roman" pitchFamily="18" charset="0"/>
              </a:rPr>
              <a:t>Золотая </a:t>
            </a:r>
            <a:r>
              <a:rPr lang="ru-RU" sz="2200" b="1" dirty="0">
                <a:solidFill>
                  <a:srgbClr val="CC3300"/>
                </a:solidFill>
                <a:latin typeface="Times New Roman" pitchFamily="18" charset="0"/>
              </a:rPr>
              <a:t>медаль</a:t>
            </a:r>
          </a:p>
          <a:p>
            <a:pPr algn="ctr"/>
            <a:endParaRPr lang="ru-RU" sz="2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285852" y="5572140"/>
            <a:ext cx="58848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Магомедова </a:t>
            </a:r>
            <a:r>
              <a:rPr lang="ru-RU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Аминат</a:t>
            </a:r>
            <a:endParaRPr lang="ru-RU" sz="24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ВЫПУСК –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2012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Золотая </a:t>
            </a: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</a:rPr>
              <a:t>медаль</a:t>
            </a:r>
          </a:p>
          <a:p>
            <a:pPr algn="ctr"/>
            <a:endParaRPr lang="ru-RU" sz="2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357290" y="1928802"/>
            <a:ext cx="58848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Гостищев Никита</a:t>
            </a:r>
            <a:endParaRPr lang="ru-RU" sz="20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ВЫПУСК –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2009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C3300"/>
                </a:solidFill>
                <a:latin typeface="Times New Roman" pitchFamily="18" charset="0"/>
              </a:rPr>
              <a:t>серебряная медаль</a:t>
            </a:r>
          </a:p>
          <a:p>
            <a:pPr algn="ctr"/>
            <a:endParaRPr lang="ru-RU" sz="20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4214818"/>
            <a:ext cx="114300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5572140"/>
            <a:ext cx="114300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4286256"/>
            <a:ext cx="1163629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5572140"/>
            <a:ext cx="1163629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428596" y="0"/>
            <a:ext cx="856932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                           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chemeClr val="tx1"/>
                </a:solidFill>
              </a:rPr>
              <a:t>Использование цифровых образовательных ресурсов и пакета </a:t>
            </a:r>
            <a:r>
              <a:rPr lang="en-US" sz="3200" dirty="0" smtClean="0">
                <a:solidFill>
                  <a:schemeClr val="tx1"/>
                </a:solidFill>
              </a:rPr>
              <a:t>MS </a:t>
            </a:r>
            <a:r>
              <a:rPr lang="ru-RU" sz="3200" dirty="0" smtClean="0">
                <a:solidFill>
                  <a:schemeClr val="tx1"/>
                </a:solidFill>
              </a:rPr>
              <a:t>и </a:t>
            </a:r>
            <a:r>
              <a:rPr lang="en-US" sz="3200" dirty="0" smtClean="0">
                <a:solidFill>
                  <a:schemeClr val="tx1"/>
                </a:solidFill>
              </a:rPr>
              <a:t>Open Office</a:t>
            </a:r>
            <a:r>
              <a:rPr lang="ru-RU" sz="3200" dirty="0" smtClean="0">
                <a:solidFill>
                  <a:schemeClr val="tx1"/>
                </a:solidFill>
              </a:rPr>
              <a:t> в демонстрационном эксперименте на уроках физики и химии в  средней общеобразовательной школе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3315" name="Rectangle 14"/>
          <p:cNvSpPr>
            <a:spLocks noChangeArrowheads="1"/>
          </p:cNvSpPr>
          <p:nvPr/>
        </p:nvSpPr>
        <p:spPr bwMode="auto">
          <a:xfrm>
            <a:off x="357158" y="4008438"/>
            <a:ext cx="414337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Опыт-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дитя мысли, а мысль-дитя действия.</a:t>
            </a:r>
          </a:p>
          <a:p>
            <a:pPr algn="r">
              <a:lnSpc>
                <a:spcPct val="90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Нельзя учить детей только по книгам.»</a:t>
            </a:r>
          </a:p>
          <a:p>
            <a:pPr algn="ctr">
              <a:lnSpc>
                <a:spcPct val="90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Дизраэли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Бенджамин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3248"/>
            <a:ext cx="3765546" cy="310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786188"/>
            <a:ext cx="8229600" cy="2287587"/>
          </a:xfrm>
          <a:solidFill>
            <a:srgbClr val="E8AFF1"/>
          </a:solidFill>
          <a:ln>
            <a:solidFill>
              <a:srgbClr val="660066"/>
            </a:solidFill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r>
              <a:rPr lang="ru-RU" sz="3600" dirty="0" smtClean="0"/>
              <a:t>в учебном  эксперименте по физике и химии использовать  цифровые образовательные ресурсы и</a:t>
            </a:r>
            <a:br>
              <a:rPr lang="ru-RU" sz="3600" dirty="0" smtClean="0"/>
            </a:br>
            <a:r>
              <a:rPr lang="ru-RU" sz="3600" dirty="0" smtClean="0"/>
              <a:t> пакет  </a:t>
            </a:r>
            <a:r>
              <a:rPr lang="en-US" sz="3600" dirty="0" smtClean="0"/>
              <a:t>MS </a:t>
            </a:r>
            <a:r>
              <a:rPr lang="en-US" sz="3600" dirty="0" err="1" smtClean="0"/>
              <a:t>Offi</a:t>
            </a:r>
            <a:r>
              <a:rPr lang="ru-RU" sz="3600" dirty="0" smtClean="0"/>
              <a:t>се</a:t>
            </a:r>
            <a:endParaRPr lang="ru-RU" sz="3600" b="1" dirty="0" smtClean="0">
              <a:solidFill>
                <a:srgbClr val="660066"/>
              </a:solidFill>
              <a:latin typeface="Georgia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642350" cy="2554288"/>
          </a:xfrm>
          <a:prstGeom prst="rect">
            <a:avLst/>
          </a:prstGeom>
          <a:solidFill>
            <a:srgbClr val="E8AFF1"/>
          </a:solidFill>
          <a:ln w="9525">
            <a:solidFill>
              <a:srgbClr val="660066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chemeClr val="tx1"/>
                </a:solidFill>
                <a:latin typeface="Georgia" pitchFamily="18" charset="0"/>
              </a:rPr>
              <a:t>Цель: 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повышение эффективности обучения учащихся и развитие уровня познавательных способностей обучаемых  по </a:t>
            </a:r>
            <a:r>
              <a:rPr lang="ru-RU" sz="3200" dirty="0" smtClean="0">
                <a:solidFill>
                  <a:schemeClr val="tx1"/>
                </a:solidFill>
              </a:rPr>
              <a:t>физике и химии 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5400000">
            <a:off x="4075906" y="2710657"/>
            <a:ext cx="1071563" cy="1079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endParaRPr lang="ru-RU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CC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CC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CC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CC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5528</TotalTime>
  <Words>4391</Words>
  <Application>Microsoft Office PowerPoint</Application>
  <PresentationFormat>Экран (4:3)</PresentationFormat>
  <Paragraphs>1128</Paragraphs>
  <Slides>60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60</vt:i4>
      </vt:variant>
    </vt:vector>
  </HeadingPairs>
  <TitlesOfParts>
    <vt:vector size="62" baseType="lpstr">
      <vt:lpstr>Оформление по умолчанию</vt:lpstr>
      <vt:lpstr>1_Оформление по умолчанию</vt:lpstr>
      <vt:lpstr>Слайд 1</vt:lpstr>
      <vt:lpstr>Слайд 2</vt:lpstr>
      <vt:lpstr>Школа – жизнь моя!</vt:lpstr>
      <vt:lpstr>Слайд 4</vt:lpstr>
      <vt:lpstr>Слайд 5</vt:lpstr>
      <vt:lpstr>Слайд 6</vt:lpstr>
      <vt:lpstr>Слайд 7</vt:lpstr>
      <vt:lpstr>Слайд 8</vt:lpstr>
      <vt:lpstr>в учебном  эксперименте по физике и химии использовать  цифровые образовательные ресурсы и  пакет  MS Offiсе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«Музей как лаборатория исследователя» </vt:lpstr>
      <vt:lpstr>Слайд 37</vt:lpstr>
      <vt:lpstr>Слайд 38</vt:lpstr>
      <vt:lpstr>“Вся жизнь — это эксперимент. И чем больше вы делаете экспериментов, тем лучше”.  Ральф Уолдо Эмерсон 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Открытие мемориальной доски в честь выпускника школы,  воина – афганца, Король Валерия.</vt:lpstr>
      <vt:lpstr>ВОЛОНТЕРСКИЙ ОТРЯД  «ЗАБОТА»  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367</cp:revision>
  <dcterms:created xsi:type="dcterms:W3CDTF">2012-03-20T18:52:57Z</dcterms:created>
  <dcterms:modified xsi:type="dcterms:W3CDTF">2014-02-23T15:57:11Z</dcterms:modified>
</cp:coreProperties>
</file>