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95" y="-8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5BB74F-79F2-4B6F-929C-BDB3B0B081F9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680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0C90C9D-1037-412D-A1EE-16DC5F51EAA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4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0175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0175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0175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0175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0175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2535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5098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806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540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lang="ru-RU" sz="4000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321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255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2137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6085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92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lang="ru-RU"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185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lang="ru-RU"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084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362" y="1893960"/>
            <a:ext cx="9675001" cy="5666399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8317" cy="47627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1801" cy="918715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81399"/>
            <a:ext cx="181801" cy="918715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68557"/>
            <a:ext cx="181801" cy="918715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de-DE" sz="4400" b="1" i="0" u="none" strike="noStrike" kern="0" cap="none" spc="0" baseline="0">
          <a:solidFill>
            <a:srgbClr val="333333"/>
          </a:solidFill>
          <a:uFillTx/>
          <a:latin typeface="Albany" pitchFamily="34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E594D"/>
        </a:buClr>
        <a:buSzPct val="45000"/>
        <a:buFont typeface="StarSymbol"/>
        <a:buChar char="●"/>
        <a:tabLst/>
        <a:defRPr lang="ru-RU" sz="3200" b="0" i="0" u="none" strike="noStrike" kern="0" cap="none" spc="0" baseline="0">
          <a:solidFill>
            <a:srgbClr val="000000"/>
          </a:solidFill>
          <a:uFillTx/>
          <a:latin typeface="Albany" pitchFamily="34"/>
          <a:ea typeface="Andale Sans UI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ndale Sans UI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ndale Sans UI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ndale Sans UI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ndale Sans UI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de-DE" sz="5400" dirty="0" err="1" smtClean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Музыка</a:t>
            </a:r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 </a:t>
            </a:r>
            <a:r>
              <a:rPr lang="de-DE" sz="5400" dirty="0" smtClean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 </a:t>
            </a:r>
            <a:r>
              <a:rPr lang="de-DE" sz="5400" dirty="0" err="1" smtClean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Средневековья</a:t>
            </a:r>
            <a:endParaRPr lang="ru-RU" sz="5400" dirty="0">
              <a:solidFill>
                <a:schemeClr val="accent4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2240" y="4283077"/>
            <a:ext cx="4177076" cy="1931990"/>
          </a:xfrm>
        </p:spPr>
        <p:txBody>
          <a:bodyPr/>
          <a:lstStyle/>
          <a:p>
            <a:pPr algn="r"/>
            <a:r>
              <a:rPr lang="ru-RU" dirty="0" smtClean="0"/>
              <a:t>Учитель музыки </a:t>
            </a:r>
          </a:p>
          <a:p>
            <a:pPr algn="r"/>
            <a:r>
              <a:rPr lang="ru-RU" dirty="0" smtClean="0"/>
              <a:t>МБОУ гимназии №1</a:t>
            </a:r>
          </a:p>
          <a:p>
            <a:pPr algn="r"/>
            <a:r>
              <a:rPr lang="ru-RU" dirty="0" smtClean="0"/>
              <a:t>Темникова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46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345963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de-DE" dirty="0" err="1"/>
              <a:t>Музыка</a:t>
            </a:r>
            <a:r>
              <a:rPr lang="de-DE" dirty="0"/>
              <a:t> </a:t>
            </a:r>
            <a:r>
              <a:rPr lang="de-DE" dirty="0" err="1"/>
              <a:t>Средневековья</a:t>
            </a:r>
            <a:endParaRPr lang="de-DE" dirty="0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83" y="2101684"/>
            <a:ext cx="8608317" cy="4763155"/>
          </a:xfrm>
        </p:spPr>
        <p:txBody>
          <a:bodyPr anchor="ctr" anchorCtr="1">
            <a:spAutoFit/>
          </a:bodyPr>
          <a:lstStyle/>
          <a:p>
            <a:pPr marL="0" lvl="0" indent="-215999" algn="ctr">
              <a:buNone/>
            </a:pPr>
            <a:r>
              <a:rPr lang="de-DE">
                <a:latin typeface="Thorndale" pitchFamily="18"/>
              </a:rPr>
              <a:t>Эпоха Средневековья началась в 476 году, когда надменная Римская империя пала снесённая волнами Великого народного переселения.Поток разрушал всё: цветущие города, торговлю, мощьное государство, античную культуру. Одним из того немногого, что уцелело и укрепилось была христианская церковь. Она укрыла за монастырскими стенами: науку, образование, профессиональное искусство, музыку.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380884" y="539998"/>
            <a:ext cx="5199122" cy="6320515"/>
          </a:xfrm>
        </p:spPr>
        <p:txBody>
          <a:bodyPr anchor="ctr" anchorCtr="1">
            <a:spAutoFit/>
          </a:bodyPr>
          <a:lstStyle/>
          <a:p>
            <a:pPr marL="0" lvl="0" indent="-215999" algn="ctr">
              <a:buNone/>
            </a:pPr>
            <a:r>
              <a:rPr lang="de-DE">
                <a:latin typeface="Thorndale" pitchFamily="18"/>
              </a:rPr>
              <a:t>Образ царства Божия создавался архитектурой, скульптурой, фресками. Но завершала всё музыка. Очищающие душу песнопения помогали человеку отрешиться от каждодневных тягот и забот, возносили его мысли к небесам.Простая, одноголосная мелодия, объединяя чувствва верующих, служила символом единого Бога.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59997" y="882359"/>
            <a:ext cx="4320000" cy="5777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998" cy="756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19998" y="899998"/>
            <a:ext cx="8608317" cy="6299996"/>
          </a:xfrm>
        </p:spPr>
        <p:txBody>
          <a:bodyPr anchor="ctr" anchorCtr="1">
            <a:spAutoFit/>
          </a:bodyPr>
          <a:lstStyle/>
          <a:p>
            <a:pPr marL="0" lvl="0" indent="-215999" algn="ctr">
              <a:buNone/>
            </a:pPr>
            <a:r>
              <a:rPr lang="de-DE" sz="3600">
                <a:latin typeface="Thorndale" pitchFamily="18"/>
              </a:rPr>
              <a:t>К VII веку песнопений становится так много, что певчим тяжело удержать их в памяти. Поэтому Папа римский</a:t>
            </a:r>
            <a:r>
              <a:rPr lang="de-DE" sz="3600" b="1">
                <a:latin typeface="Thorndale" pitchFamily="18"/>
              </a:rPr>
              <a:t> Григорий 1 Великий</a:t>
            </a:r>
            <a:r>
              <a:rPr lang="de-DE" sz="3600">
                <a:latin typeface="Thorndale" pitchFamily="18"/>
              </a:rPr>
              <a:t> собрал в сборник 200 лучших распевов и антифонов, и распределил их в пределах церковного года, по праздникам. </a:t>
            </a:r>
            <a:r>
              <a:rPr lang="de-DE" sz="3600" b="1">
                <a:latin typeface="Thorndale" pitchFamily="18"/>
              </a:rPr>
              <a:t>„Григорианский антифонарий“</a:t>
            </a:r>
            <a:r>
              <a:rPr lang="de-DE" sz="3600">
                <a:latin typeface="Thorndale" pitchFamily="18"/>
              </a:rPr>
              <a:t> лёг в основу одного из стилей европейской церковний музыки – </a:t>
            </a:r>
            <a:r>
              <a:rPr lang="de-DE" sz="3600" b="1">
                <a:latin typeface="Thorndale" pitchFamily="18"/>
              </a:rPr>
              <a:t>ГРИГОРИАНСКОГО ХОРАЛЬНОГО ПЕНИЯ</a:t>
            </a:r>
            <a:r>
              <a:rPr lang="de-DE" sz="3600">
                <a:latin typeface="Thorndale" pitchFamily="18"/>
              </a:rPr>
              <a:t>.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931682" y="189719"/>
            <a:ext cx="8608317" cy="1250277"/>
          </a:xfrm>
        </p:spPr>
        <p:txBody>
          <a:bodyPr/>
          <a:lstStyle/>
          <a:p>
            <a:pPr lvl="0">
              <a:buNone/>
            </a:pPr>
            <a:r>
              <a:rPr lang="de-DE">
                <a:solidFill>
                  <a:srgbClr val="000000"/>
                </a:solidFill>
              </a:rPr>
              <a:t>Григорианский Антифонарий</a:t>
            </a:r>
            <a:r>
              <a:rPr lang="de-DE">
                <a:solidFill>
                  <a:srgbClr val="FFFF99"/>
                </a:solidFill>
              </a:rPr>
              <a:t/>
            </a:r>
            <a:br>
              <a:rPr lang="de-DE">
                <a:solidFill>
                  <a:srgbClr val="FFFF99"/>
                </a:solidFill>
              </a:rPr>
            </a:br>
            <a:endParaRPr lang="de-DE">
              <a:solidFill>
                <a:srgbClr val="FFFF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4330799" y="719998"/>
            <a:ext cx="5389199" cy="6218642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de-DE" sz="3600" b="1">
                <a:latin typeface="Thorndale" pitchFamily="18"/>
              </a:rPr>
              <a:t>Григорианский хорал</a:t>
            </a:r>
            <a:r>
              <a:rPr lang="de-DE">
                <a:latin typeface="Thorndale" pitchFamily="18"/>
              </a:rPr>
              <a:t> исполнялся на латинском языке. Одноголосная мелодия этих песнопений всегда была подчинена тексту и звучала очень сдержано, строго и смиренно. Музыка хоралов символизирует умиротворение, чистоту и вечность.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3164" y="0"/>
            <a:ext cx="3696836" cy="4015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79999" y="4140000"/>
            <a:ext cx="3780001" cy="3411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83" y="448558"/>
            <a:ext cx="5379122" cy="6522835"/>
          </a:xfrm>
        </p:spPr>
        <p:txBody>
          <a:bodyPr anchor="ctr" anchorCtr="1"/>
          <a:lstStyle/>
          <a:p>
            <a:pPr marL="180356" lvl="0" indent="0" algn="ctr">
              <a:spcBef>
                <a:spcPts val="600"/>
              </a:spcBef>
              <a:buNone/>
            </a:pPr>
            <a:r>
              <a:rPr lang="de-DE" sz="2800" b="1">
                <a:latin typeface="Times New Roman" pitchFamily="18"/>
              </a:rPr>
              <a:t>ЗНАМЕННЫЙ РАСПЕВ</a:t>
            </a:r>
            <a:r>
              <a:rPr lang="de-DE" sz="2800">
                <a:latin typeface="Times New Roman" pitchFamily="18"/>
              </a:rPr>
              <a:t> (крюковое пение), основной вид древнерусского церковного пения (напевы записывались особыми знаками — знаменами, или крюками). Известен с 11 в.; развивался в рамках системы осмогласия. Мелодии знаменного распева использовали в своих сочинениях П. И. Чайковский,   С. В. Рахманинов и др. Знаменный распев в одноголосном варианте сохранился поныне у старообрядцев.</a:t>
            </a:r>
          </a:p>
          <a:p>
            <a:pPr marL="180356" lvl="0" indent="0" algn="ctr">
              <a:lnSpc>
                <a:spcPts val="1600"/>
              </a:lnSpc>
              <a:spcBef>
                <a:spcPts val="600"/>
              </a:spcBef>
              <a:buNone/>
            </a:pPr>
            <a:endParaRPr lang="de-DE">
              <a:latin typeface="Thorndale" pitchFamily="18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35558" y="1598398"/>
            <a:ext cx="3664439" cy="398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3806994" y="600477"/>
            <a:ext cx="5542205" cy="6218642"/>
          </a:xfrm>
        </p:spPr>
        <p:txBody>
          <a:bodyPr anchor="ctr" anchorCtr="1"/>
          <a:lstStyle/>
          <a:p>
            <a:pPr lvl="0"/>
            <a:r>
              <a:rPr lang="ru-RU"/>
              <a:t>В католической церкви можно услышать инструментальную и вокальную музыку в сопровождении органа.</a:t>
            </a:r>
          </a:p>
          <a:p>
            <a:pPr lvl="0"/>
            <a:r>
              <a:rPr lang="ru-RU"/>
              <a:t>В православной – хоровое а капельное пение и колокольные перезвоны.</a:t>
            </a:r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6919" y="549362"/>
            <a:ext cx="2980075" cy="44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co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300</Words>
  <Application>Microsoft Office PowerPoint</Application>
  <PresentationFormat>Экран (4:3)</PresentationFormat>
  <Paragraphs>13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lyt cool</vt:lpstr>
      <vt:lpstr>Музыка  Средневековья</vt:lpstr>
      <vt:lpstr>Музыка Средневековья</vt:lpstr>
      <vt:lpstr>Презентация PowerPoint</vt:lpstr>
      <vt:lpstr>Григорианский Антифонарий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Средневековья</dc:title>
  <dc:creator>22 кабинет</dc:creator>
  <cp:lastModifiedBy>Патрик</cp:lastModifiedBy>
  <cp:revision>7</cp:revision>
  <dcterms:created xsi:type="dcterms:W3CDTF">2009-04-16T11:32:32Z</dcterms:created>
  <dcterms:modified xsi:type="dcterms:W3CDTF">2011-11-24T18:27:39Z</dcterms:modified>
</cp:coreProperties>
</file>