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305" r:id="rId8"/>
    <p:sldId id="267" r:id="rId9"/>
    <p:sldId id="286" r:id="rId10"/>
    <p:sldId id="288" r:id="rId11"/>
    <p:sldId id="287" r:id="rId12"/>
    <p:sldId id="289" r:id="rId13"/>
    <p:sldId id="262" r:id="rId14"/>
    <p:sldId id="263" r:id="rId15"/>
    <p:sldId id="264" r:id="rId16"/>
    <p:sldId id="265" r:id="rId17"/>
    <p:sldId id="266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4" r:id="rId28"/>
    <p:sldId id="29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883"/>
    <a:srgbClr val="1818C6"/>
    <a:srgbClr val="333399"/>
    <a:srgbClr val="A053AD"/>
    <a:srgbClr val="69AB8A"/>
    <a:srgbClr val="990000"/>
    <a:srgbClr val="6CAC8C"/>
    <a:srgbClr val="A2CAB6"/>
    <a:srgbClr val="FF99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0" autoAdjust="0"/>
  </p:normalViewPr>
  <p:slideViewPr>
    <p:cSldViewPr>
      <p:cViewPr varScale="1">
        <p:scale>
          <a:sx n="42" d="100"/>
          <a:sy n="42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DC6CA-839A-4B33-A86B-B0CE3D608A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7BF20-6AD0-478B-B30A-17F5D2618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4B4B5-77CD-4F89-9EC7-0EB0ADFC3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CD7C-9E8F-45D0-9183-CCD097DE3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8369-87F9-475B-A650-07E34EA2A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B14EC-11E9-4C6B-882B-436105032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D999B-55A5-4DFA-888C-C54AFAE5C3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86655-513D-4CDD-B36C-4BF08A179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1DF02-7C6D-4C8F-B949-027566A442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19506-D93F-4477-B667-DA6073A15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2A42-5877-4428-BE23-6FFC5F6AF0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5A9AD-92F4-4DE7-94C4-E7FE9C39D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15FF1B1-837F-4E6B-9535-7EF16EE53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E3AA22-0B01-4857-B425-6591BA19DD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9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13.xml"/><Relationship Id="rId12" Type="http://schemas.openxmlformats.org/officeDocument/2006/relationships/slide" Target="slide8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2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0.xml"/><Relationship Id="rId23" Type="http://schemas.openxmlformats.org/officeDocument/2006/relationships/slide" Target="slide24.xml"/><Relationship Id="rId10" Type="http://schemas.openxmlformats.org/officeDocument/2006/relationships/slide" Target="slide16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11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pPr eaLnBrk="1" hangingPunct="1"/>
            <a:endParaRPr lang="ru-RU" sz="2800" dirty="0" smtClean="0">
              <a:solidFill>
                <a:srgbClr val="0070C0"/>
              </a:solidFill>
              <a:latin typeface="Arno Pro Smbd Caption" pitchFamily="18" charset="0"/>
            </a:endParaRPr>
          </a:p>
        </p:txBody>
      </p:sp>
      <p:sp>
        <p:nvSpPr>
          <p:cNvPr id="32777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8286808" cy="2714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своя игра</a:t>
            </a:r>
            <a:endParaRPr lang="ru-RU" sz="9600" b="1" kern="10" dirty="0">
              <a:ln w="11430"/>
              <a:solidFill>
                <a:srgbClr val="A053A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Klavishi_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143248"/>
            <a:ext cx="7000924" cy="2728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6380" y="5934670"/>
            <a:ext cx="35719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Палаш Светлана Ивановна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МБОУ ДОД «ДМШ»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г. Богородск 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Нижегородской обл.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043890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какой группе симфонического оркестра относится этот инструмент: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Струнно-смычковой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9" name="Рисунок 8" descr="Скрипка картин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714488"/>
            <a:ext cx="3912068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какой группе симфонического оркестра относится этот инструмент: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ДЕРЕВЯННО-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ДУХОВОЙ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10" name="Рисунок 9" descr="флей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429000"/>
            <a:ext cx="50482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Отгадай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инструмент</a:t>
            </a:r>
            <a:r>
              <a:rPr lang="ru-RU" sz="4000" b="1" dirty="0" smtClean="0">
                <a:solidFill>
                  <a:srgbClr val="1818C6"/>
                </a:solidFill>
              </a:rPr>
              <a:t>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Балалайка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786058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2150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9219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7972425" cy="4554551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bd Caption" pitchFamily="18" charset="0"/>
              </a:rPr>
              <a:t>Виртуозная инструментальная пьеса, в переводе с итальянского «Шутка»</a:t>
            </a:r>
            <a:endParaRPr lang="ru-RU" sz="36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algn="ctr"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Display" pitchFamily="18" charset="0"/>
            </a:endParaRPr>
          </a:p>
        </p:txBody>
      </p:sp>
      <p:sp>
        <p:nvSpPr>
          <p:cNvPr id="9220" name="Содержимое 7"/>
          <p:cNvSpPr>
            <a:spLocks noGrp="1"/>
          </p:cNvSpPr>
          <p:nvPr>
            <p:ph sz="half" idx="2"/>
          </p:nvPr>
        </p:nvSpPr>
        <p:spPr>
          <a:xfrm>
            <a:off x="785786" y="3500438"/>
            <a:ext cx="7829550" cy="271464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b="1" smtClean="0">
                <a:solidFill>
                  <a:srgbClr val="C00000"/>
                </a:solidFill>
                <a:latin typeface="Arno Pro Smbd Caption" pitchFamily="18" charset="0"/>
              </a:rPr>
              <a:t>Скерцо</a:t>
            </a:r>
            <a:endParaRPr lang="ru-RU" sz="36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922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5643578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62865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7972425" cy="426879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bd Caption" pitchFamily="18" charset="0"/>
              </a:rPr>
              <a:t>К какому виду музыки относится романс?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57224" y="3714752"/>
            <a:ext cx="6858048" cy="2928958"/>
          </a:xfrm>
        </p:spPr>
        <p:txBody>
          <a:bodyPr/>
          <a:lstStyle/>
          <a:p>
            <a:pPr algn="ctr">
              <a:buFontTx/>
              <a:buNone/>
            </a:pP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 Вокальная музыка</a:t>
            </a:r>
            <a:endParaRPr lang="ru-RU" sz="3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024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44512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75723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30 баллов</a:t>
            </a:r>
            <a:r>
              <a:rPr lang="ru-RU" sz="4000" dirty="0" smtClean="0">
                <a:solidFill>
                  <a:srgbClr val="002060"/>
                </a:solidFill>
                <a:latin typeface="Arno Pro Smbd Captio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928802"/>
            <a:ext cx="8715436" cy="4197361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Инструментальная пьеса, основанная на частом применении какого-либо трудного приёма исполнения и предназначенная для усовершенствования техники исполнителя.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214414" y="4000504"/>
            <a:ext cx="6357937" cy="221457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Этюд</a:t>
            </a:r>
          </a:p>
        </p:txBody>
      </p:sp>
      <p:sp>
        <p:nvSpPr>
          <p:cNvPr id="1126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01332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" grpId="0" build="p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5008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85926"/>
            <a:ext cx="8329613" cy="434023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bd Caption" pitchFamily="18" charset="0"/>
              </a:rPr>
              <a:t>В каких музыкальных жанрах важна роль симфонического оркестра?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42910" y="3929066"/>
            <a:ext cx="6715172" cy="2428892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no Pro Smbd Caption" pitchFamily="18" charset="0"/>
              </a:rPr>
              <a:t>Симфонии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no Pro Smbd Caption" pitchFamily="18" charset="0"/>
              </a:rPr>
              <a:t>Оперные и балетные спектакли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no Pro Smbd Caption" pitchFamily="18" charset="0"/>
              </a:rPr>
              <a:t>Оратории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no Pro Smbd Caption" pitchFamily="18" charset="0"/>
              </a:rPr>
              <a:t>Кантаты</a:t>
            </a:r>
          </a:p>
        </p:txBody>
      </p:sp>
      <p:sp>
        <p:nvSpPr>
          <p:cNvPr id="1229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22922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75723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8115300" cy="3911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bd Caption" pitchFamily="18" charset="0"/>
              </a:rPr>
              <a:t>Музыкально-сценические произведения.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214414" y="4000504"/>
            <a:ext cx="6072229" cy="257176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Балет. Опера.</a:t>
            </a:r>
          </a:p>
        </p:txBody>
      </p:sp>
      <p:sp>
        <p:nvSpPr>
          <p:cNvPr id="1331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528637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автор программного произведения</a:t>
            </a:r>
          </a:p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«Картинки с выставки?»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42844" y="3786190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М.Мусоргский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 музыки к драме Г.Ибсена «Пер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Гюнт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20" y="3429000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Э. Григ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8" name="Group 150"/>
          <p:cNvGraphicFramePr>
            <a:graphicFrameLocks noGrp="1"/>
          </p:cNvGraphicFramePr>
          <p:nvPr>
            <p:ph/>
          </p:nvPr>
        </p:nvGraphicFramePr>
        <p:xfrm>
          <a:off x="428625" y="428625"/>
          <a:ext cx="8064500" cy="59293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6053"/>
                <a:gridCol w="890593"/>
                <a:gridCol w="1143008"/>
                <a:gridCol w="1143008"/>
                <a:gridCol w="1143008"/>
                <a:gridCol w="958830"/>
              </a:tblGrid>
              <a:tr h="95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Выразительные средства музыки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no Pro Smbd Captio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Жанры 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музыки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no Pro Smbd Captio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Музыкальные инструменты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no Pro Smbd Captio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85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Программная музыка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3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Строение музыкальных произведений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118" name="AutoShape 15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476250"/>
            <a:ext cx="611187" cy="6477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 фортепианных пьес из цикла «Времена года»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  <p:sp>
        <p:nvSpPr>
          <p:cNvPr id="10" name="Содержимое 7"/>
          <p:cNvSpPr txBox="1">
            <a:spLocks/>
          </p:cNvSpPr>
          <p:nvPr/>
        </p:nvSpPr>
        <p:spPr>
          <a:xfrm>
            <a:off x="285720" y="3429000"/>
            <a:ext cx="8115300" cy="1482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no Pro Smbd Caption" pitchFamily="18" charset="0"/>
                <a:ea typeface="+mn-ea"/>
                <a:cs typeface="+mn-cs"/>
              </a:rPr>
              <a:t>П.И. Чайковский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Цикл пьес о животных, написанных французским композитором. 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7"/>
          <p:cNvSpPr txBox="1">
            <a:spLocks/>
          </p:cNvSpPr>
          <p:nvPr/>
        </p:nvSpPr>
        <p:spPr>
          <a:xfrm>
            <a:off x="500034" y="4357694"/>
            <a:ext cx="8115300" cy="1482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no Pro Smbd Caption" pitchFamily="18" charset="0"/>
                <a:ea typeface="+mn-ea"/>
                <a:cs typeface="+mn-cs"/>
              </a:rPr>
              <a:t>«Карнавал животных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no Pro Smbd Caption" pitchFamily="18" charset="0"/>
                <a:ea typeface="+mn-ea"/>
                <a:cs typeface="+mn-cs"/>
              </a:rPr>
              <a:t>»                  К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no Pro Smbd Caption" pitchFamily="18" charset="0"/>
                <a:ea typeface="+mn-ea"/>
                <a:cs typeface="+mn-cs"/>
              </a:rPr>
              <a:t>. Сен-Санс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34" y="1000108"/>
            <a:ext cx="8186766" cy="2643206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Немецкий композитор, автор цикла фортепианных пьес</a:t>
            </a:r>
          </a:p>
          <a:p>
            <a:pPr marL="0" indent="0"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«Детские сцены»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57158" y="3786190"/>
            <a:ext cx="8115300" cy="148272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Р. Шуман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1517631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bd Caption" pitchFamily="18" charset="0"/>
              </a:rPr>
              <a:t>Форма полифонической музыки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3786190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Фуга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Неоднократно повторяющаяся тема в форме рондо называется…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596" y="3571876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Рефрен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Название второго раздела сонатной формы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20" y="3429000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Разработка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какой форме обычно пишутся первые части сонат и симфоний. 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596" y="3571876"/>
            <a:ext cx="775811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В сонатной форме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78647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50 баллов 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1714488"/>
            <a:ext cx="8186766" cy="5340369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bd Caption" pitchFamily="18" charset="0"/>
              </a:rPr>
              <a:t>В творчестве этого композитора жанр симфонии сформировался окончательно.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57224" y="3500438"/>
            <a:ext cx="6257912" cy="91124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Й. Гайдн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35824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СПАСИБО  ЗА   ИГРУ!!!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6" name="Рисунок 5" descr="lachende_no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429000"/>
            <a:ext cx="3190876" cy="2393157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335756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20" y="3071810"/>
            <a:ext cx="7572428" cy="150019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Мелодия</a:t>
            </a:r>
          </a:p>
          <a:p>
            <a:pPr algn="ctr" eaLnBrk="1" hangingPunct="1">
              <a:buFontTx/>
              <a:buNone/>
            </a:pP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0" y="1714488"/>
            <a:ext cx="8686800" cy="114299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Законченная музыкальная мысль, выраженная одноголосно.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no Pro Smbd Caption" pitchFamily="18" charset="0"/>
            </a:endParaRPr>
          </a:p>
        </p:txBody>
      </p:sp>
      <p:sp>
        <p:nvSpPr>
          <p:cNvPr id="410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6435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  <p:bldP spid="41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4286251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406" y="2143116"/>
            <a:ext cx="9072594" cy="242889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Скорость исполнения музыки.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no Pro Smbd Captio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3500438"/>
            <a:ext cx="8401050" cy="105408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Темп</a:t>
            </a:r>
          </a:p>
        </p:txBody>
      </p:sp>
      <p:sp>
        <p:nvSpPr>
          <p:cNvPr id="512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5165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35718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34" y="1571612"/>
            <a:ext cx="8472488" cy="491174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Громкость исполнения музыки.</a:t>
            </a:r>
            <a:endParaRPr lang="ru-RU" sz="3200" dirty="0" smtClean="0"/>
          </a:p>
          <a:p>
            <a:pPr algn="ctr" eaLnBrk="1" hangingPunct="1">
              <a:lnSpc>
                <a:spcPct val="90000"/>
              </a:lnSpc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990000"/>
                </a:solidFill>
                <a:latin typeface="Monotype Corsiva" pitchFamily="66" charset="0"/>
              </a:rPr>
              <a:t>       </a:t>
            </a:r>
            <a:endParaRPr lang="ru-RU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50" y="3214687"/>
            <a:ext cx="8858250" cy="135732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Динамика</a:t>
            </a:r>
          </a:p>
          <a:p>
            <a:pPr eaLnBrk="1" hangingPunct="1"/>
            <a:endParaRPr lang="ru-RU" sz="4000" dirty="0" smtClean="0"/>
          </a:p>
        </p:txBody>
      </p:sp>
      <p:sp>
        <p:nvSpPr>
          <p:cNvPr id="614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6435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32353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Чередование разных длительностей.</a:t>
            </a:r>
            <a:endParaRPr lang="ru-RU" sz="32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0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Ритм</a:t>
            </a:r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635798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ВОПРОС-СЮРПРИЗ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57298"/>
            <a:ext cx="8329642" cy="25003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1818C6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algn="ctr">
              <a:buNone/>
            </a:pPr>
            <a:endParaRPr lang="ru-RU" sz="1700" b="1" dirty="0" smtClean="0">
              <a:solidFill>
                <a:srgbClr val="1818C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Веселятся музыканты, улыбнулся дирижёр,</a:t>
            </a:r>
          </a:p>
          <a:p>
            <a:pPr>
              <a:buNone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Лад, в котором мы играем, называется…   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24" y="5643578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0" y="3643314"/>
            <a:ext cx="8858250" cy="71438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no Pro Smbd Caption" pitchFamily="18" charset="0"/>
                <a:ea typeface="+mn-ea"/>
                <a:cs typeface="+mn-cs"/>
              </a:rPr>
              <a:t>Мажор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5720" y="4214818"/>
            <a:ext cx="8786874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 нашей пьесе тучи,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дождик льёт во весь опор,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лад ужасный грустный,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называется…   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0" y="5929330"/>
            <a:ext cx="8858250" cy="71438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no Pro Smbd Caption" pitchFamily="18" charset="0"/>
                <a:ea typeface="+mn-ea"/>
                <a:cs typeface="+mn-cs"/>
              </a:rPr>
              <a:t>Минор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7615238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этот инструмент: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ВИОЛОНЧЕЛЬ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13" name="Рисунок 12" descr="виолонч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285860"/>
            <a:ext cx="3857652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7615238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этот инструмент: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ВАЛТОРНА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9" name="Рисунок 8" descr="валтор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643314"/>
            <a:ext cx="3810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928</TotalTime>
  <Words>383</Words>
  <Application>Microsoft Office PowerPoint</Application>
  <PresentationFormat>Экран (4:3)</PresentationFormat>
  <Paragraphs>161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10 баллов </vt:lpstr>
      <vt:lpstr>20 баллов </vt:lpstr>
      <vt:lpstr>30 баллов </vt:lpstr>
      <vt:lpstr>40 баллов </vt:lpstr>
      <vt:lpstr>50 баллов ВОПРОС-СЮРПРИЗ</vt:lpstr>
      <vt:lpstr>10 баллов </vt:lpstr>
      <vt:lpstr>20 баллов </vt:lpstr>
      <vt:lpstr>30 баллов </vt:lpstr>
      <vt:lpstr>40 баллов </vt:lpstr>
      <vt:lpstr>50 баллов </vt:lpstr>
      <vt:lpstr>10 баллов </vt:lpstr>
      <vt:lpstr>20 баллов  </vt:lpstr>
      <vt:lpstr>30 баллов </vt:lpstr>
      <vt:lpstr>40 баллов </vt:lpstr>
      <vt:lpstr>50 баллов </vt:lpstr>
      <vt:lpstr>10 баллов </vt:lpstr>
      <vt:lpstr>20 баллов </vt:lpstr>
      <vt:lpstr>30 баллов </vt:lpstr>
      <vt:lpstr>40 баллов </vt:lpstr>
      <vt:lpstr>50 баллов </vt:lpstr>
      <vt:lpstr>10 баллов </vt:lpstr>
      <vt:lpstr>20 баллов </vt:lpstr>
      <vt:lpstr>30 баллов </vt:lpstr>
      <vt:lpstr>40 баллов </vt:lpstr>
      <vt:lpstr>50 баллов  </vt:lpstr>
      <vt:lpstr>СПАСИБО  ЗА   ИГРУ!!!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Эдик</dc:creator>
  <cp:lastModifiedBy>SPA</cp:lastModifiedBy>
  <cp:revision>99</cp:revision>
  <dcterms:created xsi:type="dcterms:W3CDTF">2008-05-15T15:27:25Z</dcterms:created>
  <dcterms:modified xsi:type="dcterms:W3CDTF">2014-03-31T19:18:17Z</dcterms:modified>
</cp:coreProperties>
</file>