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0" r:id="rId3"/>
    <p:sldId id="269" r:id="rId4"/>
    <p:sldId id="272" r:id="rId5"/>
    <p:sldId id="271" r:id="rId6"/>
    <p:sldId id="264" r:id="rId7"/>
    <p:sldId id="273" r:id="rId8"/>
    <p:sldId id="258" r:id="rId9"/>
    <p:sldId id="259" r:id="rId10"/>
    <p:sldId id="260" r:id="rId11"/>
    <p:sldId id="257" r:id="rId12"/>
    <p:sldId id="268" r:id="rId13"/>
    <p:sldId id="263" r:id="rId14"/>
    <p:sldId id="266" r:id="rId15"/>
    <p:sldId id="265" r:id="rId16"/>
    <p:sldId id="261" r:id="rId17"/>
    <p:sldId id="274" r:id="rId18"/>
    <p:sldId id="262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4660"/>
  </p:normalViewPr>
  <p:slideViewPr>
    <p:cSldViewPr>
      <p:cViewPr varScale="1">
        <p:scale>
          <a:sx n="66" d="100"/>
          <a:sy n="66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2840-7CA2-4D5D-9898-30C5365DC842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05248-237C-4B53-A947-88D6B701D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DF45-14EA-44AD-A718-A044FF5CCA9F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B1EB-0CE5-46CB-ABDD-5D85F2DB5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3D10-9A62-4D15-AA90-1CF1FC2508C1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801B-20F8-4D2D-8B99-50141DF73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337E1A-F2C7-41B6-AE71-B1710E9918C3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684CD8-B409-4735-9DB5-E9994C349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2C04-CC91-4A18-8587-BC42D514BB1C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5136-12BA-4F5F-9FE0-976320F9E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081A-B6F3-4622-A04D-54064B4181D8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960D-9C85-4BA1-9F3A-72C2EA265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ADED-B475-404D-9DD7-BCEE95EF1E70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9112-C99E-404E-8805-A79050EDB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A97BBD-FCAB-41F8-9F69-9B6C48DB266A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A5327-590A-4326-9796-D0EB721A9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5F26-149E-475C-863D-9A2B8CD61032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1002-BA6C-43F6-BB74-A917874C8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8369E1-1870-41EE-8B43-63FFD1677BA8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AD7F66-60F0-4D93-9B2C-543F367CF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29A0DB-2F85-4621-8558-4C3E53839CB7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7A191B-356D-4C1F-BD62-CA1C5C590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33B9E8A-D05F-4B4D-AC59-D1A095185F81}" type="datetimeFigureOut">
              <a:rPr lang="ru-RU"/>
              <a:pPr>
                <a:defRPr/>
              </a:pPr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F5C9931-D1F0-4B8C-AD43-FC77A8C3A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68" r:id="rId4"/>
    <p:sldLayoutId id="2147483869" r:id="rId5"/>
    <p:sldLayoutId id="2147483876" r:id="rId6"/>
    <p:sldLayoutId id="2147483870" r:id="rId7"/>
    <p:sldLayoutId id="2147483877" r:id="rId8"/>
    <p:sldLayoutId id="2147483878" r:id="rId9"/>
    <p:sldLayoutId id="2147483871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8%D0%BA%D1%81%D1%82%D0%B8%D0%BD%D1%81%D0%BA%D0%B0%D1%8F_%D0%9C%D0%B0%D0%B4%D0%BE%D0%BD%D0%BD%D0%B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151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4%D0%BE%D1%80%D0%BD%D0%B0%D1%80%D0%B8%D0%BD%D0%B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www.biblioteka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C%D0%B5%D1%82%D1%80%D0%BE_%D0%9F%D0%B5%D1%80%D1%83%D0%B4%D0%B6%D0%B8%D0%BD%D0%BE" TargetMode="External"/><Relationship Id="rId2" Type="http://schemas.openxmlformats.org/officeDocument/2006/relationships/hyperlink" Target="http://ru.wikipedia.org/wiki/%D0%94%D0%B6%D0%BE%D0%B2%D0%B0%D0%BD%D0%BD%D0%B8_%D0%A1%D0%B0%D0%BD%D1%82%D0%B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2%D0%B0%D0%BD%D1%86%D1%8B_%D0%A0%D0%B0%D1%84%D0%B0%D1%8D%D0%BB%D1%8F" TargetMode="External"/><Relationship Id="rId2" Type="http://schemas.openxmlformats.org/officeDocument/2006/relationships/hyperlink" Target="http://ru.wikipedia.org/wiki/%D0%9C%D0%B0%D0%B4%D0%BE%D0%BD%D0%BD%D0%B0_%D0%9A%D0%BE%D0%BD%D0%B5%D1%81%D1%82%D0%B0%D0%B1%D0%B8%D0%BB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1517_%D0%B3%D0%BE%D0%B4" TargetMode="External"/><Relationship Id="rId4" Type="http://schemas.openxmlformats.org/officeDocument/2006/relationships/hyperlink" Target="http://ru.wikipedia.org/wiki/15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0%D0%B4%D0%BE%D0%BD%D0%BD%D0%B0_%D0%9A%D0%BE%D0%BD%D0%B5%D1%81%D1%82%D0%B0%D0%B1%D0%B8%D0%BB%D0%B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517_%D0%B3%D0%BE%D0%B4" TargetMode="External"/><Relationship Id="rId5" Type="http://schemas.openxmlformats.org/officeDocument/2006/relationships/hyperlink" Target="http://ru.wikipedia.org/wiki/1509" TargetMode="External"/><Relationship Id="rId4" Type="http://schemas.openxmlformats.org/officeDocument/2006/relationships/hyperlink" Target="http://ru.wikipedia.org/wiki/%D0%A1%D1%82%D0%B0%D0%BD%D1%86%D1%8B_%D0%A0%D0%B0%D1%84%D0%B0%D1%8D%D0%BB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50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151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63" y="2071688"/>
            <a:ext cx="64770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/>
              <a:t>Рафаэль </a:t>
            </a:r>
            <a:endParaRPr lang="ru-RU" sz="9600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886200"/>
            <a:ext cx="3128962" cy="1900238"/>
          </a:xfrm>
        </p:spPr>
        <p:txBody>
          <a:bodyPr/>
          <a:lstStyle/>
          <a:p>
            <a:pPr algn="r" eaLnBrk="1" hangingPunct="1"/>
            <a:r>
              <a:rPr lang="ru-RU" smtClean="0"/>
              <a:t>Подготовил </a:t>
            </a:r>
          </a:p>
          <a:p>
            <a:pPr algn="r" eaLnBrk="1" hangingPunct="1"/>
            <a:r>
              <a:rPr lang="ru-RU" smtClean="0"/>
              <a:t>учитель МХК</a:t>
            </a:r>
          </a:p>
          <a:p>
            <a:pPr algn="r" eaLnBrk="1" hangingPunct="1"/>
            <a:r>
              <a:rPr lang="ru-RU" smtClean="0"/>
              <a:t>Бронников А.С.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00375" y="285750"/>
            <a:ext cx="5381625" cy="1816100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Материалы для подготовки и проведения уроков мировой художественной культуры </a:t>
            </a:r>
            <a:r>
              <a:rPr lang="ru-RU" sz="2400" b="1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 </a:t>
            </a:r>
            <a:r>
              <a:rPr lang="ru-RU" sz="24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классе по программе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Рапацкой</a:t>
            </a:r>
            <a:r>
              <a:rPr lang="ru-RU" sz="24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cap="small" dirty="0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Л.А.</a:t>
            </a:r>
            <a:endParaRPr lang="ru-RU" sz="24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Мадонна с Младенцем и Иоанном Крестителем. 1505</a:t>
            </a:r>
            <a:endParaRPr lang="ru-RU" dirty="0"/>
          </a:p>
        </p:txBody>
      </p:sp>
      <p:pic>
        <p:nvPicPr>
          <p:cNvPr id="17411" name="Picture 2" descr="C:\Documents and Settings\директор\Рабочий стол\2010-2011\Рафаэль\Мадонна с Младенцем и Иоанном Крестителем. 15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600200"/>
            <a:ext cx="3352800" cy="4873625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Мадонна Бельведерская. 1506</a:t>
            </a:r>
            <a:endParaRPr lang="ru-RU" dirty="0"/>
          </a:p>
        </p:txBody>
      </p:sp>
      <p:pic>
        <p:nvPicPr>
          <p:cNvPr id="18435" name="Picture 2" descr="C:\Documents and Settings\директор\Рабочий стол\2010-2011\Рафаэль\Мадонна Бельведерская. 15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0600" y="1600200"/>
            <a:ext cx="3860800" cy="487362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Святой Георгий побеждающий дракона. 1504-06</a:t>
            </a:r>
            <a:endParaRPr lang="ru-RU" dirty="0"/>
          </a:p>
        </p:txBody>
      </p:sp>
      <p:pic>
        <p:nvPicPr>
          <p:cNvPr id="19459" name="Picture 2" descr="C:\Documents and Settings\директор\Рабочий стол\2010-2011\Рафаэль\Святой Георгий побеждающий дракона. 1504-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8388" y="1600200"/>
            <a:ext cx="3705225" cy="4873625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Святая Катерина. 1507</a:t>
            </a:r>
            <a:endParaRPr lang="ru-RU" dirty="0"/>
          </a:p>
        </p:txBody>
      </p:sp>
      <p:pic>
        <p:nvPicPr>
          <p:cNvPr id="20483" name="Picture 2" descr="C:\Documents and Settings\директор\Рабочий стол\2010-2011\Рафаэль\Святая Катерина. 15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5850" y="1600200"/>
            <a:ext cx="3670300" cy="4873625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Снятие с креста. 1507</a:t>
            </a:r>
            <a:endParaRPr lang="ru-RU" dirty="0"/>
          </a:p>
        </p:txBody>
      </p:sp>
      <p:pic>
        <p:nvPicPr>
          <p:cNvPr id="21507" name="Picture 2" descr="C:\Documents and Settings\директор\Рабочий стол\2010-2011\Рафаэль\Снятие с креста. 15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1447800"/>
            <a:ext cx="5026025" cy="5162550"/>
          </a:xfr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293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Сикстинская Мадонна. 1515</a:t>
            </a:r>
            <a:endParaRPr lang="ru-RU" dirty="0"/>
          </a:p>
        </p:txBody>
      </p:sp>
      <p:pic>
        <p:nvPicPr>
          <p:cNvPr id="22531" name="Picture 2" descr="C:\Documents and Settings\директор\Рабочий стол\2010-2011\Рафаэль\Сикстинская Мадонна. 15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1643063"/>
            <a:ext cx="3565525" cy="4873625"/>
          </a:xfrm>
          <a:noFill/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85750" y="1357313"/>
            <a:ext cx="35718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 pitchFamily="18" charset="0"/>
              </a:rPr>
              <a:t>В неустанных поисках своего идеала, воплощающийся для художника в образе Мадонны, он создает самое совершенное своё творение — «</a:t>
            </a:r>
            <a:r>
              <a:rPr lang="ru-RU" sz="2000">
                <a:latin typeface="Century Schoolbook" pitchFamily="18" charset="0"/>
                <a:hlinkClick r:id="rId3" tooltip="Сикстинская Мадонна"/>
              </a:rPr>
              <a:t>Сикстинскую Мадонну</a:t>
            </a:r>
            <a:r>
              <a:rPr lang="ru-RU" sz="2000">
                <a:latin typeface="Century Schoolbook" pitchFamily="18" charset="0"/>
              </a:rPr>
              <a:t>» (</a:t>
            </a:r>
            <a:r>
              <a:rPr lang="ru-RU" sz="2000">
                <a:latin typeface="Century Schoolbook" pitchFamily="18" charset="0"/>
                <a:hlinkClick r:id="rId4" tooltip="1513"/>
              </a:rPr>
              <a:t>1513</a:t>
            </a:r>
            <a:r>
              <a:rPr lang="ru-RU" sz="2000">
                <a:latin typeface="Century Schoolbook" pitchFamily="18" charset="0"/>
              </a:rPr>
              <a:t>), символ материнства и самоотречения. Картины и росписи Рафаэля были признаны современниками, и вскоре Санти стал центральной фигурой художественной жизни Рима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Мадонна. 1515</a:t>
            </a:r>
            <a:endParaRPr lang="ru-RU" dirty="0"/>
          </a:p>
        </p:txBody>
      </p:sp>
      <p:pic>
        <p:nvPicPr>
          <p:cNvPr id="23555" name="Picture 2" descr="C:\Documents and Settings\директор\Рабочий стол\2010-2011\Рафаэль\Мадонна. 15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962025"/>
            <a:ext cx="4786313" cy="5522913"/>
          </a:xfr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857250"/>
            <a:ext cx="7467600" cy="48736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Породниться с художником хотели многие знатные люди Италии, в том числе близкий друг Рафаэля кардинал </a:t>
            </a:r>
            <a:r>
              <a:rPr lang="ru-RU" dirty="0" err="1" smtClean="0"/>
              <a:t>Биббиена</a:t>
            </a:r>
            <a:r>
              <a:rPr lang="ru-RU" dirty="0" smtClean="0"/>
              <a:t>. Однако свадьба Рафаэля и Марии </a:t>
            </a:r>
            <a:r>
              <a:rPr lang="ru-RU" dirty="0" err="1" smtClean="0"/>
              <a:t>Доваци</a:t>
            </a:r>
            <a:r>
              <a:rPr lang="ru-RU" dirty="0" smtClean="0"/>
              <a:t>, одной из племянниц кардинала, так и не состоялась. По одной из версий, девушка умерла, та и не дождавшись выполнения Рафаэлем обещания жениться, по другой версии, художник уже был тайно женат на куртизанке </a:t>
            </a:r>
            <a:r>
              <a:rPr lang="ru-RU" dirty="0" err="1" smtClean="0">
                <a:hlinkClick r:id="rId2" tooltip="Форнарина"/>
              </a:rPr>
              <a:t>Форнарине</a:t>
            </a:r>
            <a:r>
              <a:rPr lang="ru-RU" dirty="0" smtClean="0"/>
              <a:t>. Художник умер в возрасте тридцати семи лет от сердечной недостаточности </a:t>
            </a:r>
            <a:r>
              <a:rPr lang="ru-RU" baseline="30000" dirty="0" smtClean="0">
                <a:hlinkClick r:id="" action="ppaction://noaction"/>
              </a:rPr>
              <a:t>[4]</a:t>
            </a:r>
            <a:r>
              <a:rPr lang="ru-RU" dirty="0" smtClean="0"/>
              <a:t>. Незаконченные росписи виллы </a:t>
            </a:r>
            <a:r>
              <a:rPr lang="ru-RU" dirty="0" err="1" smtClean="0"/>
              <a:t>Фарнезины</a:t>
            </a:r>
            <a:r>
              <a:rPr lang="ru-RU" dirty="0" smtClean="0"/>
              <a:t>, </a:t>
            </a:r>
            <a:r>
              <a:rPr lang="ru-RU" dirty="0" err="1" smtClean="0"/>
              <a:t>Ватиканские</a:t>
            </a:r>
            <a:r>
              <a:rPr lang="ru-RU" dirty="0" smtClean="0"/>
              <a:t> лоджии и другие работы были завершены учениками Рафаэля в соответствии с его эскизами и рисунками.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Преображение. 1518-20</a:t>
            </a:r>
            <a:endParaRPr lang="ru-RU" dirty="0"/>
          </a:p>
        </p:txBody>
      </p:sp>
      <p:pic>
        <p:nvPicPr>
          <p:cNvPr id="25603" name="Picture 2" descr="C:\Documents and Settings\директор\Рабочий стол\2010-2011\Рафаэль\Преображение. 1518-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6513" y="1600200"/>
            <a:ext cx="3228975" cy="4873625"/>
          </a:xfr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dirty="0" smtClean="0"/>
              <a:t>При создании данной презентации использовались материалы сайта </a:t>
            </a:r>
            <a:r>
              <a:rPr lang="en-US" dirty="0" smtClean="0">
                <a:hlinkClick r:id="rId2"/>
              </a:rPr>
              <a:t>www.bibliotekar.ru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http://ru.wikipedia.org</a:t>
            </a:r>
            <a:endParaRPr lang="ru-RU" dirty="0" smtClean="0"/>
          </a:p>
          <a:p>
            <a:r>
              <a:rPr lang="en-US" dirty="0" smtClean="0"/>
              <a:t>http://renessans.jimdo.com/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38"/>
            <a:ext cx="7467600" cy="5830887"/>
          </a:xfrm>
        </p:spPr>
        <p:txBody>
          <a:bodyPr/>
          <a:lstStyle/>
          <a:p>
            <a:pPr eaLnBrk="1" hangingPunct="1"/>
            <a:r>
              <a:rPr lang="ru-RU" dirty="0" smtClean="0"/>
              <a:t>Сын живописца </a:t>
            </a:r>
            <a:r>
              <a:rPr lang="ru-RU" dirty="0" smtClean="0">
                <a:hlinkClick r:id="rId2"/>
              </a:rPr>
              <a:t>Джованни </a:t>
            </a:r>
            <a:r>
              <a:rPr lang="ru-RU" dirty="0" err="1" smtClean="0">
                <a:hlinkClick r:id="rId2"/>
              </a:rPr>
              <a:t>Санти</a:t>
            </a:r>
            <a:r>
              <a:rPr lang="ru-RU" dirty="0" smtClean="0"/>
              <a:t>. Прошёл первоначальную художественную выучку в </a:t>
            </a:r>
            <a:r>
              <a:rPr lang="ru-RU" dirty="0" err="1" smtClean="0"/>
              <a:t>Умбрии</a:t>
            </a:r>
            <a:r>
              <a:rPr lang="ru-RU" dirty="0" smtClean="0"/>
              <a:t> у своего отца Джованни </a:t>
            </a:r>
            <a:r>
              <a:rPr lang="ru-RU" dirty="0" err="1" smtClean="0"/>
              <a:t>Санти</a:t>
            </a:r>
            <a:r>
              <a:rPr lang="ru-RU" dirty="0" smtClean="0"/>
              <a:t>, но уже в юном возрасте оказался в мастерской выдающегося художника </a:t>
            </a:r>
            <a:r>
              <a:rPr lang="ru-RU" dirty="0" err="1" smtClean="0">
                <a:hlinkClick r:id="rId3"/>
              </a:rPr>
              <a:t>Пьетро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Перуджино</a:t>
            </a:r>
            <a:r>
              <a:rPr lang="ru-RU" dirty="0" smtClean="0"/>
              <a:t>. Именно художественный язык и образность картин </a:t>
            </a:r>
            <a:r>
              <a:rPr lang="ru-RU" dirty="0" err="1" smtClean="0"/>
              <a:t>Перуджино</a:t>
            </a:r>
            <a:r>
              <a:rPr lang="ru-RU" dirty="0" smtClean="0"/>
              <a:t> с их тяготением к симметричной уравновешенной композиции, ясностью пространственного решения и мягкостью в решении колорита и освещения оказали первостепенное влияние на манеру молодого Рафаэля.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Автопортрет</a:t>
            </a:r>
            <a:endParaRPr lang="ru-RU" dirty="0"/>
          </a:p>
        </p:txBody>
      </p:sp>
      <p:pic>
        <p:nvPicPr>
          <p:cNvPr id="10243" name="Picture 2" descr="C:\Documents and Settings\директор\Рабочий стол\2010-2011\Рафаэль\автопортре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874713"/>
            <a:ext cx="4143375" cy="5602287"/>
          </a:xfr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500"/>
            <a:ext cx="7467600" cy="5902325"/>
          </a:xfrm>
        </p:spPr>
        <p:txBody>
          <a:bodyPr/>
          <a:lstStyle/>
          <a:p>
            <a:pPr eaLnBrk="1" hangingPunct="1"/>
            <a:r>
              <a:rPr lang="ru-RU" smtClean="0"/>
              <a:t>Ранние произведения («</a:t>
            </a:r>
            <a:r>
              <a:rPr lang="ru-RU" smtClean="0">
                <a:hlinkClick r:id="rId2"/>
              </a:rPr>
              <a:t>Мадонна Конестабиле</a:t>
            </a:r>
            <a:r>
              <a:rPr lang="ru-RU" smtClean="0"/>
              <a:t>», ок. 1502—1503) проникнуты изяществом, мягким лиризмом. Земное бытие человека, гармонию духовных и физических сил прославил в </a:t>
            </a:r>
            <a:r>
              <a:rPr lang="ru-RU" smtClean="0">
                <a:hlinkClick r:id="rId3" tooltip="Станцы Рафаэля"/>
              </a:rPr>
              <a:t>росписях станц (комнат) Ватикана</a:t>
            </a:r>
            <a:r>
              <a:rPr lang="ru-RU" smtClean="0"/>
              <a:t> (</a:t>
            </a:r>
            <a:r>
              <a:rPr lang="ru-RU" smtClean="0">
                <a:hlinkClick r:id="rId4" tooltip="1509"/>
              </a:rPr>
              <a:t>1509</a:t>
            </a:r>
            <a:r>
              <a:rPr lang="ru-RU" smtClean="0"/>
              <a:t>—</a:t>
            </a:r>
            <a:r>
              <a:rPr lang="ru-RU" smtClean="0">
                <a:hlinkClick r:id="rId5" tooltip="1517 год"/>
              </a:rPr>
              <a:t>1517 года</a:t>
            </a:r>
            <a:r>
              <a:rPr lang="ru-RU" smtClean="0"/>
              <a:t>), достигнув безупречного чувства меры, ритма, пропорций, благозвучия колорита, единства фигур и величественных архитектурных фонов.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357188"/>
            <a:ext cx="5186363" cy="725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Мадонна </a:t>
            </a:r>
            <a:r>
              <a:rPr lang="ru-RU" b="1" dirty="0" err="1" smtClean="0"/>
              <a:t>Конестабиле</a:t>
            </a:r>
            <a:endParaRPr lang="ru-RU" dirty="0"/>
          </a:p>
        </p:txBody>
      </p:sp>
      <p:pic>
        <p:nvPicPr>
          <p:cNvPr id="12291" name="Picture 2" descr="C:\Documents and Settings\директор\Рабочий стол\2010-2011\Рафаэль\Мадонна Конестабил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43313" y="1357313"/>
            <a:ext cx="5072062" cy="5011737"/>
          </a:xfr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357188" y="2000250"/>
            <a:ext cx="5186363" cy="7254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285750" y="857250"/>
            <a:ext cx="30718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Ранние произведения («</a:t>
            </a:r>
            <a:r>
              <a:rPr lang="ru-RU">
                <a:latin typeface="Century Schoolbook" pitchFamily="18" charset="0"/>
                <a:hlinkClick r:id="rId3"/>
              </a:rPr>
              <a:t>Мадонна Конестабиле</a:t>
            </a:r>
            <a:r>
              <a:rPr lang="ru-RU">
                <a:latin typeface="Century Schoolbook" pitchFamily="18" charset="0"/>
              </a:rPr>
              <a:t>», ок. 1502—1503) проникнуты изяществом, мягким лиризмом. Земное бытие человека, гармонию духовных и физических сил прославил в </a:t>
            </a:r>
            <a:r>
              <a:rPr lang="ru-RU">
                <a:latin typeface="Century Schoolbook" pitchFamily="18" charset="0"/>
                <a:hlinkClick r:id="rId4" tooltip="Станцы Рафаэля"/>
              </a:rPr>
              <a:t>росписях станц (комнат) Ватикана</a:t>
            </a:r>
            <a:r>
              <a:rPr lang="ru-RU">
                <a:latin typeface="Century Schoolbook" pitchFamily="18" charset="0"/>
              </a:rPr>
              <a:t> (</a:t>
            </a:r>
            <a:r>
              <a:rPr lang="ru-RU">
                <a:latin typeface="Century Schoolbook" pitchFamily="18" charset="0"/>
                <a:hlinkClick r:id="rId5" tooltip="1509"/>
              </a:rPr>
              <a:t>1509</a:t>
            </a:r>
            <a:r>
              <a:rPr lang="ru-RU">
                <a:latin typeface="Century Schoolbook" pitchFamily="18" charset="0"/>
              </a:rPr>
              <a:t>—</a:t>
            </a:r>
            <a:r>
              <a:rPr lang="ru-RU">
                <a:latin typeface="Century Schoolbook" pitchFamily="18" charset="0"/>
                <a:hlinkClick r:id="rId6" tooltip="1517 год"/>
              </a:rPr>
              <a:t>1517 года</a:t>
            </a:r>
            <a:r>
              <a:rPr lang="ru-RU">
                <a:latin typeface="Century Schoolbook" pitchFamily="18" charset="0"/>
              </a:rPr>
              <a:t>), достигнув безупречного чувства меры, ритма, пропорций, благозвучия колорита, единства фигур и величественных архитектурных фонов.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0" y="142875"/>
            <a:ext cx="5114925" cy="725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Святые у распятия. 1503</a:t>
            </a:r>
            <a:endParaRPr lang="ru-RU" dirty="0"/>
          </a:p>
        </p:txBody>
      </p:sp>
      <p:pic>
        <p:nvPicPr>
          <p:cNvPr id="13315" name="Picture 2" descr="C:\Documents and Settings\директор\Рабочий стол\2010-2011\Рафаэль\Святые у распятия. 15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857250"/>
            <a:ext cx="3189288" cy="5443538"/>
          </a:xfrm>
          <a:noFill/>
        </p:spPr>
      </p:pic>
      <p:sp>
        <p:nvSpPr>
          <p:cNvPr id="13316" name="Содержимое 2"/>
          <p:cNvSpPr txBox="1">
            <a:spLocks/>
          </p:cNvSpPr>
          <p:nvPr/>
        </p:nvSpPr>
        <p:spPr bwMode="auto">
          <a:xfrm>
            <a:off x="357188" y="1214438"/>
            <a:ext cx="43291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>
                <a:latin typeface="Century Schoolbook" pitchFamily="18" charset="0"/>
              </a:rPr>
              <a:t>Почерк Рафаэля включал синтез приемов и находок других мастеров. Сначала Рафаэль опирался на опыт Перуджино, позднее поочередно - на находки Леонардо да Винчи, Фра Бартоломео, Микеланджело.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Афинская школа</a:t>
            </a:r>
            <a:endParaRPr lang="ru-RU" dirty="0"/>
          </a:p>
        </p:txBody>
      </p:sp>
      <p:pic>
        <p:nvPicPr>
          <p:cNvPr id="14339" name="Picture 2" descr="C:\Documents and Settings\директор\Рабочий стол\2010-2011\Рафаэль\1470-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643063"/>
            <a:ext cx="5484813" cy="3963987"/>
          </a:xfrm>
          <a:noFill/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643563" y="285750"/>
            <a:ext cx="3143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entury Schoolbook" pitchFamily="18" charset="0"/>
              </a:rPr>
              <a:t>Во Флоренции, соприкоснувшись с творениями Микеланджело и Леонардо, Рафаэль учился у них анатомически правильному изображению человеческого тела. В 25 лет художник попадает в Рим, и с этого момента начинается период наивысшего расцвета его творчества: он выполняет монументальные росписи в Ватиканском дворце (</a:t>
            </a:r>
            <a:r>
              <a:rPr lang="ru-RU" sz="1600">
                <a:latin typeface="Century Schoolbook" pitchFamily="18" charset="0"/>
                <a:hlinkClick r:id="rId3" tooltip="1509"/>
              </a:rPr>
              <a:t>1509</a:t>
            </a:r>
            <a:r>
              <a:rPr lang="ru-RU" sz="1600">
                <a:latin typeface="Century Schoolbook" pitchFamily="18" charset="0"/>
              </a:rPr>
              <a:t>—</a:t>
            </a:r>
            <a:r>
              <a:rPr lang="ru-RU" sz="1600">
                <a:latin typeface="Century Schoolbook" pitchFamily="18" charset="0"/>
                <a:hlinkClick r:id="rId4" tooltip="1511"/>
              </a:rPr>
              <a:t>1511</a:t>
            </a:r>
            <a:r>
              <a:rPr lang="ru-RU" sz="1600">
                <a:latin typeface="Century Schoolbook" pitchFamily="18" charset="0"/>
              </a:rPr>
              <a:t>), среди которых безусловный шедевр мастера — фреска «Афинская школа», пишет алтарные композиции и станковые картины, отличающиеся гармоничностью замысла и исполнения, работает как архитектор (некоторое время Рафаэль даже руководит строительством собора св. Петра).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357188"/>
            <a:ext cx="5781675" cy="642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Мадонна </a:t>
            </a:r>
            <a:r>
              <a:rPr lang="ru-RU" dirty="0" err="1" smtClean="0"/>
              <a:t>Грандука</a:t>
            </a:r>
            <a:r>
              <a:rPr lang="ru-RU" dirty="0" smtClean="0"/>
              <a:t>. 1504</a:t>
            </a:r>
            <a:endParaRPr lang="ru-RU" dirty="0"/>
          </a:p>
        </p:txBody>
      </p:sp>
      <p:pic>
        <p:nvPicPr>
          <p:cNvPr id="15363" name="Picture 2" descr="C:\Documents and Settings\директор\Рабочий стол\2010-2011\Рафаэль\Мадонна Грандука. 15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1098550"/>
            <a:ext cx="3786187" cy="5616575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Мадонна на троне с Младенцем и святыми. 1504-05</a:t>
            </a:r>
            <a:endParaRPr lang="ru-RU" dirty="0"/>
          </a:p>
        </p:txBody>
      </p:sp>
      <p:pic>
        <p:nvPicPr>
          <p:cNvPr id="16387" name="Picture 2" descr="C:\Documents and Settings\директор\Рабочий стол\2010-2011\Рафаэль\Мадонна на троне с Младенцем и святыми. 1504-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00200"/>
            <a:ext cx="3657600" cy="4873625"/>
          </a:xfr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543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Century Schoolbook</vt:lpstr>
      <vt:lpstr>Wingdings</vt:lpstr>
      <vt:lpstr>Wingdings 2</vt:lpstr>
      <vt:lpstr>Calibri</vt:lpstr>
      <vt:lpstr>Эркер</vt:lpstr>
      <vt:lpstr>Рафаэль </vt:lpstr>
      <vt:lpstr>Слайд 2</vt:lpstr>
      <vt:lpstr>Автопортрет</vt:lpstr>
      <vt:lpstr>Слайд 4</vt:lpstr>
      <vt:lpstr>Мадонна Конестабиле</vt:lpstr>
      <vt:lpstr>Святые у распятия. 1503</vt:lpstr>
      <vt:lpstr>Афинская школа</vt:lpstr>
      <vt:lpstr>Мадонна Грандука. 1504</vt:lpstr>
      <vt:lpstr>Мадонна на троне с Младенцем и святыми. 1504-05</vt:lpstr>
      <vt:lpstr>Мадонна с Младенцем и Иоанном Крестителем. 1505</vt:lpstr>
      <vt:lpstr>Мадонна Бельведерская. 1506</vt:lpstr>
      <vt:lpstr>Святой Георгий побеждающий дракона. 1504-06</vt:lpstr>
      <vt:lpstr>Святая Катерина. 1507</vt:lpstr>
      <vt:lpstr>Снятие с креста. 1507</vt:lpstr>
      <vt:lpstr>Сикстинская Мадонна. 1515</vt:lpstr>
      <vt:lpstr>Мадонна. 1515</vt:lpstr>
      <vt:lpstr>Слайд 17</vt:lpstr>
      <vt:lpstr>Преображение. 1518-20</vt:lpstr>
      <vt:lpstr>Слайд 19</vt:lpstr>
    </vt:vector>
  </TitlesOfParts>
  <Company>яснозоренская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Рафаэль</dc:title>
  <dc:creator>валентина</dc:creator>
  <cp:lastModifiedBy>директор</cp:lastModifiedBy>
  <cp:revision>10</cp:revision>
  <dcterms:created xsi:type="dcterms:W3CDTF">2011-03-31T04:28:15Z</dcterms:created>
  <dcterms:modified xsi:type="dcterms:W3CDTF">2014-09-15T08:22:16Z</dcterms:modified>
</cp:coreProperties>
</file>