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45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8000"/>
    <a:srgbClr val="009900"/>
    <a:srgbClr val="CC3300"/>
    <a:srgbClr val="FF0000"/>
    <a:srgbClr val="FF7C80"/>
    <a:srgbClr val="FF99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7" autoAdjust="0"/>
    <p:restoredTop sz="94349" autoAdjust="0"/>
  </p:normalViewPr>
  <p:slideViewPr>
    <p:cSldViewPr>
      <p:cViewPr varScale="1">
        <p:scale>
          <a:sx n="64" d="100"/>
          <a:sy n="64" d="100"/>
        </p:scale>
        <p:origin x="-1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6B99D-3438-457B-BA42-B871E822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929B-6290-4BDF-A42C-680FAA59C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041FF-1B9B-4442-93E3-47E281E83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ADB7E-CC4B-4310-A28C-D8E496B2E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AE19C-BFFE-4B41-99FD-AA8A3E745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CE3F-A57C-4143-8708-50754DE2A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4E67-9E19-40F3-82B5-794D424C3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56C0-F08C-45B6-AAC9-C12DFF027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7FCB2-18E1-43C3-9ABE-038B07902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58C6-7295-4BBD-878C-3DE86BCCF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54463-D2CF-4C04-A280-70A143327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C484F-E05C-4F22-AE59-BBB40C588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  <a:alpha val="43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819C8D-9008-403A-9394-0BC9D84F5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412818/img3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age26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B3"/>
              </a:clrFrom>
              <a:clrTo>
                <a:srgbClr val="FEFF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368675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23850" y="4292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Коменский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206750" y="693738"/>
            <a:ext cx="565153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en-US" sz="28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Идея “полного усвоения” была выдвинута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60 – е годы прошлого столетия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американскими психологами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Кэрролом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Блумом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описание технологии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“полного усвоения” отражено в работе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Кларина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“Технология обучения: идеал и реальность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" y="46038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организация учебных занятий может быть представлена в виде следующей логической блок-схемы</a:t>
            </a:r>
          </a:p>
          <a:p>
            <a:pPr eaLnBrk="0" hangingPunct="0"/>
            <a:endParaRPr lang="ru-RU" sz="2000" b="1" dirty="0">
              <a:ea typeface="Times New Roman" pitchFamily="18" charset="0"/>
              <a:cs typeface="Arial" charset="0"/>
            </a:endParaRPr>
          </a:p>
        </p:txBody>
      </p:sp>
      <p:pic>
        <p:nvPicPr>
          <p:cNvPr id="21508" name="Picture 4" descr="http://festival.1september.ru/articles/412818/img3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34" y="1071546"/>
            <a:ext cx="8143932" cy="5429288"/>
          </a:xfrm>
          <a:prstGeom prst="rect">
            <a:avLst/>
          </a:prstGeom>
          <a:ln>
            <a:solidFill>
              <a:schemeClr val="tx2"/>
            </a:solidFill>
          </a:ln>
          <a:effectLst>
            <a:softEdge rad="127000"/>
          </a:effectLst>
        </p:spPr>
      </p:pic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568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14282" y="500042"/>
            <a:ext cx="87154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</a:p>
          <a:p>
            <a:pPr algn="ctr"/>
            <a:r>
              <a:rPr lang="ru-RU" sz="8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8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этапа </a:t>
            </a:r>
            <a:r>
              <a:rPr lang="ru-RU" sz="8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8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14282" y="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занятий по изучению нового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учетом закономерностей процесса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познания при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высокой мыслительной активности учащихся. Выделение уровня обязательной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математической подготовки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всех учащихся и одновременное создание условий для достижения более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высоких результатов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теми учащимися, которые проявили склонность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интерес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предмету.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14282" y="461963"/>
            <a:ext cx="87154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 диагностического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тестирования</a:t>
            </a:r>
          </a:p>
          <a:p>
            <a:pPr algn="ctr"/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выявить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пробелы в знаниях учащихся по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изученной теме;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классифицировать типичные ошибки; 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установить уровень усвоения учащимися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изученного материала без представления результатов 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определить учебные возможности обучаемого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путей его продвижения в рамках учебной единицы.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214282" y="214290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 коррекционных занятий</a:t>
            </a: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усвоения обязательного уровня всеми учащимися как основы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дифференциации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обучении.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Предоставление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возможности ученику повторно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проработать,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новом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качественном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уровне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самостоятельно,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помощью учителя или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консультанта) те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разделы учебной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единицы, которые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остались не усвоены им.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второго диагностирования знаний, умений и навыков учеников.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14282" y="0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 развивающих </a:t>
            </a:r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занятий</a:t>
            </a:r>
          </a:p>
          <a:p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Продвинутый уровень</a:t>
            </a:r>
          </a:p>
          <a:p>
            <a:pPr algn="ctr"/>
            <a:endParaRPr lang="ru-RU" sz="1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образовательного уровня учащихся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основе базовых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знаний, умений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навыков, применяемых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новой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Углубленный </a:t>
            </a:r>
            <a:r>
              <a:rPr lang="ru-RU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</a:p>
          <a:p>
            <a:pPr algn="ctr"/>
            <a:endParaRPr lang="ru-RU" sz="12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Превращение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ребенка, заинтересованного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самоизменении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способного 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субъект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учения. 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развивающего эффекта обучения дающего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учащимся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самостоятельно строить математические модели наиболее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важных практических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задач, решать их и ориентироваться в нестандартных ситуациях.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Организация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проектно-исследовательской деятельности учащихся и ее корректировка.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14282" y="120650"/>
            <a:ext cx="8715436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Цель контрольно-оценочной деятельности </a:t>
            </a:r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pPr algn="ctr"/>
            <a:endParaRPr lang="ru-RU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Активизация учебно-познавательной деятельности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Предоставление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учащимся информация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самостоятельного планирования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продвижения в усвоении учебного материала.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Самооценка учеником уровня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усвоения способов учебно-познавательной деятельности и ее результатов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/>
          </a:p>
          <a:p>
            <a:pPr>
              <a:spcBef>
                <a:spcPct val="50000"/>
              </a:spcBef>
            </a:pP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85720" y="1357298"/>
            <a:ext cx="8501122" cy="5000660"/>
            <a:chOff x="-1116013" y="333375"/>
            <a:chExt cx="11125201" cy="4144963"/>
          </a:xfrm>
        </p:grpSpPr>
        <p:sp>
          <p:nvSpPr>
            <p:cNvPr id="33794" name="Rectangle 13"/>
            <p:cNvSpPr>
              <a:spLocks noChangeArrowheads="1"/>
            </p:cNvSpPr>
            <p:nvPr/>
          </p:nvSpPr>
          <p:spPr bwMode="auto">
            <a:xfrm>
              <a:off x="0" y="2174875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sz="1800"/>
            </a:p>
          </p:txBody>
        </p:sp>
        <p:grpSp>
          <p:nvGrpSpPr>
            <p:cNvPr id="2" name="Group 4"/>
            <p:cNvGrpSpPr>
              <a:grpSpLocks noChangeAspect="1"/>
            </p:cNvGrpSpPr>
            <p:nvPr/>
          </p:nvGrpSpPr>
          <p:grpSpPr bwMode="auto">
            <a:xfrm>
              <a:off x="-1116013" y="333375"/>
              <a:ext cx="11125201" cy="4144963"/>
              <a:chOff x="2281" y="3111"/>
              <a:chExt cx="7200" cy="2647"/>
            </a:xfrm>
          </p:grpSpPr>
          <p:sp>
            <p:nvSpPr>
              <p:cNvPr id="3379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281" y="3111"/>
                <a:ext cx="7200" cy="2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8" name="Rectangle 11"/>
              <p:cNvSpPr>
                <a:spLocks noChangeArrowheads="1"/>
              </p:cNvSpPr>
              <p:nvPr/>
            </p:nvSpPr>
            <p:spPr bwMode="auto">
              <a:xfrm>
                <a:off x="4762" y="3111"/>
                <a:ext cx="2319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Класс</a:t>
                </a:r>
              </a:p>
            </p:txBody>
          </p:sp>
          <p:sp>
            <p:nvSpPr>
              <p:cNvPr id="33799" name="Rectangle 10"/>
              <p:cNvSpPr>
                <a:spLocks noChangeArrowheads="1"/>
              </p:cNvSpPr>
              <p:nvPr/>
            </p:nvSpPr>
            <p:spPr bwMode="auto">
              <a:xfrm>
                <a:off x="2987" y="3947"/>
                <a:ext cx="2400" cy="1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«Группа коррекции»</a:t>
                </a:r>
              </a:p>
            </p:txBody>
          </p:sp>
          <p:sp>
            <p:nvSpPr>
              <p:cNvPr id="33800" name="Rectangle 9"/>
              <p:cNvSpPr>
                <a:spLocks noChangeArrowheads="1"/>
              </p:cNvSpPr>
              <p:nvPr/>
            </p:nvSpPr>
            <p:spPr bwMode="auto">
              <a:xfrm>
                <a:off x="6657" y="3947"/>
                <a:ext cx="2260" cy="1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2800" b="1" dirty="0">
                    <a:latin typeface="Times New Roman" pitchFamily="18" charset="0"/>
                    <a:cs typeface="Times New Roman" pitchFamily="18" charset="0"/>
                  </a:rPr>
                  <a:t>«Группа углубления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»</a:t>
                </a:r>
              </a:p>
              <a:p>
                <a:pPr algn="ctr"/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ru-RU" sz="2000" b="1" dirty="0">
                    <a:latin typeface="Times New Roman" pitchFamily="18" charset="0"/>
                    <a:cs typeface="Times New Roman" pitchFamily="18" charset="0"/>
                  </a:rPr>
                  <a:t>Достигшие полного усвоения на требуемом уровне</a:t>
                </a:r>
              </a:p>
              <a:p>
                <a:pPr algn="ctr" eaLnBrk="0" hangingPunct="0"/>
                <a:r>
                  <a:rPr lang="ru-RU" sz="2000" b="1" dirty="0"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33801" name="Line 8"/>
              <p:cNvSpPr>
                <a:spLocks noChangeShapeType="1"/>
              </p:cNvSpPr>
              <p:nvPr/>
            </p:nvSpPr>
            <p:spPr bwMode="auto">
              <a:xfrm flipH="1">
                <a:off x="4540" y="3529"/>
                <a:ext cx="1270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Line 7"/>
              <p:cNvSpPr>
                <a:spLocks noChangeShapeType="1"/>
              </p:cNvSpPr>
              <p:nvPr/>
            </p:nvSpPr>
            <p:spPr bwMode="auto">
              <a:xfrm>
                <a:off x="5810" y="3529"/>
                <a:ext cx="1695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Line 6"/>
              <p:cNvSpPr>
                <a:spLocks noChangeShapeType="1"/>
              </p:cNvSpPr>
              <p:nvPr/>
            </p:nvSpPr>
            <p:spPr bwMode="auto">
              <a:xfrm>
                <a:off x="2987" y="4505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Line 5"/>
              <p:cNvSpPr>
                <a:spLocks noChangeShapeType="1"/>
              </p:cNvSpPr>
              <p:nvPr/>
            </p:nvSpPr>
            <p:spPr bwMode="auto">
              <a:xfrm>
                <a:off x="6657" y="4505"/>
                <a:ext cx="22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796" name="Rectangle 18"/>
            <p:cNvSpPr>
              <a:spLocks noChangeArrowheads="1"/>
            </p:cNvSpPr>
            <p:nvPr/>
          </p:nvSpPr>
          <p:spPr bwMode="auto">
            <a:xfrm>
              <a:off x="1" y="2524284"/>
              <a:ext cx="3651929" cy="1199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endParaRPr lang="ru-RU" sz="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Не </a:t>
              </a:r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достигшие </a:t>
              </a:r>
              <a:endParaRPr lang="ru-RU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полного 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усвоения на требуемом уровне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57224" y="28572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Организация учебных занятий</a:t>
            </a:r>
            <a:endParaRPr lang="ru-RU" sz="4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14282" y="1357298"/>
            <a:ext cx="7485701" cy="4463100"/>
            <a:chOff x="-106363" y="1341438"/>
            <a:chExt cx="7485701" cy="4463100"/>
          </a:xfrm>
        </p:grpSpPr>
        <p:sp>
          <p:nvSpPr>
            <p:cNvPr id="34818" name="Rectangle 9"/>
            <p:cNvSpPr>
              <a:spLocks noChangeArrowheads="1"/>
            </p:cNvSpPr>
            <p:nvPr/>
          </p:nvSpPr>
          <p:spPr bwMode="auto">
            <a:xfrm>
              <a:off x="1751025" y="1341438"/>
              <a:ext cx="4714908" cy="14398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sz="2800" b="1" dirty="0">
                <a:cs typeface="Times New Roman" pitchFamily="18" charset="0"/>
              </a:endParaRPr>
            </a:p>
            <a:p>
              <a:pPr algn="ctr" eaLnBrk="0" hangingPunct="0"/>
              <a:r>
                <a:rPr lang="ru-RU" sz="3200" b="1" dirty="0">
                  <a:latin typeface="Times New Roman" pitchFamily="18" charset="0"/>
                  <a:cs typeface="Times New Roman" pitchFamily="18" charset="0"/>
                </a:rPr>
                <a:t>«Группа углубления»</a:t>
              </a:r>
            </a:p>
          </p:txBody>
        </p:sp>
        <p:sp>
          <p:nvSpPr>
            <p:cNvPr id="34819" name="Rectangle 8"/>
            <p:cNvSpPr>
              <a:spLocks noChangeArrowheads="1"/>
            </p:cNvSpPr>
            <p:nvPr/>
          </p:nvSpPr>
          <p:spPr bwMode="auto">
            <a:xfrm>
              <a:off x="971550" y="3284538"/>
              <a:ext cx="2520000" cy="2520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«Группа поддержки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ctr"/>
              <a:endParaRPr lang="ru-RU" sz="11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1800" b="1" dirty="0">
                  <a:latin typeface="Times New Roman" pitchFamily="18" charset="0"/>
                  <a:cs typeface="Times New Roman" pitchFamily="18" charset="0"/>
                </a:rPr>
                <a:t>Помогает отстающим достичь минимального уровня</a:t>
              </a:r>
            </a:p>
            <a:p>
              <a:pPr eaLnBrk="0" hangingPunct="0"/>
              <a:endParaRPr lang="ru-RU" sz="1800" dirty="0"/>
            </a:p>
          </p:txBody>
        </p:sp>
        <p:sp>
          <p:nvSpPr>
            <p:cNvPr id="34820" name="Rectangle 7"/>
            <p:cNvSpPr>
              <a:spLocks noChangeArrowheads="1"/>
            </p:cNvSpPr>
            <p:nvPr/>
          </p:nvSpPr>
          <p:spPr bwMode="auto">
            <a:xfrm>
              <a:off x="4859338" y="3284538"/>
              <a:ext cx="2520000" cy="2520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«Группа развития»</a:t>
              </a:r>
            </a:p>
            <a:p>
              <a:pPr algn="ctr" eaLnBrk="0" hangingPunct="0"/>
              <a:endParaRPr lang="ru-RU" sz="1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1800" b="1" dirty="0" smtClean="0">
                  <a:latin typeface="Times New Roman" pitchFamily="18" charset="0"/>
                  <a:cs typeface="Times New Roman" pitchFamily="18" charset="0"/>
                </a:rPr>
                <a:t>Работает </a:t>
              </a:r>
              <a:r>
                <a:rPr lang="ru-RU" sz="1800" b="1" dirty="0">
                  <a:latin typeface="Times New Roman" pitchFamily="18" charset="0"/>
                  <a:cs typeface="Times New Roman" pitchFamily="18" charset="0"/>
                </a:rPr>
                <a:t>с дополнительным материалом или по индивидуальной программе</a:t>
              </a:r>
              <a:r>
                <a:rPr lang="ru-RU" sz="1800" b="1" i="1" dirty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ru-RU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1" name="Line 6"/>
            <p:cNvSpPr>
              <a:spLocks noChangeShapeType="1"/>
            </p:cNvSpPr>
            <p:nvPr/>
          </p:nvSpPr>
          <p:spPr bwMode="auto">
            <a:xfrm flipH="1">
              <a:off x="2051050" y="2781300"/>
              <a:ext cx="2016125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2" name="Line 5"/>
            <p:cNvSpPr>
              <a:spLocks noChangeShapeType="1"/>
            </p:cNvSpPr>
            <p:nvPr/>
          </p:nvSpPr>
          <p:spPr bwMode="auto">
            <a:xfrm>
              <a:off x="4067175" y="2781300"/>
              <a:ext cx="17145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3" name="Line 4"/>
            <p:cNvSpPr>
              <a:spLocks noChangeShapeType="1"/>
            </p:cNvSpPr>
            <p:nvPr/>
          </p:nvSpPr>
          <p:spPr bwMode="auto">
            <a:xfrm>
              <a:off x="-106363" y="47117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0" y="2142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Работа с «группой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углубления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dirty="0" smtClean="0">
                <a:solidFill>
                  <a:srgbClr val="990000"/>
                </a:solidFill>
                <a:cs typeface="Times New Roman" pitchFamily="18" charset="0"/>
              </a:rPr>
              <a:t> </a:t>
            </a:r>
            <a:endParaRPr lang="ru-RU" sz="4000" b="1" dirty="0">
              <a:solidFill>
                <a:srgbClr val="990000"/>
              </a:solidFill>
            </a:endParaRPr>
          </a:p>
        </p:txBody>
      </p:sp>
      <p:sp>
        <p:nvSpPr>
          <p:cNvPr id="34825" name="Rectangle 14"/>
          <p:cNvSpPr>
            <a:spLocks noChangeArrowheads="1"/>
          </p:cNvSpPr>
          <p:nvPr/>
        </p:nvSpPr>
        <p:spPr bwMode="auto">
          <a:xfrm>
            <a:off x="-38100" y="2544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Оценивание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разных этапах усвоения   учебного материала</a:t>
            </a:r>
          </a:p>
          <a:p>
            <a:pPr eaLnBrk="0" hangingPunct="0"/>
            <a:endParaRPr lang="ru-RU" sz="4000" b="1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8745" name="Group 73"/>
          <p:cNvGraphicFramePr>
            <a:graphicFrameLocks noGrp="1"/>
          </p:cNvGraphicFramePr>
          <p:nvPr/>
        </p:nvGraphicFramePr>
        <p:xfrm>
          <a:off x="285719" y="1643050"/>
          <a:ext cx="8572561" cy="4012883"/>
        </p:xfrm>
        <a:graphic>
          <a:graphicData uri="http://schemas.openxmlformats.org/drawingml/2006/table">
            <a:tbl>
              <a:tblPr/>
              <a:tblGrid>
                <a:gridCol w="4827617"/>
                <a:gridCol w="3744944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Этапы обучения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Формы оценивания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 Оценивание при изучении нового материала.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Безотметочный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 Оценивание результатов диагностического тестирования.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Оценочные суждения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усвоил – не усвоил”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3. Оценивание на коррекционно-развивающих занятиях.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Дифференцированный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подход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4. Оценивание результатов контрольной работы.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Мера конечного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результата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85720" y="214290"/>
            <a:ext cx="8643998" cy="611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31740" anchor="ctr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Суть технологии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протяжении трехсот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идеалом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всех ступеней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лестницы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Коменского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“Всех учить всему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!”.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реально ли решить эту задачу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такая задача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подходе к обучению,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получившему название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“полного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подход считается одним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характерных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новшеств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мировой образовательной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практике,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разработки сравнивается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открытием пенициллина в медицине.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Кларин М.В. Технология обучения: идеал и реальность.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Рига: Эксперимент, 1999. – с.118)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0" y="-9525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</a:t>
            </a:r>
            <a:r>
              <a:rPr lang="ru-RU" sz="20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1 успешности учащихся 5 </a:t>
            </a:r>
            <a:r>
              <a:rPr lang="ru-RU" sz="2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б» класса</a:t>
            </a:r>
            <a:endParaRPr lang="ru-RU" sz="1600" b="1" dirty="0" smtClean="0">
              <a:solidFill>
                <a:srgbClr val="99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</a:t>
            </a:r>
          </a:p>
          <a:p>
            <a:pPr algn="ctr" eaLnBrk="0" hangingPunct="0"/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(результаты диагностического тестирования, результаты контрольных работ, вводная отметка, триместровое оценивание)</a:t>
            </a:r>
          </a:p>
          <a:p>
            <a:pPr eaLnBrk="0" hangingPunct="0"/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397" name="Group 677"/>
          <p:cNvGraphicFramePr>
            <a:graphicFrameLocks noGrp="1"/>
          </p:cNvGraphicFramePr>
          <p:nvPr/>
        </p:nvGraphicFramePr>
        <p:xfrm>
          <a:off x="142844" y="1412875"/>
          <a:ext cx="8915773" cy="1752600"/>
        </p:xfrm>
        <a:graphic>
          <a:graphicData uri="http://schemas.openxmlformats.org/drawingml/2006/table">
            <a:tbl>
              <a:tblPr/>
              <a:tblGrid>
                <a:gridCol w="785818"/>
                <a:gridCol w="914717"/>
                <a:gridCol w="514043"/>
                <a:gridCol w="513088"/>
                <a:gridCol w="703263"/>
                <a:gridCol w="703262"/>
                <a:gridCol w="704850"/>
                <a:gridCol w="703263"/>
                <a:gridCol w="703262"/>
                <a:gridCol w="701675"/>
                <a:gridCol w="703263"/>
                <a:gridCol w="704850"/>
                <a:gridCol w="560419"/>
              </a:tblGrid>
              <a:tr h="503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5клас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Темы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Итоговое оценивание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Тест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Повт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ДиагРаб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К./р работ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34" name="Rectangle 217"/>
          <p:cNvSpPr>
            <a:spLocks noChangeArrowheads="1"/>
          </p:cNvSpPr>
          <p:nvPr/>
        </p:nvSpPr>
        <p:spPr bwMode="auto">
          <a:xfrm>
            <a:off x="0" y="3357562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№ 2 успешности учащихся 5 </a:t>
            </a:r>
            <a:r>
              <a:rPr lang="ru-RU" sz="2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«б» класса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</a:t>
            </a:r>
          </a:p>
          <a:p>
            <a:pPr algn="ctr" eaLnBrk="0" hangingPunct="0"/>
            <a:r>
              <a:rPr lang="ru-RU" sz="1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(оценочные суждения: “усвоил”, “не усвоил”)</a:t>
            </a:r>
          </a:p>
          <a:p>
            <a:pPr eaLnBrk="0" hangingPunct="0"/>
            <a:endParaRPr lang="ru-RU" sz="2000" b="1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31383" name="Group 663"/>
          <p:cNvGraphicFramePr>
            <a:graphicFrameLocks noGrp="1"/>
          </p:cNvGraphicFramePr>
          <p:nvPr/>
        </p:nvGraphicFramePr>
        <p:xfrm>
          <a:off x="142844" y="4581525"/>
          <a:ext cx="8887839" cy="2054543"/>
        </p:xfrm>
        <a:graphic>
          <a:graphicData uri="http://schemas.openxmlformats.org/drawingml/2006/table">
            <a:tbl>
              <a:tblPr/>
              <a:tblGrid>
                <a:gridCol w="1119219"/>
                <a:gridCol w="412750"/>
                <a:gridCol w="412750"/>
                <a:gridCol w="412750"/>
                <a:gridCol w="411162"/>
                <a:gridCol w="412750"/>
                <a:gridCol w="412750"/>
                <a:gridCol w="412750"/>
                <a:gridCol w="411163"/>
                <a:gridCol w="1511310"/>
                <a:gridCol w="1357322"/>
                <a:gridCol w="1601163"/>
              </a:tblGrid>
              <a:tr h="4238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Темы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Отметка за год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Проблемы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Предложения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14282" y="571480"/>
            <a:ext cx="871543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1.Активность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каждого ученика в постижении и передаче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знаний в    процессе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обучения.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2.Возможность усвоения учебного материала в объеме и в сроки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определяемые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психофизиологическими особенностями  личности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Возможность уточнять временные рамки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прохождения намеченных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программой  разделов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 Обоснованно пересматривать установленные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нормы распределения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учебного времени и тем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самым предотвращать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перегрузки учащихся,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повышать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отдачу труда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5. Выработка у учащихся способности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самостоятельному умственному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труду,  исследовательской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деятельности, умения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работать в сотрудничестве со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сверстниками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6. Потребности в постоянном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самообразовании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7. Демократический стиль общения учителя и ученика,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учащихся между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собой, что является не только главным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резервом эффективности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обучения, но и главным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средством нравственного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воспитания. </a:t>
            </a:r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 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Достоинства</a:t>
            </a:r>
            <a:endParaRPr lang="ru-RU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57158" y="333374"/>
            <a:ext cx="860745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 eaLnBrk="0" hangingPunct="0"/>
            <a:r>
              <a:rPr lang="en-US" sz="4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</a:t>
            </a:r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 </a:t>
            </a:r>
            <a:endParaRPr lang="en-US" sz="4000" b="1" dirty="0" smtClean="0">
              <a:solidFill>
                <a:srgbClr val="99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indent="-742950" eaLnBrk="0" hangingPunct="0"/>
            <a:endParaRPr lang="ru-RU" sz="3600" b="1" u="sng" dirty="0">
              <a:solidFill>
                <a:srgbClr val="99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 его ученики способны полностью усвоить необходимый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учебный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материал.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Задача учителя – правильно организовать учебный процесс, чтобы дать им такую возможность</a:t>
            </a:r>
            <a:r>
              <a:rPr lang="ru-RU" sz="3600" b="1" dirty="0"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263" y="285728"/>
            <a:ext cx="879001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endParaRPr lang="ru-RU" sz="2000" dirty="0"/>
          </a:p>
          <a:p>
            <a:pPr marL="342900" indent="-342900" algn="ctr" eaLnBrk="0" hangingPunct="0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2. Определение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эталона</a:t>
            </a:r>
            <a:endParaRPr lang="ru-RU" sz="4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/>
            <a:r>
              <a:rPr lang="ru-RU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“полного усвоения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	 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эталон “полного усвоения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”–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ответить на вопрос, какие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быть получены в конце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эталона “полного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усвоения”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точное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описание учебных целей.</a:t>
            </a:r>
          </a:p>
          <a:p>
            <a:pPr marL="342900" indent="-342900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14282" y="0"/>
            <a:ext cx="871543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3. Разбиение учебного материала на отдельные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фрагменты</a:t>
            </a:r>
            <a:endParaRPr lang="ru-RU" sz="4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учебная единица  - целостный раздел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учебного материала.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чем осуществить разбиение учебного материала,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важно проанализировать его и при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необходимости провести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дополнительную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разбивку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отдельные порции. 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содержательной целостности, 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ориентиром при разбиении  может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служить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или иная продолжительность изучения материала.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14282" y="260350"/>
            <a:ext cx="87154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4. Составление диагностических </a:t>
            </a: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тестов</a:t>
            </a:r>
            <a:endParaRPr lang="en-US" sz="40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Диагностические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тесты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составляются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каждой учебной единице.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Основное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назначение таких тестов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необходимость коррекционной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вспомогательных учебных процедур.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4282" y="0"/>
            <a:ext cx="8715436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2000" dirty="0">
              <a:solidFill>
                <a:srgbClr val="990000"/>
              </a:solidFill>
            </a:endParaRPr>
          </a:p>
          <a:p>
            <a:pPr algn="ctr"/>
            <a:r>
              <a:rPr lang="ru-RU" sz="3600" b="1" dirty="0">
                <a:solidFill>
                  <a:srgbClr val="990000"/>
                </a:solidFill>
              </a:rPr>
              <a:t>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5. Составление альтернативных </a:t>
            </a:r>
          </a:p>
          <a:p>
            <a:pPr algn="ctr"/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и дополнительных учебных</a:t>
            </a:r>
          </a:p>
          <a:p>
            <a:pPr algn="ctr"/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</a:p>
          <a:p>
            <a:pPr algn="ctr"/>
            <a:endParaRPr lang="ru-RU" sz="1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Альтернативные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составляются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каждой группе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тестовых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вопросов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а дополнительные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рамках одной учебной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единицы.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материалы рассчитаны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самостоятельной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работы учащихся в процессе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педагог сотрудничает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учащимися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разрешением учебных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затруднений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создает условия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дальнейшег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каждого ученика. </a:t>
            </a:r>
          </a:p>
          <a:p>
            <a:pPr algn="ctr" eaLnBrk="0" hangingPunct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214282" y="1"/>
            <a:ext cx="8715436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6. Составление разноуровневых контрольных </a:t>
            </a:r>
            <a:r>
              <a:rPr lang="ru-RU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  <a:endParaRPr lang="ru-RU" sz="3200" b="1" u="sng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ходе таких работ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выявляются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оцениваются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умения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учащихся;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накапливаются сведения, необходимые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успешного управления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обучением, воспитанием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развитием;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тематического образовательного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уровня знаний и умений.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34" name="Group 78"/>
          <p:cNvGraphicFramePr>
            <a:graphicFrameLocks noGrp="1"/>
          </p:cNvGraphicFramePr>
          <p:nvPr/>
        </p:nvGraphicFramePr>
        <p:xfrm>
          <a:off x="71405" y="71413"/>
          <a:ext cx="9001188" cy="67151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29382"/>
                <a:gridCol w="2771806"/>
              </a:tblGrid>
              <a:tr h="1152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освоения изучаемого материала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Организационно-педагогическая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Изучение нового материала.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Индивидуализация учебного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Диагностическое тестирование.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базового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33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Уроки коррекции и развития.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Коррекция: повторение (на качественно новом уровне) —&gt; закрепление —&gt; повторная диагностическая работа.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Развитие: продвинутый уровень —&gt; углубленный уровень.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Дифференциация учебного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процесса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123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Итоговый контроль.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Обязательный уровень —&gt; продвинутый уровень —&gt; углубленный уровень.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результатов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845</Words>
  <Application>Microsoft Office PowerPoint</Application>
  <PresentationFormat>Экран (4:3)</PresentationFormat>
  <Paragraphs>268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</dc:creator>
  <cp:lastModifiedBy>Admin</cp:lastModifiedBy>
  <cp:revision>70</cp:revision>
  <dcterms:created xsi:type="dcterms:W3CDTF">2001-12-31T21:04:39Z</dcterms:created>
  <dcterms:modified xsi:type="dcterms:W3CDTF">2011-11-27T19:57:00Z</dcterms:modified>
</cp:coreProperties>
</file>