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57" r:id="rId4"/>
    <p:sldId id="261" r:id="rId5"/>
    <p:sldId id="262" r:id="rId6"/>
    <p:sldId id="263" r:id="rId7"/>
    <p:sldId id="258" r:id="rId8"/>
    <p:sldId id="265" r:id="rId9"/>
    <p:sldId id="266" r:id="rId10"/>
    <p:sldId id="259" r:id="rId11"/>
    <p:sldId id="26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8D0E6-E7EA-4D63-8C56-D8FEEBB8F9D0}" type="datetimeFigureOut">
              <a:rPr lang="ru-RU" smtClean="0"/>
              <a:t>03.07.2013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C29EB-5A88-4FB0-B95A-8E3D78798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5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135C3D-0270-482E-BD0B-5C3EC23FA3E3}" type="datetime10">
              <a:rPr lang="ru-RU" smtClean="0"/>
              <a:t>08:15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4F97-71D5-4A58-A277-3E0934E1B85D}" type="datetime10">
              <a:rPr lang="ru-RU" smtClean="0"/>
              <a:t>08:15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71E5-9CD3-40BC-8821-045EE2C62EEB}" type="datetime10">
              <a:rPr lang="ru-RU" smtClean="0"/>
              <a:t>08:15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F55-38D7-4050-AF04-31454A96AB05}" type="datetime10">
              <a:rPr lang="ru-RU" smtClean="0"/>
              <a:t>08:15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72C2-C3ED-439B-8E91-E01B95DAA3D4}" type="datetime10">
              <a:rPr lang="ru-RU" smtClean="0"/>
              <a:t>08:15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5087-E0F4-48BC-9F52-F807BA1A51D1}" type="datetime10">
              <a:rPr lang="ru-RU" smtClean="0"/>
              <a:t>08:15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7E6D-BB53-4940-BDD8-CF35473A0A76}" type="datetime10">
              <a:rPr lang="ru-RU" smtClean="0"/>
              <a:t>08:15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BCBB-E2B1-4D45-A718-C8C2042C48AC}" type="datetime10">
              <a:rPr lang="ru-RU" smtClean="0"/>
              <a:t>08:15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FC92-4A4C-4FA5-84DC-31B629AA9285}" type="datetime10">
              <a:rPr lang="ru-RU" smtClean="0"/>
              <a:t>08:15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642E-D99D-47A1-913E-E703EAC339AE}" type="datetime10">
              <a:rPr lang="ru-RU" smtClean="0"/>
              <a:t>08:15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323A-5E98-40BF-BC40-BC552A7EA0CE}" type="datetime10">
              <a:rPr lang="ru-RU" smtClean="0"/>
              <a:t>08:15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D42FC9-595A-4A79-B808-EB43A02BA82F}" type="datetime10">
              <a:rPr lang="ru-RU" smtClean="0"/>
              <a:t>08:15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3B906C-A782-4527-A1AF-1ECC8F1E8F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2171" y="332656"/>
            <a:ext cx="3600399" cy="170216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минутки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403812"/>
            <a:ext cx="1201737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4007240"/>
            <a:ext cx="3030600" cy="273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5" t="7218" r="24807" b="10839"/>
          <a:stretch/>
        </p:blipFill>
        <p:spPr bwMode="auto">
          <a:xfrm>
            <a:off x="1907704" y="620688"/>
            <a:ext cx="2561681" cy="331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2996952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Работа 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Рыженко </a:t>
            </a:r>
          </a:p>
          <a:p>
            <a:r>
              <a:rPr lang="ru-RU" sz="2400" b="1" dirty="0" smtClean="0"/>
              <a:t>Елены Владимировны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чителя  математики и информатики </a:t>
            </a:r>
          </a:p>
          <a:p>
            <a:r>
              <a:rPr lang="ru-RU" sz="2400" dirty="0" smtClean="0"/>
              <a:t>МБОУ г. Астрахани</a:t>
            </a:r>
          </a:p>
          <a:p>
            <a:r>
              <a:rPr lang="ru-RU" sz="2400" dirty="0" smtClean="0"/>
              <a:t>«СОШ № 64».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27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7024744" cy="290539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 smtClean="0">
                <a:solidFill>
                  <a:srgbClr val="00B050"/>
                </a:solidFill>
              </a:rPr>
              <a:t>Учитель просит  - надо встать (</a:t>
            </a:r>
            <a:r>
              <a:rPr lang="ru-RU" sz="3600" b="1" i="1" dirty="0" smtClean="0">
                <a:solidFill>
                  <a:srgbClr val="0070C0"/>
                </a:solidFill>
              </a:rPr>
              <a:t>встали</a:t>
            </a:r>
            <a:r>
              <a:rPr lang="ru-RU" sz="3600" b="1" dirty="0" smtClean="0">
                <a:solidFill>
                  <a:srgbClr val="00B050"/>
                </a:solidFill>
              </a:rPr>
              <a:t>).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Когда он сесть позволит   - сядь (</a:t>
            </a:r>
            <a:r>
              <a:rPr lang="ru-RU" sz="3600" b="1" dirty="0" smtClean="0">
                <a:solidFill>
                  <a:srgbClr val="0070C0"/>
                </a:solidFill>
              </a:rPr>
              <a:t>сели</a:t>
            </a:r>
            <a:r>
              <a:rPr lang="ru-RU" sz="3600" b="1" dirty="0" smtClean="0">
                <a:solidFill>
                  <a:srgbClr val="00B050"/>
                </a:solidFill>
              </a:rPr>
              <a:t>).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Ответить хочешь – не шуми (</a:t>
            </a:r>
            <a:r>
              <a:rPr lang="ru-RU" sz="3600" b="1" dirty="0" smtClean="0">
                <a:solidFill>
                  <a:srgbClr val="0070C0"/>
                </a:solidFill>
              </a:rPr>
              <a:t>руки на парте</a:t>
            </a:r>
            <a:r>
              <a:rPr lang="ru-RU" sz="3600" b="1" dirty="0" smtClean="0">
                <a:solidFill>
                  <a:srgbClr val="00B050"/>
                </a:solidFill>
              </a:rPr>
              <a:t>).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А лучше руку подними (</a:t>
            </a:r>
            <a:r>
              <a:rPr lang="ru-RU" sz="3600" b="1" dirty="0">
                <a:solidFill>
                  <a:srgbClr val="0070C0"/>
                </a:solidFill>
              </a:rPr>
              <a:t>поставили на локоть 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правую </a:t>
            </a:r>
            <a:r>
              <a:rPr lang="ru-RU" sz="3600" b="1" dirty="0">
                <a:solidFill>
                  <a:srgbClr val="0070C0"/>
                </a:solidFill>
              </a:rPr>
              <a:t>руку</a:t>
            </a:r>
            <a:r>
              <a:rPr lang="ru-RU" sz="3600" b="1" dirty="0">
                <a:solidFill>
                  <a:srgbClr val="00B050"/>
                </a:solidFill>
              </a:rPr>
              <a:t>).</a:t>
            </a:r>
            <a:br>
              <a:rPr lang="ru-RU" sz="3600" b="1" dirty="0">
                <a:solidFill>
                  <a:srgbClr val="00B050"/>
                </a:solidFill>
              </a:rPr>
            </a:b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8F85-D4A6-4294-A78A-86B4EDF0F032}" type="datetime10">
              <a:rPr lang="ru-RU" smtClean="0"/>
              <a:t>08:15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269592" cy="251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8641792" y="6445548"/>
            <a:ext cx="502208" cy="412452"/>
          </a:xfrm>
          <a:prstGeom prst="actionButtonReturn">
            <a:avLst/>
          </a:prstGeom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angle"/>
            <a:contourClr>
              <a:schemeClr val="accent3">
                <a:shade val="3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628800"/>
            <a:ext cx="6120798" cy="19442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Раз, два, три, четыре,  пять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(</a:t>
            </a:r>
            <a:r>
              <a:rPr lang="ru-RU" sz="3200" b="1" dirty="0" smtClean="0">
                <a:solidFill>
                  <a:srgbClr val="00B0F0"/>
                </a:solidFill>
              </a:rPr>
              <a:t>шаги на месте</a:t>
            </a:r>
            <a:r>
              <a:rPr lang="ru-RU" sz="3200" b="1" dirty="0" smtClean="0">
                <a:solidFill>
                  <a:srgbClr val="00B050"/>
                </a:solidFill>
              </a:rPr>
              <a:t>)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Все умеем мы считать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(</a:t>
            </a:r>
            <a:r>
              <a:rPr lang="ru-RU" sz="3200" b="1" dirty="0" smtClean="0">
                <a:solidFill>
                  <a:srgbClr val="00B0F0"/>
                </a:solidFill>
              </a:rPr>
              <a:t>хлопки в ладоши</a:t>
            </a:r>
            <a:r>
              <a:rPr lang="ru-RU" sz="3200" b="1" dirty="0" smtClean="0">
                <a:solidFill>
                  <a:srgbClr val="00B050"/>
                </a:solidFill>
              </a:rPr>
              <a:t>),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04F3-EE24-404D-8C9B-5816BA10DE70}" type="datetime10">
              <a:rPr lang="ru-RU" smtClean="0"/>
              <a:t>08:15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0905"/>
            <a:ext cx="3024336" cy="33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9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789040"/>
            <a:ext cx="7024744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Отдыхать умеем </a:t>
            </a:r>
            <a:r>
              <a:rPr lang="ru-RU" sz="3200" b="1" dirty="0" smtClean="0">
                <a:solidFill>
                  <a:srgbClr val="0070C0"/>
                </a:solidFill>
              </a:rPr>
              <a:t>тоже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(</a:t>
            </a:r>
            <a:r>
              <a:rPr lang="ru-RU" sz="3200" b="1" dirty="0">
                <a:solidFill>
                  <a:srgbClr val="00B050"/>
                </a:solidFill>
              </a:rPr>
              <a:t>прыжки на месте</a:t>
            </a:r>
            <a:r>
              <a:rPr lang="ru-RU" sz="3200" b="1" dirty="0">
                <a:solidFill>
                  <a:srgbClr val="0070C0"/>
                </a:solidFill>
              </a:rPr>
              <a:t>).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 Руки на спину положим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(</a:t>
            </a:r>
            <a:r>
              <a:rPr lang="ru-RU" sz="3200" b="1" dirty="0">
                <a:solidFill>
                  <a:srgbClr val="00B050"/>
                </a:solidFill>
              </a:rPr>
              <a:t>руки за спину</a:t>
            </a:r>
            <a:r>
              <a:rPr lang="ru-RU" sz="3200" b="1" dirty="0">
                <a:solidFill>
                  <a:srgbClr val="0070C0"/>
                </a:solidFill>
              </a:rPr>
              <a:t>),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Голову поднимем выше (</a:t>
            </a:r>
            <a:r>
              <a:rPr lang="ru-RU" sz="3200" b="1" dirty="0">
                <a:solidFill>
                  <a:srgbClr val="00B050"/>
                </a:solidFill>
              </a:rPr>
              <a:t>поднять голову выше</a:t>
            </a:r>
            <a:r>
              <a:rPr lang="ru-RU" sz="3200" b="1" dirty="0">
                <a:solidFill>
                  <a:srgbClr val="0070C0"/>
                </a:solidFill>
              </a:rPr>
              <a:t>)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И легко-легко подышим (</a:t>
            </a:r>
            <a:r>
              <a:rPr lang="ru-RU" sz="3200" b="1" dirty="0">
                <a:solidFill>
                  <a:srgbClr val="00B050"/>
                </a:solidFill>
              </a:rPr>
              <a:t>глубокий вдох- выдох</a:t>
            </a:r>
            <a:r>
              <a:rPr lang="ru-RU" sz="3200" b="1" dirty="0">
                <a:solidFill>
                  <a:srgbClr val="0070C0"/>
                </a:solidFill>
              </a:rPr>
              <a:t>).</a:t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BCBB-E2B1-4D45-A718-C8C2042C48AC}" type="datetime10">
              <a:rPr lang="ru-RU" smtClean="0"/>
              <a:t>08:15</a:t>
            </a:fld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04864"/>
            <a:ext cx="28479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7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80920" cy="121500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Подтянитесь на носочках столько раз, </a:t>
            </a:r>
            <a:br>
              <a:rPr lang="ru-RU" sz="3200" b="1" dirty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>Ровно столько, сколько пальцев (</a:t>
            </a:r>
            <a:r>
              <a:rPr lang="ru-RU" sz="3200" b="1" dirty="0">
                <a:solidFill>
                  <a:srgbClr val="0070C0"/>
                </a:solidFill>
              </a:rPr>
              <a:t>показали сколько пальцев на руках</a:t>
            </a:r>
            <a:r>
              <a:rPr lang="ru-RU" sz="3200" b="1" dirty="0">
                <a:solidFill>
                  <a:srgbClr val="00B050"/>
                </a:solidFill>
              </a:rPr>
              <a:t>)</a:t>
            </a:r>
            <a:br>
              <a:rPr lang="ru-RU" sz="3200" b="1" dirty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>На руке у вас </a:t>
            </a: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(</a:t>
            </a:r>
            <a:r>
              <a:rPr lang="ru-RU" sz="3200" b="1" dirty="0">
                <a:solidFill>
                  <a:srgbClr val="0070C0"/>
                </a:solidFill>
              </a:rPr>
              <a:t>поднимаемся на носочках 10 раз</a:t>
            </a:r>
            <a:r>
              <a:rPr lang="ru-RU" sz="3200" b="1" dirty="0">
                <a:solidFill>
                  <a:srgbClr val="00B050"/>
                </a:solidFill>
              </a:rPr>
              <a:t>).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BCBB-E2B1-4D45-A718-C8C2042C48AC}" type="datetime10">
              <a:rPr lang="ru-RU" smtClean="0"/>
              <a:t>08:15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9792" y="4509120"/>
            <a:ext cx="2991991" cy="185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539552" cy="332656"/>
          </a:xfrm>
          <a:prstGeom prst="actionButtonReturn">
            <a:avLst/>
          </a:prstGeom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angle"/>
            <a:contourClr>
              <a:schemeClr val="accent3">
                <a:shade val="3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 информации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Текст:</a:t>
            </a:r>
          </a:p>
          <a:p>
            <a:pPr marL="68580" indent="0">
              <a:buNone/>
            </a:pPr>
            <a:r>
              <a:rPr lang="ru-RU" dirty="0" smtClean="0"/>
              <a:t>     Выговская В.В. Поурочные разработки по математике: 6 </a:t>
            </a:r>
            <a:r>
              <a:rPr lang="ru-RU" smtClean="0"/>
              <a:t>класс.-М.:ВАКО,2012.</a:t>
            </a:r>
            <a:endParaRPr lang="ru-RU" dirty="0" smtClean="0"/>
          </a:p>
          <a:p>
            <a:r>
              <a:rPr lang="ru-RU" dirty="0" smtClean="0"/>
              <a:t>Иллюстрации : Библиотека</a:t>
            </a:r>
            <a:r>
              <a:rPr lang="en-US" dirty="0" smtClean="0"/>
              <a:t> Promethean</a:t>
            </a:r>
            <a:r>
              <a:rPr lang="ru-RU" dirty="0" smtClean="0"/>
              <a:t> </a:t>
            </a:r>
            <a:r>
              <a:rPr lang="en-US" dirty="0" err="1" smtClean="0"/>
              <a:t>Activstudio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BF55-38D7-4050-AF04-31454A96AB05}" type="datetime10">
              <a:rPr lang="ru-RU" smtClean="0"/>
              <a:t>08:15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66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Первая!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Вторая!!</a:t>
            </a:r>
            <a:endParaRPr lang="ru-RU" dirty="0" smtClean="0"/>
          </a:p>
          <a:p>
            <a:r>
              <a:rPr lang="ru-RU" dirty="0">
                <a:hlinkClick r:id="rId4" action="ppaction://hlinksldjump"/>
              </a:rPr>
              <a:t>Т</a:t>
            </a:r>
            <a:r>
              <a:rPr lang="ru-RU" dirty="0" smtClean="0">
                <a:hlinkClick r:id="rId4" action="ppaction://hlinksldjump"/>
              </a:rPr>
              <a:t>ретья!!!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Четвёртая!!!!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70F9-081E-4D35-8093-07130B087346}" type="datetime10">
              <a:rPr lang="ru-RU" smtClean="0"/>
              <a:t>08:15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24050"/>
            <a:ext cx="3740549" cy="395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3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015" y="980728"/>
            <a:ext cx="613341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Быстро встали, улыбнулись.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Выше-выше потянулись.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4135"/>
            <a:ext cx="1963032" cy="364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213492" y="2057946"/>
            <a:ext cx="1687080" cy="3927906"/>
            <a:chOff x="5213492" y="2518406"/>
            <a:chExt cx="1687080" cy="3467446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>
              <a:off x="5264028" y="3582391"/>
              <a:ext cx="1584176" cy="1440160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Улыбающееся лицо 13"/>
            <p:cNvSpPr/>
            <p:nvPr/>
          </p:nvSpPr>
          <p:spPr>
            <a:xfrm>
              <a:off x="5624068" y="2714562"/>
              <a:ext cx="864096" cy="864096"/>
            </a:xfrm>
            <a:prstGeom prst="smileyFace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Фигура, имеющая форму буквы L 14"/>
            <p:cNvSpPr/>
            <p:nvPr/>
          </p:nvSpPr>
          <p:spPr>
            <a:xfrm>
              <a:off x="6216997" y="5022550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Фигура, имеющая форму буквы L 15"/>
            <p:cNvSpPr/>
            <p:nvPr/>
          </p:nvSpPr>
          <p:spPr>
            <a:xfrm flipH="1">
              <a:off x="5624068" y="5022550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Арка 16"/>
            <p:cNvSpPr/>
            <p:nvPr/>
          </p:nvSpPr>
          <p:spPr>
            <a:xfrm rot="7372131">
              <a:off x="6072480" y="3194596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858611">
              <a:off x="5213492" y="3146622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Облако 18"/>
            <p:cNvSpPr/>
            <p:nvPr/>
          </p:nvSpPr>
          <p:spPr>
            <a:xfrm>
              <a:off x="5676937" y="2518406"/>
              <a:ext cx="720080" cy="392311"/>
            </a:xfrm>
            <a:prstGeom prst="cloud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8032-5C1D-4133-8D4D-116EDA842BDD}" type="datetime10">
              <a:rPr lang="ru-RU" smtClean="0"/>
              <a:t>08:15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xit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2592" y="1124743"/>
            <a:ext cx="6303904" cy="168591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Ну-ка, плечи распрямите, 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Поднимите, опустите.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756030" y="2418350"/>
            <a:ext cx="2199411" cy="3467446"/>
            <a:chOff x="1756030" y="2418350"/>
            <a:chExt cx="2199411" cy="346744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2012513" y="3482335"/>
              <a:ext cx="1584176" cy="1440160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Улыбающееся лицо 3"/>
            <p:cNvSpPr/>
            <p:nvPr/>
          </p:nvSpPr>
          <p:spPr>
            <a:xfrm>
              <a:off x="2372553" y="2614506"/>
              <a:ext cx="864096" cy="864096"/>
            </a:xfrm>
            <a:prstGeom prst="smileyFace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Фигура, имеющая форму буквы L 4"/>
            <p:cNvSpPr/>
            <p:nvPr/>
          </p:nvSpPr>
          <p:spPr>
            <a:xfrm>
              <a:off x="2965482" y="4922494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Фигура, имеющая форму буквы L 5"/>
            <p:cNvSpPr/>
            <p:nvPr/>
          </p:nvSpPr>
          <p:spPr>
            <a:xfrm flipH="1">
              <a:off x="2372553" y="4922494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Арка 6"/>
            <p:cNvSpPr/>
            <p:nvPr/>
          </p:nvSpPr>
          <p:spPr>
            <a:xfrm rot="884608">
              <a:off x="3019337" y="3392425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876001">
              <a:off x="1859217" y="3268680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Облако 8"/>
            <p:cNvSpPr/>
            <p:nvPr/>
          </p:nvSpPr>
          <p:spPr>
            <a:xfrm>
              <a:off x="2425422" y="2418350"/>
              <a:ext cx="720080" cy="392311"/>
            </a:xfrm>
            <a:prstGeom prst="cloud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432374" y="2418349"/>
            <a:ext cx="1659906" cy="3467446"/>
            <a:chOff x="5432374" y="2418349"/>
            <a:chExt cx="1659906" cy="3467446"/>
          </a:xfrm>
        </p:grpSpPr>
        <p:sp>
          <p:nvSpPr>
            <p:cNvPr id="12" name="Фигура, имеющая форму буквы L 11"/>
            <p:cNvSpPr/>
            <p:nvPr/>
          </p:nvSpPr>
          <p:spPr>
            <a:xfrm>
              <a:off x="6461073" y="4922493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Фигура, имеющая форму буквы L 12"/>
            <p:cNvSpPr/>
            <p:nvPr/>
          </p:nvSpPr>
          <p:spPr>
            <a:xfrm flipH="1">
              <a:off x="5868144" y="4922493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5432374" y="2418349"/>
              <a:ext cx="1659906" cy="2504145"/>
              <a:chOff x="5432374" y="2418349"/>
              <a:chExt cx="1659906" cy="2504145"/>
            </a:xfrm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5508104" y="3482334"/>
                <a:ext cx="1584176" cy="144016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Улыбающееся лицо 10"/>
              <p:cNvSpPr/>
              <p:nvPr/>
            </p:nvSpPr>
            <p:spPr>
              <a:xfrm>
                <a:off x="5868144" y="2614505"/>
                <a:ext cx="864096" cy="864096"/>
              </a:xfrm>
              <a:prstGeom prst="smileyFace">
                <a:avLst/>
              </a:prstGeom>
              <a:gradFill rotWithShape="1">
                <a:gsLst>
                  <a:gs pos="0">
                    <a:srgbClr val="F79646">
                      <a:tint val="50000"/>
                      <a:satMod val="300000"/>
                    </a:srgbClr>
                  </a:gs>
                  <a:gs pos="35000">
                    <a:srgbClr val="F79646">
                      <a:tint val="37000"/>
                      <a:satMod val="300000"/>
                    </a:srgbClr>
                  </a:gs>
                  <a:gs pos="100000">
                    <a:srgbClr val="F7964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Арка 13"/>
              <p:cNvSpPr/>
              <p:nvPr/>
            </p:nvSpPr>
            <p:spPr>
              <a:xfrm rot="3516186">
                <a:off x="6228184" y="3705648"/>
                <a:ext cx="936104" cy="720080"/>
              </a:xfrm>
              <a:prstGeom prst="blockArc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685098">
                <a:off x="5535561" y="3533249"/>
                <a:ext cx="665163" cy="8715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Облако 15"/>
              <p:cNvSpPr/>
              <p:nvPr/>
            </p:nvSpPr>
            <p:spPr>
              <a:xfrm>
                <a:off x="5921013" y="2418349"/>
                <a:ext cx="720080" cy="392311"/>
              </a:xfrm>
              <a:prstGeom prst="cloud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5178-C2A6-4707-84D5-0C7A6770377C}" type="datetime10">
              <a:rPr lang="ru-RU" smtClean="0"/>
              <a:t>08:15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Вправо, влево повернитесь.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Рук коленями коснитесь.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45678" y="2586645"/>
            <a:ext cx="1659906" cy="3467446"/>
            <a:chOff x="1545678" y="2586645"/>
            <a:chExt cx="1659906" cy="346744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621408" y="3650630"/>
              <a:ext cx="1584176" cy="1440160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Улыбающееся лицо 3"/>
            <p:cNvSpPr/>
            <p:nvPr/>
          </p:nvSpPr>
          <p:spPr>
            <a:xfrm>
              <a:off x="1981448" y="2782801"/>
              <a:ext cx="864096" cy="864096"/>
            </a:xfrm>
            <a:prstGeom prst="smileyFace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Фигура, имеющая форму буквы L 4"/>
            <p:cNvSpPr/>
            <p:nvPr/>
          </p:nvSpPr>
          <p:spPr>
            <a:xfrm>
              <a:off x="2574377" y="5090789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Фигура, имеющая форму буквы L 5"/>
            <p:cNvSpPr/>
            <p:nvPr/>
          </p:nvSpPr>
          <p:spPr>
            <a:xfrm flipH="1">
              <a:off x="1981448" y="5090789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Арка 6"/>
            <p:cNvSpPr/>
            <p:nvPr/>
          </p:nvSpPr>
          <p:spPr>
            <a:xfrm rot="3516186">
              <a:off x="2341488" y="3873944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85098">
              <a:off x="1648865" y="3701545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Облако 8"/>
            <p:cNvSpPr/>
            <p:nvPr/>
          </p:nvSpPr>
          <p:spPr>
            <a:xfrm>
              <a:off x="2034317" y="2586645"/>
              <a:ext cx="720080" cy="392311"/>
            </a:xfrm>
            <a:prstGeom prst="cloud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201485" y="2827487"/>
            <a:ext cx="2051675" cy="3133029"/>
            <a:chOff x="5201485" y="2827487"/>
            <a:chExt cx="2051675" cy="3133029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 rot="19631495">
              <a:off x="5668984" y="3529165"/>
              <a:ext cx="1584176" cy="1440160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Улыбающееся лицо 11"/>
            <p:cNvSpPr/>
            <p:nvPr/>
          </p:nvSpPr>
          <p:spPr>
            <a:xfrm>
              <a:off x="5201485" y="3063287"/>
              <a:ext cx="864096" cy="864096"/>
            </a:xfrm>
            <a:prstGeom prst="smileyFace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Фигура, имеющая форму буквы L 12"/>
            <p:cNvSpPr/>
            <p:nvPr/>
          </p:nvSpPr>
          <p:spPr>
            <a:xfrm>
              <a:off x="6663022" y="4997214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Фигура, имеющая форму буквы L 13"/>
            <p:cNvSpPr/>
            <p:nvPr/>
          </p:nvSpPr>
          <p:spPr>
            <a:xfrm rot="1496882" flipH="1">
              <a:off x="5951570" y="4871457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995574">
              <a:off x="5519905" y="4044355"/>
              <a:ext cx="884775" cy="1159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Облако 16"/>
            <p:cNvSpPr/>
            <p:nvPr/>
          </p:nvSpPr>
          <p:spPr>
            <a:xfrm>
              <a:off x="5326262" y="2827487"/>
              <a:ext cx="720080" cy="392311"/>
            </a:xfrm>
            <a:prstGeom prst="cloud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78531" y="2760985"/>
            <a:ext cx="2319463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846E-7575-4E55-963B-53B91FD7999F}" type="datetime10">
              <a:rPr lang="ru-RU" smtClean="0"/>
              <a:t>08:15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48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266" y="764703"/>
            <a:ext cx="7024744" cy="15121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Сели, встали. Сели, встали.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И на месте побежали.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4361908" y="2084449"/>
            <a:ext cx="1659906" cy="3467446"/>
            <a:chOff x="4361908" y="2084449"/>
            <a:chExt cx="1659906" cy="3467446"/>
          </a:xfrm>
        </p:grpSpPr>
        <p:sp>
          <p:nvSpPr>
            <p:cNvPr id="14" name="Арка 13"/>
            <p:cNvSpPr/>
            <p:nvPr/>
          </p:nvSpPr>
          <p:spPr>
            <a:xfrm rot="3516186">
              <a:off x="5157718" y="3371748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85098">
              <a:off x="4465095" y="3199349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7" name="Группа 26"/>
            <p:cNvGrpSpPr/>
            <p:nvPr/>
          </p:nvGrpSpPr>
          <p:grpSpPr>
            <a:xfrm>
              <a:off x="4437638" y="2084449"/>
              <a:ext cx="1584176" cy="3467446"/>
              <a:chOff x="4437638" y="2084449"/>
              <a:chExt cx="1584176" cy="3467446"/>
            </a:xfrm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4437638" y="3148434"/>
                <a:ext cx="1584176" cy="144016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Улыбающееся лицо 10"/>
              <p:cNvSpPr/>
              <p:nvPr/>
            </p:nvSpPr>
            <p:spPr>
              <a:xfrm>
                <a:off x="4797678" y="2280605"/>
                <a:ext cx="864096" cy="864096"/>
              </a:xfrm>
              <a:prstGeom prst="smileyFace">
                <a:avLst/>
              </a:prstGeom>
              <a:gradFill rotWithShape="1">
                <a:gsLst>
                  <a:gs pos="0">
                    <a:srgbClr val="F79646">
                      <a:tint val="50000"/>
                      <a:satMod val="300000"/>
                    </a:srgbClr>
                  </a:gs>
                  <a:gs pos="35000">
                    <a:srgbClr val="F79646">
                      <a:tint val="37000"/>
                      <a:satMod val="300000"/>
                    </a:srgbClr>
                  </a:gs>
                  <a:gs pos="100000">
                    <a:srgbClr val="F7964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Фигура, имеющая форму буквы L 11"/>
              <p:cNvSpPr/>
              <p:nvPr/>
            </p:nvSpPr>
            <p:spPr>
              <a:xfrm>
                <a:off x="5390607" y="4588593"/>
                <a:ext cx="360040" cy="963302"/>
              </a:xfrm>
              <a:prstGeom prst="corner">
                <a:avLst/>
              </a:prstGeom>
              <a:gradFill rotWithShape="1"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8064A2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Фигура, имеющая форму буквы L 12"/>
              <p:cNvSpPr/>
              <p:nvPr/>
            </p:nvSpPr>
            <p:spPr>
              <a:xfrm flipH="1">
                <a:off x="4797678" y="4588593"/>
                <a:ext cx="360040" cy="963301"/>
              </a:xfrm>
              <a:prstGeom prst="corner">
                <a:avLst/>
              </a:prstGeom>
              <a:gradFill rotWithShape="1"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8064A2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Облако 15"/>
              <p:cNvSpPr/>
              <p:nvPr/>
            </p:nvSpPr>
            <p:spPr>
              <a:xfrm>
                <a:off x="4850547" y="2084449"/>
                <a:ext cx="720080" cy="392311"/>
              </a:xfrm>
              <a:prstGeom prst="cloud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>
            <a:off x="1534629" y="2080716"/>
            <a:ext cx="1659906" cy="3471180"/>
            <a:chOff x="1534629" y="2080716"/>
            <a:chExt cx="1659906" cy="3471180"/>
          </a:xfrm>
        </p:grpSpPr>
        <p:sp>
          <p:nvSpPr>
            <p:cNvPr id="7" name="Арка 6"/>
            <p:cNvSpPr/>
            <p:nvPr/>
          </p:nvSpPr>
          <p:spPr>
            <a:xfrm rot="3516186">
              <a:off x="2330439" y="3368015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85098">
              <a:off x="1637816" y="3195616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8" name="Группа 17"/>
            <p:cNvGrpSpPr/>
            <p:nvPr/>
          </p:nvGrpSpPr>
          <p:grpSpPr>
            <a:xfrm>
              <a:off x="1610359" y="2080716"/>
              <a:ext cx="1584176" cy="3471180"/>
              <a:chOff x="1610359" y="2080716"/>
              <a:chExt cx="1584176" cy="3471180"/>
            </a:xfrm>
          </p:grpSpPr>
          <p:sp>
            <p:nvSpPr>
              <p:cNvPr id="3" name="Равнобедренный треугольник 2"/>
              <p:cNvSpPr/>
              <p:nvPr/>
            </p:nvSpPr>
            <p:spPr>
              <a:xfrm>
                <a:off x="1610359" y="3144701"/>
                <a:ext cx="1584176" cy="144016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" name="Улыбающееся лицо 3"/>
              <p:cNvSpPr/>
              <p:nvPr/>
            </p:nvSpPr>
            <p:spPr>
              <a:xfrm>
                <a:off x="1970399" y="2276872"/>
                <a:ext cx="864096" cy="864096"/>
              </a:xfrm>
              <a:prstGeom prst="smileyFace">
                <a:avLst/>
              </a:prstGeom>
              <a:gradFill rotWithShape="1">
                <a:gsLst>
                  <a:gs pos="0">
                    <a:srgbClr val="F79646">
                      <a:tint val="50000"/>
                      <a:satMod val="300000"/>
                    </a:srgbClr>
                  </a:gs>
                  <a:gs pos="35000">
                    <a:srgbClr val="F79646">
                      <a:tint val="37000"/>
                      <a:satMod val="300000"/>
                    </a:srgbClr>
                  </a:gs>
                  <a:gs pos="100000">
                    <a:srgbClr val="F7964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" name="Фигура, имеющая форму буквы L 4"/>
              <p:cNvSpPr/>
              <p:nvPr/>
            </p:nvSpPr>
            <p:spPr>
              <a:xfrm>
                <a:off x="2607763" y="5070244"/>
                <a:ext cx="271167" cy="481652"/>
              </a:xfrm>
              <a:prstGeom prst="corner">
                <a:avLst/>
              </a:prstGeom>
              <a:gradFill rotWithShape="1"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8064A2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Фигура, имеющая форму буквы L 5"/>
              <p:cNvSpPr/>
              <p:nvPr/>
            </p:nvSpPr>
            <p:spPr>
              <a:xfrm flipH="1">
                <a:off x="2046013" y="5066510"/>
                <a:ext cx="276931" cy="481651"/>
              </a:xfrm>
              <a:prstGeom prst="corner">
                <a:avLst/>
              </a:prstGeom>
              <a:gradFill rotWithShape="1"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8064A2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Облако 8"/>
              <p:cNvSpPr/>
              <p:nvPr/>
            </p:nvSpPr>
            <p:spPr>
              <a:xfrm>
                <a:off x="2023268" y="2080716"/>
                <a:ext cx="720080" cy="392311"/>
              </a:xfrm>
              <a:prstGeom prst="cloud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Нашивка 16"/>
              <p:cNvSpPr/>
              <p:nvPr/>
            </p:nvSpPr>
            <p:spPr>
              <a:xfrm>
                <a:off x="2574345" y="4593582"/>
                <a:ext cx="338005" cy="472927"/>
              </a:xfrm>
              <a:prstGeom prst="chevron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56302">
                <a:off x="1970564" y="4594864"/>
                <a:ext cx="412352" cy="487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9" name="Группа 28"/>
          <p:cNvGrpSpPr/>
          <p:nvPr/>
        </p:nvGrpSpPr>
        <p:grpSpPr>
          <a:xfrm>
            <a:off x="345759" y="2907872"/>
            <a:ext cx="1659906" cy="3371419"/>
            <a:chOff x="6584502" y="2088182"/>
            <a:chExt cx="1659906" cy="3371419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6660232" y="3152167"/>
              <a:ext cx="1584176" cy="1440160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Улыбающееся лицо 19"/>
            <p:cNvSpPr/>
            <p:nvPr/>
          </p:nvSpPr>
          <p:spPr>
            <a:xfrm>
              <a:off x="7020272" y="2284338"/>
              <a:ext cx="864096" cy="864096"/>
            </a:xfrm>
            <a:prstGeom prst="smileyFace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Фигура, имеющая форму буквы L 20"/>
            <p:cNvSpPr/>
            <p:nvPr/>
          </p:nvSpPr>
          <p:spPr>
            <a:xfrm rot="1420514">
              <a:off x="7387364" y="4496299"/>
              <a:ext cx="360040" cy="963302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Фигура, имеющая форму буквы L 21"/>
            <p:cNvSpPr/>
            <p:nvPr/>
          </p:nvSpPr>
          <p:spPr>
            <a:xfrm rot="2533446">
              <a:off x="6893122" y="4496300"/>
              <a:ext cx="360040" cy="963301"/>
            </a:xfrm>
            <a:prstGeom prst="corner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Арка 22"/>
            <p:cNvSpPr/>
            <p:nvPr/>
          </p:nvSpPr>
          <p:spPr>
            <a:xfrm rot="3516186">
              <a:off x="7380312" y="3375481"/>
              <a:ext cx="936104" cy="720080"/>
            </a:xfrm>
            <a:prstGeom prst="blockArc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85098">
              <a:off x="6687689" y="3203082"/>
              <a:ext cx="665163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Облако 24"/>
            <p:cNvSpPr/>
            <p:nvPr/>
          </p:nvSpPr>
          <p:spPr>
            <a:xfrm>
              <a:off x="7073141" y="2088182"/>
              <a:ext cx="720080" cy="392311"/>
            </a:xfrm>
            <a:prstGeom prst="cloud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1211-48BB-457D-A8D8-E1D62AA70CBB}" type="datetime10">
              <a:rPr lang="ru-RU" smtClean="0"/>
              <a:t>08:15</a:t>
            </a:fld>
            <a:endParaRPr lang="ru-RU"/>
          </a:p>
        </p:txBody>
      </p:sp>
      <p:sp>
        <p:nvSpPr>
          <p:cNvPr id="3072" name="Управляющая кнопка: возврат 3071">
            <a:hlinkClick r:id="rId4" action="ppaction://hlinksldjump" highlightClick="1"/>
          </p:cNvPr>
          <p:cNvSpPr/>
          <p:nvPr/>
        </p:nvSpPr>
        <p:spPr>
          <a:xfrm>
            <a:off x="8604448" y="6453336"/>
            <a:ext cx="539552" cy="404664"/>
          </a:xfrm>
          <a:prstGeom prst="actionButtonReturn">
            <a:avLst/>
          </a:prstGeom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angle"/>
            <a:contourClr>
              <a:schemeClr val="accent3">
                <a:shade val="3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38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4.07407E-6 L 0.04479 0.09907 L 0.08716 4.07407E-6 L 0.13212 0.09907 L 0.17691 4.07407E-6 L 0.21893 0.09907 L 0.26372 4.07407E-6 L 0.30625 0.09907 L 0.35104 4.07407E-6 L 0.39584 0.09907 L 0.43837 4.07407E-6 L 0.48316 0.09907 L 0.52518 4.07407E-6 L 0.56997 0.09907 L 0.61493 4.07407E-6 L 0.65729 0.09907 L 0.70226 4.07407E-6 " pathEditMode="relative" rAng="0" ptsTypes="FFFFFFFFFFFFFFFFF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560958" cy="96117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Поднимает руки класс – это «раз».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5760-5198-4FB0-988F-04E079806A76}" type="datetime10">
              <a:rPr lang="ru-RU" smtClean="0"/>
              <a:t>08:15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35589" y="335699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ea typeface="+mj-ea"/>
                <a:cs typeface="+mj-cs"/>
              </a:rPr>
              <a:t>Повернулась голова – это «два».</a:t>
            </a:r>
            <a:br>
              <a:rPr lang="ru-RU" sz="3200" b="1" dirty="0">
                <a:solidFill>
                  <a:srgbClr val="00B050"/>
                </a:solidFill>
                <a:ea typeface="+mj-ea"/>
                <a:cs typeface="+mj-cs"/>
              </a:rPr>
            </a:b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7624" y="1556792"/>
            <a:ext cx="284436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860" y="3907587"/>
            <a:ext cx="28479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1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8199" y="2286000"/>
            <a:ext cx="5381624" cy="1935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Руки </a:t>
            </a:r>
            <a:r>
              <a:rPr lang="ru-RU" sz="3600" b="1" dirty="0">
                <a:solidFill>
                  <a:srgbClr val="00B0F0"/>
                </a:solidFill>
              </a:rPr>
              <a:t>в стороны </a:t>
            </a:r>
            <a:r>
              <a:rPr lang="ru-RU" sz="3600" b="1" dirty="0" smtClean="0">
                <a:solidFill>
                  <a:srgbClr val="00B0F0"/>
                </a:solidFill>
              </a:rPr>
              <a:t>по шире  </a:t>
            </a:r>
            <a:r>
              <a:rPr lang="ru-RU" sz="3600" b="1" dirty="0">
                <a:solidFill>
                  <a:srgbClr val="00B0F0"/>
                </a:solidFill>
              </a:rPr>
              <a:t>развернули на «четыре».</a:t>
            </a:r>
            <a:r>
              <a:rPr lang="ru-RU" sz="2400" dirty="0">
                <a:solidFill>
                  <a:srgbClr val="94C600"/>
                </a:solidFill>
              </a:rPr>
              <a:t/>
            </a:r>
            <a:br>
              <a:rPr lang="ru-RU" sz="2400" dirty="0">
                <a:solidFill>
                  <a:srgbClr val="94C600"/>
                </a:solidFill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BCBB-E2B1-4D45-A718-C8C2042C48AC}" type="datetime10">
              <a:rPr lang="ru-RU" smtClean="0"/>
              <a:t>08:15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864687"/>
            <a:ext cx="81179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  <a:ea typeface="+mj-ea"/>
                <a:cs typeface="+mj-cs"/>
              </a:rPr>
              <a:t>Руки вниз, вперёд смотри – это «три».</a:t>
            </a:r>
            <a:r>
              <a:rPr lang="ru-RU" sz="2400" dirty="0">
                <a:solidFill>
                  <a:srgbClr val="94C600"/>
                </a:solidFill>
                <a:ea typeface="+mj-ea"/>
                <a:cs typeface="+mj-cs"/>
              </a:rPr>
              <a:t/>
            </a:r>
            <a:br>
              <a:rPr lang="ru-RU" sz="2400" dirty="0">
                <a:solidFill>
                  <a:srgbClr val="94C600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819" y="4221088"/>
            <a:ext cx="329546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11334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5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С силой их к плечам прижать – это «пять».</a:t>
            </a:r>
            <a:r>
              <a:rPr lang="ru-RU" sz="2400" dirty="0">
                <a:solidFill>
                  <a:srgbClr val="94C600"/>
                </a:solidFill>
              </a:rPr>
              <a:t/>
            </a:r>
            <a:br>
              <a:rPr lang="ru-RU" sz="2400" dirty="0">
                <a:solidFill>
                  <a:srgbClr val="94C600"/>
                </a:solidFill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BCBB-E2B1-4D45-A718-C8C2042C48AC}" type="datetime10">
              <a:rPr lang="ru-RU" smtClean="0"/>
              <a:t>08:15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8479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597666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1412776"/>
            <a:ext cx="258518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возврат 3">
            <a:hlinkClick r:id="rId5" action="ppaction://hlinksldjump" highlightClick="1"/>
          </p:cNvPr>
          <p:cNvSpPr/>
          <p:nvPr/>
        </p:nvSpPr>
        <p:spPr>
          <a:xfrm>
            <a:off x="8572103" y="6473949"/>
            <a:ext cx="571897" cy="384051"/>
          </a:xfrm>
          <a:prstGeom prst="actionButtonReturn">
            <a:avLst/>
          </a:prstGeom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angle"/>
            <a:contourClr>
              <a:schemeClr val="accent3">
                <a:shade val="3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7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164</TotalTime>
  <Words>159</Words>
  <Application>Microsoft Office PowerPoint</Application>
  <PresentationFormat>Экран (4:3)</PresentationFormat>
  <Paragraphs>43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Физкульт              минутки</vt:lpstr>
      <vt:lpstr>Выбор: </vt:lpstr>
      <vt:lpstr>Презентация PowerPoint</vt:lpstr>
      <vt:lpstr>Ну-ка, плечи распрямите,  Поднимите, опустите. </vt:lpstr>
      <vt:lpstr>Вправо, влево повернитесь. Рук коленями коснитесь. </vt:lpstr>
      <vt:lpstr>Сели, встали. Сели, встали. И на месте побежали. </vt:lpstr>
      <vt:lpstr>Поднимает руки класс – это «раз».  </vt:lpstr>
      <vt:lpstr>Руки в стороны по шире  развернули на «четыре». </vt:lpstr>
      <vt:lpstr>С силой их к плечам прижать – это «пять». </vt:lpstr>
      <vt:lpstr>                                                   Учитель просит  - надо встать (встали). Когда он сесть позволит   - сядь (сели). Ответить хочешь – не шуми (руки на парте). А лучше руку подними (поставили на локоть  правую руку). </vt:lpstr>
      <vt:lpstr>Раз, два, три, четыре,  пять  (шаги на месте)  Все умеем мы считать (хлопки в ладоши), </vt:lpstr>
      <vt:lpstr>Отдыхать умеем тоже  (прыжки на месте).  Руки на спину положим  (руки за спину), Голову поднимем выше (поднять голову выше) И легко-легко подышим (глубокий вдох- выдох). </vt:lpstr>
      <vt:lpstr>Подтянитесь на носочках столько раз,  Ровно столько, сколько пальцев (показали сколько пальцев на руках) На руке у вас  (поднимаемся на носочках 10 раз).</vt:lpstr>
      <vt:lpstr>Источники информации: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              минутка</dc:title>
  <dc:creator>school</dc:creator>
  <cp:lastModifiedBy>school</cp:lastModifiedBy>
  <cp:revision>16</cp:revision>
  <dcterms:created xsi:type="dcterms:W3CDTF">2012-11-12T16:08:30Z</dcterms:created>
  <dcterms:modified xsi:type="dcterms:W3CDTF">2013-07-03T04:17:13Z</dcterms:modified>
</cp:coreProperties>
</file>