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58" r:id="rId4"/>
    <p:sldId id="256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B%D0%B8%D1%82%D0%BE%D0%BB%D0%BE%D0%B3%D0%B8%D1%8F" TargetMode="External"/><Relationship Id="rId13" Type="http://schemas.openxmlformats.org/officeDocument/2006/relationships/hyperlink" Target="https://ru.wikipedia.org/wiki/%D0%A0%D0%B5%D0%BB%D0%B8%D0%B3%D0%B8%D1%8F" TargetMode="External"/><Relationship Id="rId3" Type="http://schemas.openxmlformats.org/officeDocument/2006/relationships/hyperlink" Target="https://ru.wikipedia.org/wiki/%D0%A4%D0%B8%D0%BB%D0%BE%D1%81%D0%BE%D1%84%D0%B8%D1%8F" TargetMode="External"/><Relationship Id="rId7" Type="http://schemas.openxmlformats.org/officeDocument/2006/relationships/hyperlink" Target="https://ru.wikipedia.org/wiki/%D0%9B%D0%B8%D0%BD%D0%B3%D0%B2%D0%B8%D1%81%D1%82%D0%B8%D0%BA%D0%B0" TargetMode="External"/><Relationship Id="rId12" Type="http://schemas.openxmlformats.org/officeDocument/2006/relationships/hyperlink" Target="https://ru.wikipedia.org/wiki/%D0%9F%D0%B5%D0%B4%D0%B0%D0%B3%D0%BE%D0%B3%D0%B8%D0%BA%D0%B0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8%D1%81%D0%BA%D1%83%D1%81%D1%81%D1%82%D0%B2%D0%BE%D0%B7%D0%BD%D0%B0%D0%BD%D0%B8%D0%B5" TargetMode="External"/><Relationship Id="rId11" Type="http://schemas.openxmlformats.org/officeDocument/2006/relationships/hyperlink" Target="https://ru.wikipedia.org/wiki/%D0%AD%D0%BA%D0%BE%D0%BD%D0%BE%D0%BC%D0%B8%D0%BA%D0%B0" TargetMode="External"/><Relationship Id="rId5" Type="http://schemas.openxmlformats.org/officeDocument/2006/relationships/hyperlink" Target="https://ru.wikipedia.org/wiki/%D0%98%D1%81%D1%82%D0%BE%D1%80%D0%B8%D1%8F" TargetMode="External"/><Relationship Id="rId10" Type="http://schemas.openxmlformats.org/officeDocument/2006/relationships/hyperlink" Target="https://ru.wikipedia.org/wiki/%D0%9F%D1%81%D0%B8%D1%85%D0%BE%D0%BB%D0%BE%D0%B3%D0%B8%D1%8F" TargetMode="External"/><Relationship Id="rId4" Type="http://schemas.openxmlformats.org/officeDocument/2006/relationships/hyperlink" Target="https://ru.wikipedia.org/wiki/%D0%9A%D1%83%D0%BB%D1%8C%D1%82%D1%83%D1%80%D0%BE%D0%BB%D0%BE%D0%B3%D0%B8%D1%8F" TargetMode="External"/><Relationship Id="rId9" Type="http://schemas.openxmlformats.org/officeDocument/2006/relationships/hyperlink" Target="https://ru.wikipedia.org/wiki/%D0%AD%D1%82%D0%BD%D0%BE%D0%BB%D0%BE%D0%B3%D0%B8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568952" cy="4104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spc="300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  <a:effectLst/>
              </a:rPr>
              <a:t>Реальное и фантастическое в произведениях </a:t>
            </a:r>
            <a:br>
              <a:rPr lang="ru-RU" sz="5400" spc="300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ru-RU" sz="5400" spc="300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  <a:effectLst/>
              </a:rPr>
              <a:t>Е. Замятина </a:t>
            </a:r>
            <a:br>
              <a:rPr lang="ru-RU" sz="5400" spc="300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ru-RU" sz="5400" spc="300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25000"/>
                  </a:schemeClr>
                </a:solidFill>
                <a:effectLst/>
              </a:rPr>
              <a:t>«Сказки про Фиту»</a:t>
            </a:r>
            <a:endParaRPr lang="ru-RU" sz="5400" spc="300" dirty="0">
              <a:ln w="635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effectLst/>
              </a:rPr>
              <a:t>«</a:t>
            </a:r>
            <a:r>
              <a:rPr lang="ru-RU" sz="4400" dirty="0" smtClean="0">
                <a:solidFill>
                  <a:schemeClr val="bg1"/>
                </a:solidFill>
                <a:effectLst/>
              </a:rPr>
              <a:t>Литература заражена ядами войны. Она строится на ненависти - на классовой ненависти... </a:t>
            </a:r>
            <a:br>
              <a:rPr lang="ru-RU" sz="4400" dirty="0" smtClean="0">
                <a:solidFill>
                  <a:schemeClr val="bg1"/>
                </a:solidFill>
                <a:effectLst/>
              </a:rPr>
            </a:br>
            <a:r>
              <a:rPr lang="ru-RU" sz="4400" dirty="0" smtClean="0">
                <a:solidFill>
                  <a:schemeClr val="bg1"/>
                </a:solidFill>
                <a:effectLst/>
              </a:rPr>
              <a:t>Только тогда, когда мы вместо ненависти к человеку поставим любовь к человеку –придет </a:t>
            </a:r>
            <a:r>
              <a:rPr lang="ru-RU" sz="4400" i="1" dirty="0" smtClean="0">
                <a:solidFill>
                  <a:schemeClr val="bg1"/>
                </a:solidFill>
                <a:effectLst/>
              </a:rPr>
              <a:t>настоящая литература</a:t>
            </a:r>
            <a:r>
              <a:rPr lang="ru-RU" dirty="0" smtClean="0">
                <a:solidFill>
                  <a:schemeClr val="bg1"/>
                </a:solidFill>
                <a:effectLst/>
              </a:rPr>
              <a:t>»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/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sz="3200" b="0" dirty="0" smtClean="0">
                <a:solidFill>
                  <a:schemeClr val="bg1"/>
                </a:solidFill>
                <a:effectLst/>
              </a:rPr>
              <a:t>Е. Замятин</a:t>
            </a:r>
            <a:endParaRPr lang="ru-RU" sz="3200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0"/>
            <a:ext cx="5004048" cy="22902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</a:rPr>
              <a:t>Евгений Иванович Замятин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>1884 - 1937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pic>
        <p:nvPicPr>
          <p:cNvPr id="6" name="Содержимое 5" descr="840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908720"/>
            <a:ext cx="3960440" cy="5795766"/>
          </a:xfrm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568952" cy="4437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ysClr val="windowText" lastClr="000000"/>
                </a:solidFill>
              </a:rPr>
              <a:t>Культура</a:t>
            </a:r>
            <a:r>
              <a:rPr lang="ru-RU" dirty="0" smtClean="0">
                <a:solidFill>
                  <a:sysClr val="windowText" lastClr="000000"/>
                </a:solidFill>
              </a:rPr>
              <a:t> (от </a:t>
            </a:r>
            <a:r>
              <a:rPr lang="ru-RU" dirty="0" smtClean="0">
                <a:solidFill>
                  <a:sysClr val="windowText" lastClr="000000"/>
                </a:solidFill>
                <a:hlinkClick r:id="rId2" tooltip="Латинский язык"/>
              </a:rPr>
              <a:t>лат.</a:t>
            </a:r>
            <a:r>
              <a:rPr lang="ru-RU" dirty="0" smtClean="0">
                <a:solidFill>
                  <a:sysClr val="windowText" lastClr="000000"/>
                </a:solidFill>
              </a:rPr>
              <a:t> </a:t>
            </a:r>
            <a:r>
              <a:rPr lang="ru-RU" i="1" dirty="0" err="1" smtClean="0">
                <a:solidFill>
                  <a:sysClr val="windowText" lastClr="000000"/>
                </a:solidFill>
              </a:rPr>
              <a:t>cultura</a:t>
            </a:r>
            <a:r>
              <a:rPr lang="ru-RU" dirty="0" smtClean="0">
                <a:solidFill>
                  <a:sysClr val="windowText" lastClr="000000"/>
                </a:solidFill>
              </a:rPr>
              <a:t>, от глагола </a:t>
            </a:r>
            <a:r>
              <a:rPr lang="ru-RU" i="1" dirty="0" err="1" smtClean="0">
                <a:solidFill>
                  <a:sysClr val="windowText" lastClr="000000"/>
                </a:solidFill>
              </a:rPr>
              <a:t>colo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i="1" dirty="0" err="1" smtClean="0">
                <a:solidFill>
                  <a:sysClr val="windowText" lastClr="000000"/>
                </a:solidFill>
              </a:rPr>
              <a:t>colere</a:t>
            </a:r>
            <a:r>
              <a:rPr lang="ru-RU" dirty="0" smtClean="0">
                <a:solidFill>
                  <a:sysClr val="windowText" lastClr="000000"/>
                </a:solidFill>
              </a:rPr>
              <a:t> — возделывание, позднее — воспитание, образование, развитие, почитание) — понятие, имеющее огромное количество значений в различных областях человеческой жизнедеятельности. Культура является предметом изучения </a:t>
            </a:r>
            <a:r>
              <a:rPr lang="ru-RU" dirty="0" smtClean="0">
                <a:solidFill>
                  <a:sysClr val="windowText" lastClr="000000"/>
                </a:solidFill>
                <a:hlinkClick r:id="rId3" tooltip="Философия"/>
              </a:rPr>
              <a:t>философии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err="1" smtClean="0">
                <a:solidFill>
                  <a:sysClr val="windowText" lastClr="000000"/>
                </a:solidFill>
                <a:hlinkClick r:id="rId4" tooltip="Культурология"/>
              </a:rPr>
              <a:t>культурологии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5" tooltip="История"/>
              </a:rPr>
              <a:t>истории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6" tooltip="Искусствознание"/>
              </a:rPr>
              <a:t>искусствознания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7" tooltip="Лингвистика"/>
              </a:rPr>
              <a:t>лингвистики</a:t>
            </a:r>
            <a:r>
              <a:rPr lang="ru-RU" dirty="0" smtClean="0">
                <a:solidFill>
                  <a:sysClr val="windowText" lastClr="000000"/>
                </a:solidFill>
              </a:rPr>
              <a:t> (</a:t>
            </a:r>
            <a:r>
              <a:rPr lang="ru-RU" dirty="0" err="1" smtClean="0">
                <a:solidFill>
                  <a:sysClr val="windowText" lastClr="000000"/>
                </a:solidFill>
              </a:rPr>
              <a:t>этнолингвистики</a:t>
            </a:r>
            <a:r>
              <a:rPr lang="ru-RU" dirty="0" smtClean="0">
                <a:solidFill>
                  <a:sysClr val="windowText" lastClr="000000"/>
                </a:solidFill>
              </a:rPr>
              <a:t>), </a:t>
            </a:r>
            <a:r>
              <a:rPr lang="ru-RU" dirty="0" smtClean="0">
                <a:solidFill>
                  <a:sysClr val="windowText" lastClr="000000"/>
                </a:solidFill>
                <a:hlinkClick r:id="rId8" tooltip="Политология"/>
              </a:rPr>
              <a:t>политологии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9" tooltip="Этнология"/>
              </a:rPr>
              <a:t>этнологии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10" tooltip="Психология"/>
              </a:rPr>
              <a:t>психологии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11" tooltip="Экономика"/>
              </a:rPr>
              <a:t>экономики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12" tooltip="Педагогика"/>
              </a:rPr>
              <a:t>педагогики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smtClean="0">
                <a:solidFill>
                  <a:sysClr val="windowText" lastClr="000000"/>
                </a:solidFill>
                <a:hlinkClick r:id="rId13" tooltip="Религия"/>
              </a:rPr>
              <a:t>религии</a:t>
            </a:r>
            <a:r>
              <a:rPr lang="ru-RU" dirty="0" smtClean="0">
                <a:solidFill>
                  <a:sysClr val="windowText" lastClr="000000"/>
                </a:solidFill>
              </a:rPr>
              <a:t> и др.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0"/>
            <a:ext cx="3779912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/>
              <a:t>Кардовский</a:t>
            </a:r>
            <a:r>
              <a:rPr lang="ru-RU" sz="2800" dirty="0" smtClean="0"/>
              <a:t> </a:t>
            </a:r>
            <a:r>
              <a:rPr lang="ru-RU" sz="2800" dirty="0" smtClean="0"/>
              <a:t>Дм. Ник. </a:t>
            </a:r>
          </a:p>
          <a:p>
            <a:r>
              <a:rPr lang="ru-RU" sz="2800" dirty="0" smtClean="0"/>
              <a:t>Ил</a:t>
            </a:r>
            <a:r>
              <a:rPr lang="ru-RU" sz="2800" dirty="0" smtClean="0"/>
              <a:t>. к комедии Н.В. Гоголя «Ревизор». </a:t>
            </a:r>
            <a:endParaRPr lang="ru-RU" sz="2800" dirty="0" smtClean="0"/>
          </a:p>
          <a:p>
            <a:r>
              <a:rPr lang="ru-RU" sz="2800" dirty="0" smtClean="0"/>
              <a:t>1922 </a:t>
            </a:r>
            <a:r>
              <a:rPr lang="ru-RU" sz="2800" dirty="0" smtClean="0"/>
              <a:t>г.</a:t>
            </a:r>
            <a:endParaRPr lang="ru-RU" sz="2800" dirty="0"/>
          </a:p>
        </p:txBody>
      </p:sp>
      <p:pic>
        <p:nvPicPr>
          <p:cNvPr id="4" name="Содержимое 3" descr="ill039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538104"/>
            <a:ext cx="4505394" cy="6319896"/>
          </a:xfrm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877272"/>
            <a:ext cx="8229600" cy="9807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Б. М. Кустодиев</a:t>
            </a:r>
            <a:br>
              <a:rPr lang="ru-RU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"Большевик" (1919–20 г., ГТГ).</a:t>
            </a:r>
            <a:endParaRPr lang="ru-RU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4" name="Содержимое 3" descr="201302041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956376" cy="5806967"/>
          </a:xfrm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3600" dirty="0" err="1" smtClean="0">
                <a:solidFill>
                  <a:schemeClr val="bg1"/>
                </a:solidFill>
                <a:effectLst/>
                <a:latin typeface="+mn-lt"/>
              </a:rPr>
              <a:t>Бортко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+mn-lt"/>
              </a:rPr>
              <a:t> В. «Собачье сердце». 1988</a:t>
            </a:r>
            <a:endParaRPr lang="ru-RU" sz="3600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4" name="Содержимое 3" descr="screensho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5"/>
            <a:ext cx="7588133" cy="5733256"/>
          </a:xfrm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М. Е. Салтыков-Щедрин.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«Премудрый пескарь». 1883.</a:t>
            </a:r>
            <a:endParaRPr lang="ru-RU" sz="3200" dirty="0">
              <a:effectLst/>
            </a:endParaRPr>
          </a:p>
        </p:txBody>
      </p:sp>
      <p:pic>
        <p:nvPicPr>
          <p:cNvPr id="4" name="Содержимое 3" descr="92bcaae83e40a0c827d93c24faf2b6bd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3" y="0"/>
            <a:ext cx="7524328" cy="5685048"/>
          </a:xfrm>
        </p:spPr>
      </p:pic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2060"/>
      </a:hlink>
      <a:folHlink>
        <a:srgbClr val="00206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224</TotalTime>
  <Words>65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Реальное и фантастическое в произведениях  Е. Замятина  «Сказки про Фиту»</vt:lpstr>
      <vt:lpstr>«Литература заражена ядами войны. Она строится на ненависти - на классовой ненависти...  Только тогда, когда мы вместо ненависти к человеку поставим любовь к человеку –придет настоящая литература»  Е. Замятин</vt:lpstr>
      <vt:lpstr>Евгений Иванович Замятин 1884 - 1937</vt:lpstr>
      <vt:lpstr>Слайд 4</vt:lpstr>
      <vt:lpstr>Слайд 5</vt:lpstr>
      <vt:lpstr>Б. М. Кустодиев "Большевик" (1919–20 г., ГТГ).</vt:lpstr>
      <vt:lpstr>Бортко В. «Собачье сердце». 1988</vt:lpstr>
      <vt:lpstr>М. Е. Салтыков-Щедрин. «Премудрый пескарь». 1883.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2014-10-20T11:54:36Z</dcterms:modified>
</cp:coreProperties>
</file>