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58" r:id="rId6"/>
    <p:sldMasterId id="2147483772" r:id="rId7"/>
    <p:sldMasterId id="2147483786" r:id="rId8"/>
    <p:sldMasterId id="2147483800" r:id="rId9"/>
    <p:sldMasterId id="2147483814" r:id="rId10"/>
    <p:sldMasterId id="2147483828" r:id="rId11"/>
    <p:sldMasterId id="2147483856" r:id="rId12"/>
    <p:sldMasterId id="2147483884" r:id="rId13"/>
  </p:sldMasterIdLst>
  <p:sldIdLst>
    <p:sldId id="259" r:id="rId14"/>
    <p:sldId id="258" r:id="rId15"/>
    <p:sldId id="272" r:id="rId16"/>
    <p:sldId id="260" r:id="rId17"/>
    <p:sldId id="262" r:id="rId18"/>
    <p:sldId id="275" r:id="rId19"/>
    <p:sldId id="269" r:id="rId20"/>
    <p:sldId id="261" r:id="rId21"/>
    <p:sldId id="268" r:id="rId22"/>
    <p:sldId id="267" r:id="rId23"/>
    <p:sldId id="270" r:id="rId24"/>
    <p:sldId id="265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7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948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775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10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128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794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107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1560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81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27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982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9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40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4480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95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3748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140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66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156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3371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3417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029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5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0906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515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0146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6771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95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67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4308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98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0739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6480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7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772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548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9157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171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5402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3595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209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117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91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8176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3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241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043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3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6389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3787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901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31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5439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894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71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964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214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22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3333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933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070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6203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462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933B4-3F94-4B59-B457-5E579A83C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7030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709E-816A-447B-88F6-3E2A27AAC4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6520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8C04-F21D-4265-A581-210BBA40EF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71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2852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62B47-4BAA-4324-A652-72E0471B5C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046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488C-96D7-419C-8C51-C5C55EF2DD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43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29847-3D46-4CF7-9DA4-BA14C48545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8995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BF13-92B8-4911-871C-E9B9B46E85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309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F0CF-A309-4B94-90F0-42828DEB66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0048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73AD5-692B-42C0-8E63-98F68DC885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088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9F379-0E02-4D35-B65B-696419BFB4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519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BD977-37BC-486C-8701-BFC5FFF9FA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230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E4C1F9-C47B-4DD1-A40D-26FBC2BCC5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0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80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2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471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06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8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963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842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08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3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32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339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118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68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231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04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613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86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81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255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5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101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55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9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10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0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993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711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029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43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02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01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69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793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3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538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48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089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09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79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52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95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115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77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60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358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243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062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3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79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101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57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6889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455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1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34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913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137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014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8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077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022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882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84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44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2827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317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878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09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541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09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66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64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655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47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649-CA86-42E5-8D37-DCBE4A09D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66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1712-FB85-4734-970C-155BB52EF92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01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09D0-BF0E-4207-9F76-5DBB760B9D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0522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14B-196E-431D-8312-7C998AC8F82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75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2B89-66E8-4AFF-B4E7-36CD700961D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98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EFDE4-13B6-4899-B5AD-C5B42C904EF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560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6FA8-AB37-4E8D-B7BF-7C65BA2356D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86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3BA37-ED80-4EEB-9CE0-07E817F06C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92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5AE-F67B-42D0-9AFE-FB560DEAA33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915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0E9-AC4B-4E0E-B86B-9E00237FD7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07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F21-C139-4938-82A9-EAF69638C4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037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14FD-4EE4-49B1-99A7-8CBE5948EC9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31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174-33FD-47BC-B4AE-7F11599C3A1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0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7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0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5F28D-0318-4B25-8BEB-EA61346F7C3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2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2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9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1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7E60C-34F6-44AE-8AA2-13301AF6B78A}" type="slidenum">
              <a:rPr lang="ru-RU">
                <a:solidFill>
                  <a:srgbClr val="E3DED1">
                    <a:shade val="5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ergeykazantsev.ru/femida.html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6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130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33400" y="914400"/>
            <a:ext cx="6070600" cy="525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Front">
                <a:rot lat="20340000" lon="0" rev="0"/>
              </a:camera>
              <a:lightRig rig="legacyNormal1" dir="t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 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87990"/>
                  </a:gs>
                  <a:gs pos="50000">
                    <a:srgbClr val="EDEDF3"/>
                  </a:gs>
                  <a:gs pos="100000">
                    <a:srgbClr val="787990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ПРАВО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в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определениях и понятиях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87990"/>
                  </a:gs>
                  <a:gs pos="50000">
                    <a:srgbClr val="EDEDF3"/>
                  </a:gs>
                  <a:gs pos="100000">
                    <a:srgbClr val="787990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87990"/>
                  </a:gs>
                  <a:gs pos="50000">
                    <a:srgbClr val="EDEDF3"/>
                  </a:gs>
                  <a:gs pos="100000">
                    <a:srgbClr val="787990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Составила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учитель истории и обществознания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87990"/>
                    </a:gs>
                    <a:gs pos="50000">
                      <a:srgbClr val="EDEDF3"/>
                    </a:gs>
                    <a:gs pos="100000">
                      <a:srgbClr val="78799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Корнеева И.В.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87990"/>
                  </a:gs>
                  <a:gs pos="50000">
                    <a:srgbClr val="EDEDF3"/>
                  </a:gs>
                  <a:gs pos="100000">
                    <a:srgbClr val="787990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195" name="Picture 7" descr="femida-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3" t="8333" b="3572"/>
          <a:stretch>
            <a:fillRect/>
          </a:stretch>
        </p:blipFill>
        <p:spPr bwMode="auto">
          <a:xfrm>
            <a:off x="6705600" y="685800"/>
            <a:ext cx="2209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8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Брежнев л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381000"/>
            <a:ext cx="3886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Геронтократия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1219200"/>
            <a:ext cx="3200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Власть стариков</a:t>
            </a:r>
          </a:p>
        </p:txBody>
      </p:sp>
      <p:pic>
        <p:nvPicPr>
          <p:cNvPr id="23557" name="Picture 7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623050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2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Сахаров на трибуне DSCN3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381000"/>
            <a:ext cx="8585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" y="381000"/>
            <a:ext cx="83820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Гражданское общество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04800" y="4267200"/>
            <a:ext cx="86106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Относительно независимая от государства сфера жизнедеятельности людей, общественных отношений, в которые вступают свободные индивиды, преследующие свои частные цели и интересы</a:t>
            </a:r>
          </a:p>
        </p:txBody>
      </p:sp>
      <p:pic>
        <p:nvPicPr>
          <p:cNvPr id="26629" name="Picture 7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623050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4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j0354376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2250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Декларация прев нар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029200" y="762000"/>
            <a:ext cx="3886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Правоспособность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86400" y="1981200"/>
            <a:ext cx="2667000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способность иметь права и </a:t>
            </a: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обязанности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(наступает с момента рождения человека)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0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Август 1991 Ельцин Мак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" y="304800"/>
            <a:ext cx="5257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Дееспособность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344768" y="1444585"/>
            <a:ext cx="5486400" cy="618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способность осуществлять юридические права и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обязанности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(полная дееспособность наступает с 18 лет)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9" name="Picture 7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2250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65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мский суд ш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487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000066">
                      <a:alpha val="79999"/>
                    </a:srgbClr>
                  </a:outerShdw>
                </a:effectLst>
                <a:latin typeface="Impact"/>
              </a:rPr>
              <a:t>ПРАВО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52600" y="2057400"/>
            <a:ext cx="7010400" cy="317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общеобязательных норм, установленных и охраняемых государством.</a:t>
            </a:r>
          </a:p>
        </p:txBody>
      </p:sp>
      <p:pic>
        <p:nvPicPr>
          <p:cNvPr id="10245" name="Picture 5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2250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0617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Декларация прав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4" r="25000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438400" y="5029200"/>
            <a:ext cx="64008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Декларация прав человека и гражданина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86200" y="838200"/>
            <a:ext cx="48006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Источники права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590800" y="2209800"/>
            <a:ext cx="6934200" cy="255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Правовой обычай</a:t>
            </a:r>
            <a:b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Судебный прецедент</a:t>
            </a:r>
            <a:b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Нормативно-правовой акт</a:t>
            </a:r>
            <a:b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Естественное право</a:t>
            </a:r>
            <a:br>
              <a:rPr lang="ru-RU" sz="3200" b="1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200" b="1" dirty="0">
              <a:solidFill>
                <a:srgbClr val="4E8542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8" name="Picture 8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623050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7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11200"/>
            <a:ext cx="4891087" cy="879475"/>
          </a:xfrm>
          <a:effectLst>
            <a:outerShdw dist="35921" dir="2700000" algn="ctr" rotWithShape="0">
              <a:srgbClr val="333300"/>
            </a:outerShdw>
          </a:effectLst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  <a:t>ЗАКОНЫ</a:t>
            </a:r>
          </a:p>
        </p:txBody>
      </p:sp>
      <p:pic>
        <p:nvPicPr>
          <p:cNvPr id="11267" name="Picture 6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58200" y="6096000"/>
            <a:ext cx="304800" cy="285750"/>
          </a:xfrm>
        </p:spPr>
      </p:pic>
      <p:pic>
        <p:nvPicPr>
          <p:cNvPr id="11268" name="Picture 5" descr="166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53200" y="304800"/>
            <a:ext cx="1571625" cy="6089650"/>
          </a:xfr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3A4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Правила, установленные и охраняемые государством.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52562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3A4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Верхняя часть каменного столба с первыми известными законами вавилонского царя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40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Хаммурапи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9487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381000"/>
            <a:ext cx="4876800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smtClean="0">
                <a:solidFill>
                  <a:srgbClr val="FF0000"/>
                </a:solidFill>
                <a:effectLst/>
                <a:latin typeface="Times New Roman" pitchFamily="18" charset="0"/>
              </a:rPr>
              <a:t>РЕСПУБЛИКА</a:t>
            </a:r>
          </a:p>
        </p:txBody>
      </p:sp>
      <p:pic>
        <p:nvPicPr>
          <p:cNvPr id="13315" name="Picture 7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58200" y="6172200"/>
            <a:ext cx="304800" cy="285750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2819400"/>
            <a:ext cx="36004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Государство, которым управляют люди, избранные на определённый срок</a:t>
            </a:r>
          </a:p>
        </p:txBody>
      </p:sp>
      <p:pic>
        <p:nvPicPr>
          <p:cNvPr id="14341" name="Picture 5" descr="Изменение размера Комиции в Рим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51482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Копия Консул ИМЦ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10175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Консул ИМЦ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022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838200" y="2895600"/>
            <a:ext cx="3240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899998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НАРОДНЫЕ  СОБРАНИЯ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2743200" y="1447800"/>
            <a:ext cx="12938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899998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КОНСУЛЫ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 rot="16200000">
            <a:off x="4560094" y="1916906"/>
            <a:ext cx="1214438" cy="733425"/>
          </a:xfrm>
          <a:prstGeom prst="curvedUpArrow">
            <a:avLst>
              <a:gd name="adj1" fmla="val 42630"/>
              <a:gd name="adj2" fmla="val 62991"/>
              <a:gd name="adj3" fmla="val 33333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3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1499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52" grpId="0" animBg="1"/>
      <p:bldP spid="14353" grpId="0" animBg="1"/>
      <p:bldP spid="143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908050"/>
            <a:ext cx="3961224" cy="5833318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z="24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Форма правления, при которой власть принадлежит одному человеку и передаётся по наследству.</a:t>
            </a:r>
            <a:endParaRPr lang="ru-RU" sz="28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Монархия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01863" y="6019800"/>
            <a:ext cx="2141537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Александр </a:t>
            </a:r>
            <a:r>
              <a:rPr lang="en-US" sz="2400" b="1" dirty="0">
                <a:solidFill>
                  <a:srgbClr val="000000"/>
                </a:solidFill>
              </a:rPr>
              <a:t>II.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9222" name="Picture 6" descr="Рисунок1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3" y="908050"/>
            <a:ext cx="3551237" cy="48339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65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animBg="1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j0354376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2250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Россия в 1914 г р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645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" y="304800"/>
            <a:ext cx="8382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Формы государственного устройства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914400"/>
            <a:ext cx="876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Унитарное. Федерация. Конфедерация.</a:t>
            </a:r>
          </a:p>
        </p:txBody>
      </p:sp>
      <p:pic>
        <p:nvPicPr>
          <p:cNvPr id="25606" name="Picture 7" descr="j035437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623050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126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867400"/>
            <a:ext cx="3962400" cy="725488"/>
          </a:xfrm>
          <a:effectLst>
            <a:outerShdw dist="35921" dir="2700000" algn="ctr" rotWithShape="0">
              <a:srgbClr val="333300"/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  <a:t>ДЕМОКРАТИЯ</a:t>
            </a:r>
            <a:endParaRPr lang="ru-RU" sz="4800" dirty="0">
              <a:solidFill>
                <a:schemeClr val="accent1">
                  <a:tint val="88000"/>
                  <a:satMod val="150000"/>
                </a:schemeClr>
              </a:solidFill>
              <a:latin typeface="Arial" charset="0"/>
            </a:endParaRPr>
          </a:p>
        </p:txBody>
      </p:sp>
      <p:pic>
        <p:nvPicPr>
          <p:cNvPr id="12292" name="Picture 5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pic>
        <p:nvPicPr>
          <p:cNvPr id="12293" name="Picture 3" descr="Изменение размера Народное собрание в Афинах л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7656513" cy="4954588"/>
          </a:xfr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00600" y="6019800"/>
            <a:ext cx="388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«власть народа».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3200" b="1" dirty="0">
              <a:solidFill>
                <a:srgbClr val="32323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111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Защитники Белого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19200" y="0"/>
            <a:ext cx="3886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Охлократия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905000" y="685800"/>
            <a:ext cx="2133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Власть </a:t>
            </a:r>
            <a:b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толпы</a:t>
            </a:r>
          </a:p>
        </p:txBody>
      </p:sp>
      <p:pic>
        <p:nvPicPr>
          <p:cNvPr id="24581" name="Picture 7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623050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1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158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Аспект</vt:lpstr>
      <vt:lpstr>1_Аспект</vt:lpstr>
      <vt:lpstr>2_Аспект</vt:lpstr>
      <vt:lpstr>3_Аспект</vt:lpstr>
      <vt:lpstr>4_Аспект</vt:lpstr>
      <vt:lpstr>7_Аспект</vt:lpstr>
      <vt:lpstr>8_Аспект</vt:lpstr>
      <vt:lpstr>9_Аспект</vt:lpstr>
      <vt:lpstr>10_Аспект</vt:lpstr>
      <vt:lpstr>11_Аспект</vt:lpstr>
      <vt:lpstr>12_Аспект</vt:lpstr>
      <vt:lpstr>14_Аспект</vt:lpstr>
      <vt:lpstr>Оформление по умолчанию</vt:lpstr>
      <vt:lpstr>Слайд 1</vt:lpstr>
      <vt:lpstr>Слайд 2</vt:lpstr>
      <vt:lpstr>Слайд 3</vt:lpstr>
      <vt:lpstr>ЗАКОНЫ</vt:lpstr>
      <vt:lpstr>РЕСПУБЛИКА</vt:lpstr>
      <vt:lpstr>Монархия</vt:lpstr>
      <vt:lpstr>Слайд 7</vt:lpstr>
      <vt:lpstr>ДЕМОКРАТИЯ</vt:lpstr>
      <vt:lpstr>Слайд 9</vt:lpstr>
      <vt:lpstr>Слайд 10</vt:lpstr>
      <vt:lpstr>Слайд 11</vt:lpstr>
      <vt:lpstr>Слайд 12</vt:lpstr>
      <vt:lpstr>Слайд 13</vt:lpstr>
    </vt:vector>
  </TitlesOfParts>
  <Company>Гимназия №20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№23</dc:creator>
  <cp:lastModifiedBy>admin</cp:lastModifiedBy>
  <cp:revision>7</cp:revision>
  <dcterms:created xsi:type="dcterms:W3CDTF">2013-04-03T12:48:17Z</dcterms:created>
  <dcterms:modified xsi:type="dcterms:W3CDTF">2013-10-17T20:45:26Z</dcterms:modified>
</cp:coreProperties>
</file>