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80A47F-3C94-4E75-A9E1-9FDD433122C1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E7B4C3-4100-4AAD-A59C-A051EDCC1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\Desktop\&#1052;&#1072;&#1090;&#1077;&#1088;&#1080;&#1072;&#1083;&#1099;%20&#1053;&#1055;&#1050;%20&#1084;&#1072;&#1088;&#1090;%20%202013\&#1082;&#1088;&#1072;&#1089;&#1080;&#1074;&#1086;&#1077;%20&#1074;&#1080;&#1076;&#1077;&#1086;%20&#1086;%20&#1087;&#1088;&#1080;&#1088;&#1086;&#1076;&#1077;.mp4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admin\Desktop\&#1052;&#1072;&#1090;&#1077;&#1088;&#1080;&#1072;&#1083;&#1099;%20&#1053;&#1055;&#1050;%20&#1084;&#1072;&#1088;&#1090;%20%202013\&#1054;&#1095;&#1077;&#1085;&#1100;%20&#1082;&#1088;&#1072;&#1089;&#1080;&#1074;&#1086;&#1077;%20&#1074;&#1080;&#1076;&#1077;&#1086;%20%5b&#1055;&#1056;&#1048;&#1056;&#1054;&#1044;&#1040;%5d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\Desktop\&#1052;&#1072;&#1090;&#1077;&#1088;&#1080;&#1072;&#1083;&#1099;%20&#1053;&#1055;&#1050;%20&#1084;&#1072;&#1088;&#1090;%20%202013\&#1079;&#1072;&#1075;&#1088;&#1103;&#1079;&#1085;&#1077;&#1085;&#1080;&#1077;%20&#1086;&#1082;&#1088;&#1091;&#1078;&#1072;&#1102;&#1097;&#1077;&#1081;%20&#1089;&#1088;&#1077;&#1076;&#1099;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.jp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Блок-схема: перфолента 2"/>
          <p:cNvSpPr/>
          <p:nvPr/>
        </p:nvSpPr>
        <p:spPr>
          <a:xfrm>
            <a:off x="785786" y="1500174"/>
            <a:ext cx="7929618" cy="457203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Monotype Corsiva" pitchFamily="66" charset="0"/>
              </a:rPr>
              <a:t>Природа у нас одна – другой не будет никогда!!!</a:t>
            </a:r>
            <a:endParaRPr lang="ru-RU" sz="7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Franklin Gothic Medium" pitchFamily="34" charset="0"/>
              </a:rPr>
              <a:t>То фиолетовый, то </a:t>
            </a:r>
            <a:r>
              <a:rPr lang="ru-RU" sz="2800" b="1" dirty="0" err="1">
                <a:latin typeface="Franklin Gothic Medium" pitchFamily="34" charset="0"/>
              </a:rPr>
              <a:t>голубой</a:t>
            </a:r>
            <a:r>
              <a:rPr lang="ru-RU" sz="2800" b="1" dirty="0">
                <a:latin typeface="Franklin Gothic Medium" pitchFamily="34" charset="0"/>
              </a:rPr>
              <a:t>,</a:t>
            </a:r>
            <a:br>
              <a:rPr lang="ru-RU" sz="2800" b="1" dirty="0">
                <a:latin typeface="Franklin Gothic Medium" pitchFamily="34" charset="0"/>
              </a:rPr>
            </a:br>
            <a:r>
              <a:rPr lang="ru-RU" sz="2800" b="1" dirty="0">
                <a:latin typeface="Franklin Gothic Medium" pitchFamily="34" charset="0"/>
              </a:rPr>
              <a:t> </a:t>
            </a:r>
            <a:r>
              <a:rPr lang="ru-RU" sz="2800" b="1" dirty="0" smtClean="0">
                <a:latin typeface="Franklin Gothic Medium" pitchFamily="34" charset="0"/>
              </a:rPr>
              <a:t>Он </a:t>
            </a:r>
            <a:r>
              <a:rPr lang="ru-RU" sz="2800" b="1" dirty="0">
                <a:latin typeface="Franklin Gothic Medium" pitchFamily="34" charset="0"/>
              </a:rPr>
              <a:t>на опушке встречается с тобой</a:t>
            </a:r>
            <a:br>
              <a:rPr lang="ru-RU" sz="2800" b="1" dirty="0">
                <a:latin typeface="Franklin Gothic Medium" pitchFamily="34" charset="0"/>
              </a:rPr>
            </a:br>
            <a:r>
              <a:rPr lang="ru-RU" sz="2800" b="1" dirty="0">
                <a:latin typeface="Franklin Gothic Medium" pitchFamily="34" charset="0"/>
              </a:rPr>
              <a:t>Звонким названьем он наделен,</a:t>
            </a:r>
            <a:br>
              <a:rPr lang="ru-RU" sz="2800" b="1" dirty="0">
                <a:latin typeface="Franklin Gothic Medium" pitchFamily="34" charset="0"/>
              </a:rPr>
            </a:br>
            <a:r>
              <a:rPr lang="ru-RU" sz="2800" b="1" dirty="0">
                <a:latin typeface="Franklin Gothic Medium" pitchFamily="34" charset="0"/>
              </a:rPr>
              <a:t>Посмотришь – подходит название это,</a:t>
            </a:r>
            <a:br>
              <a:rPr lang="ru-RU" sz="2800" b="1" dirty="0">
                <a:latin typeface="Franklin Gothic Medium" pitchFamily="34" charset="0"/>
              </a:rPr>
            </a:br>
            <a:r>
              <a:rPr lang="ru-RU" sz="2800" b="1" dirty="0">
                <a:latin typeface="Franklin Gothic Medium" pitchFamily="34" charset="0"/>
              </a:rPr>
              <a:t>И никогда нам не слышится звон</a:t>
            </a:r>
            <a:br>
              <a:rPr lang="ru-RU" sz="2800" b="1" dirty="0">
                <a:latin typeface="Franklin Gothic Medium" pitchFamily="34" charset="0"/>
              </a:rPr>
            </a:br>
            <a:r>
              <a:rPr lang="ru-RU" sz="2800" b="1" dirty="0">
                <a:latin typeface="Franklin Gothic Medium" pitchFamily="34" charset="0"/>
              </a:rPr>
              <a:t>Из </a:t>
            </a:r>
            <a:r>
              <a:rPr lang="ru-RU" sz="2800" b="1" dirty="0" err="1">
                <a:latin typeface="Franklin Gothic Medium" pitchFamily="34" charset="0"/>
              </a:rPr>
              <a:t>голубого</a:t>
            </a:r>
            <a:r>
              <a:rPr lang="ru-RU" sz="2800" b="1" dirty="0">
                <a:latin typeface="Franklin Gothic Medium" pitchFamily="34" charset="0"/>
              </a:rPr>
              <a:t> лесного букета.</a:t>
            </a:r>
          </a:p>
        </p:txBody>
      </p:sp>
      <p:pic>
        <p:nvPicPr>
          <p:cNvPr id="20482" name="Picture 2" descr="C:\Users\admin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571481"/>
            <a:ext cx="4038600" cy="5724984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Есть один такой цветок,</a:t>
            </a:r>
            <a:br>
              <a:rPr lang="ru-RU" sz="4000" b="1" i="1" dirty="0" smtClean="0"/>
            </a:br>
            <a:r>
              <a:rPr lang="ru-RU" sz="4000" b="1" i="1" dirty="0" smtClean="0"/>
              <a:t>Не вплетешь его в венок,</a:t>
            </a:r>
            <a:br>
              <a:rPr lang="ru-RU" sz="4000" b="1" i="1" dirty="0" smtClean="0"/>
            </a:br>
            <a:r>
              <a:rPr lang="ru-RU" sz="4000" b="1" i="1" dirty="0" smtClean="0"/>
              <a:t>На него подуй слегка</a:t>
            </a:r>
            <a:br>
              <a:rPr lang="ru-RU" sz="4000" b="1" i="1" dirty="0" smtClean="0"/>
            </a:br>
            <a:r>
              <a:rPr lang="ru-RU" sz="4000" b="1" i="1" dirty="0" smtClean="0"/>
              <a:t>Был цветок и нет цветка!</a:t>
            </a:r>
          </a:p>
          <a:p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7" name="Picture 3" descr="C:\Users\admin\Desktop\i.jp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071522"/>
            <a:ext cx="5000628" cy="5786478"/>
          </a:xfrm>
          <a:prstGeom prst="rect">
            <a:avLst/>
          </a:prstGeom>
          <a:noFill/>
        </p:spPr>
      </p:pic>
      <p:pic>
        <p:nvPicPr>
          <p:cNvPr id="21508" name="Picture 4" descr="C:\Users\admin\Desktop\i.jp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071546"/>
            <a:ext cx="5000628" cy="5786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114401" y="214290"/>
            <a:ext cx="60295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Четыре ярко-красных,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Блестящих лепестка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зернышки в коробочке </a:t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 этого цветка.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:\Users\admin\Desktop\i.jp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2357431"/>
            <a:ext cx="5572164" cy="45005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Белые горошки на зеленой ножке </a:t>
            </a:r>
            <a:endParaRPr lang="ru-RU" sz="4800" b="1" dirty="0"/>
          </a:p>
        </p:txBody>
      </p:sp>
      <p:pic>
        <p:nvPicPr>
          <p:cNvPr id="26626" name="Picture 2" descr="C:\Users\admin\Desktop\i.jp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2. </a:t>
            </a:r>
            <a:r>
              <a:rPr lang="ru-RU" sz="4800" b="1" dirty="0" smtClean="0">
                <a:latin typeface="Monotype Corsiva" pitchFamily="66" charset="0"/>
              </a:rPr>
              <a:t>Решите ребусы: 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«Зашифрованные грибы»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2050" name="Picture 2" descr="C:\Users\admin\Desktop\i.jpg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496"/>
            <a:ext cx="3286148" cy="2286016"/>
          </a:xfrm>
          <a:prstGeom prst="rect">
            <a:avLst/>
          </a:prstGeom>
          <a:noFill/>
        </p:spPr>
      </p:pic>
      <p:sp>
        <p:nvSpPr>
          <p:cNvPr id="4" name="Плюс 3"/>
          <p:cNvSpPr/>
          <p:nvPr/>
        </p:nvSpPr>
        <p:spPr>
          <a:xfrm>
            <a:off x="4357686" y="3286124"/>
            <a:ext cx="1500198" cy="142876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Users\admin\Desktop\i.jpgё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786058"/>
            <a:ext cx="3000364" cy="2357454"/>
          </a:xfrm>
          <a:prstGeom prst="rect">
            <a:avLst/>
          </a:prstGeom>
          <a:noFill/>
        </p:spPr>
      </p:pic>
      <p:sp>
        <p:nvSpPr>
          <p:cNvPr id="6" name="Равно 5"/>
          <p:cNvSpPr/>
          <p:nvPr/>
        </p:nvSpPr>
        <p:spPr>
          <a:xfrm>
            <a:off x="4071934" y="5572116"/>
            <a:ext cx="2286016" cy="128588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?</a:t>
            </a:r>
            <a:endParaRPr lang="ru-RU" sz="8000" b="1" dirty="0">
              <a:solidFill>
                <a:schemeClr val="tx1"/>
              </a:solidFill>
            </a:endParaRPr>
          </a:p>
        </p:txBody>
      </p:sp>
      <p:pic>
        <p:nvPicPr>
          <p:cNvPr id="2053" name="Picture 5" descr="C:\Users\admin\Desktop\i.jpgрыжи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0"/>
            <a:ext cx="8786842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85984" y="3071810"/>
            <a:ext cx="40655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latin typeface="Impact" pitchFamily="34" charset="0"/>
              </a:rPr>
              <a:t>РЫЖИК</a:t>
            </a:r>
            <a:endParaRPr lang="ru-RU" sz="9600" b="1" i="1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1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.jpg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9273"/>
            <a:ext cx="4643470" cy="3482603"/>
          </a:xfrm>
          <a:prstGeom prst="rect">
            <a:avLst/>
          </a:prstGeom>
          <a:noFill/>
        </p:spPr>
      </p:pic>
      <p:sp>
        <p:nvSpPr>
          <p:cNvPr id="3" name="Плюс 2"/>
          <p:cNvSpPr/>
          <p:nvPr/>
        </p:nvSpPr>
        <p:spPr>
          <a:xfrm>
            <a:off x="3929058" y="3571876"/>
            <a:ext cx="1500198" cy="128588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 descr="C:\Users\admin\Desktop\i.jpg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714752"/>
            <a:ext cx="3643306" cy="2817812"/>
          </a:xfrm>
          <a:prstGeom prst="rect">
            <a:avLst/>
          </a:prstGeom>
          <a:noFill/>
        </p:spPr>
      </p:pic>
      <p:sp>
        <p:nvSpPr>
          <p:cNvPr id="5" name="Равно 4"/>
          <p:cNvSpPr/>
          <p:nvPr/>
        </p:nvSpPr>
        <p:spPr>
          <a:xfrm>
            <a:off x="1357290" y="5429264"/>
            <a:ext cx="3000396" cy="142873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1"/>
                </a:solidFill>
              </a:rPr>
              <a:t>?</a:t>
            </a:r>
            <a:endParaRPr lang="ru-RU" sz="8000" b="1" dirty="0">
              <a:solidFill>
                <a:schemeClr val="tx1"/>
              </a:solidFill>
            </a:endParaRPr>
          </a:p>
        </p:txBody>
      </p:sp>
      <p:pic>
        <p:nvPicPr>
          <p:cNvPr id="3077" name="Picture 5" descr="C:\Users\admin\Desktop\i.jpgмас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57224" y="3000372"/>
            <a:ext cx="80922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latin typeface="Arial Black" pitchFamily="34" charset="0"/>
              </a:rPr>
              <a:t>МАСЛЁНОК</a:t>
            </a:r>
            <a:endParaRPr lang="ru-RU" sz="96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i.jpg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786214" cy="2286016"/>
          </a:xfrm>
          <a:prstGeom prst="rect">
            <a:avLst/>
          </a:prstGeom>
          <a:noFill/>
        </p:spPr>
      </p:pic>
      <p:sp>
        <p:nvSpPr>
          <p:cNvPr id="3" name="Плюс 2"/>
          <p:cNvSpPr/>
          <p:nvPr/>
        </p:nvSpPr>
        <p:spPr>
          <a:xfrm>
            <a:off x="4286248" y="785794"/>
            <a:ext cx="1214446" cy="107157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емиугольник 3"/>
          <p:cNvSpPr/>
          <p:nvPr/>
        </p:nvSpPr>
        <p:spPr>
          <a:xfrm>
            <a:off x="5857884" y="0"/>
            <a:ext cx="3286116" cy="257174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atin typeface="Arial Black" pitchFamily="34" charset="0"/>
              </a:rPr>
              <a:t>5</a:t>
            </a:r>
            <a:endParaRPr lang="ru-RU" sz="9600" b="1" dirty="0">
              <a:latin typeface="Arial Black" pitchFamily="34" charset="0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4286248" y="2643182"/>
            <a:ext cx="1214446" cy="107157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admin\Desktop\i.jpg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929066"/>
            <a:ext cx="4786346" cy="2214578"/>
          </a:xfrm>
          <a:prstGeom prst="rect">
            <a:avLst/>
          </a:prstGeom>
          <a:noFill/>
        </p:spPr>
      </p:pic>
      <p:sp>
        <p:nvSpPr>
          <p:cNvPr id="7" name="Равно 6"/>
          <p:cNvSpPr/>
          <p:nvPr/>
        </p:nvSpPr>
        <p:spPr>
          <a:xfrm>
            <a:off x="3571868" y="6000768"/>
            <a:ext cx="2071702" cy="857232"/>
          </a:xfrm>
          <a:prstGeom prst="mathEqual">
            <a:avLst>
              <a:gd name="adj1" fmla="val 23520"/>
              <a:gd name="adj2" fmla="val 17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  <a:endParaRPr lang="ru-RU" sz="6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100" name="Picture 4" descr="C:\Users\admin\Desktop\0_3111b_2d4d9c0a_X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14546" y="3357562"/>
            <a:ext cx="42450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>
                <a:latin typeface="Arial Black" pitchFamily="34" charset="0"/>
              </a:rPr>
              <a:t>Опята</a:t>
            </a:r>
            <a:endParaRPr lang="ru-RU" sz="9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40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1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9" grpId="0"/>
      <p:bldP spid="9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i.jpgсы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2428860" cy="1857388"/>
          </a:xfrm>
          <a:prstGeom prst="rect">
            <a:avLst/>
          </a:prstGeom>
          <a:noFill/>
        </p:spPr>
      </p:pic>
      <p:pic>
        <p:nvPicPr>
          <p:cNvPr id="5123" name="Picture 3" descr="C:\Users\admin\Desktop\i.jpgнож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1357298"/>
            <a:ext cx="2190752" cy="1643065"/>
          </a:xfrm>
          <a:prstGeom prst="rect">
            <a:avLst/>
          </a:prstGeom>
          <a:noFill/>
        </p:spPr>
      </p:pic>
      <p:pic>
        <p:nvPicPr>
          <p:cNvPr id="5124" name="Picture 4" descr="C:\Users\admin\Desktop\i.jpgе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928934"/>
            <a:ext cx="1785950" cy="2000264"/>
          </a:xfrm>
          <a:prstGeom prst="rect">
            <a:avLst/>
          </a:prstGeom>
          <a:noFill/>
        </p:spPr>
      </p:pic>
      <p:pic>
        <p:nvPicPr>
          <p:cNvPr id="5125" name="Picture 5" descr="C:\Users\admin\Desktop\i.jpgсерёжк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4500570"/>
            <a:ext cx="2000232" cy="2143130"/>
          </a:xfrm>
          <a:prstGeom prst="rect">
            <a:avLst/>
          </a:prstGeom>
          <a:noFill/>
        </p:spPr>
      </p:pic>
      <p:sp>
        <p:nvSpPr>
          <p:cNvPr id="6" name="Плюс 5"/>
          <p:cNvSpPr/>
          <p:nvPr/>
        </p:nvSpPr>
        <p:spPr>
          <a:xfrm>
            <a:off x="3000364" y="500042"/>
            <a:ext cx="1071570" cy="8572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785786" y="3714752"/>
            <a:ext cx="3143272" cy="207170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4071942"/>
            <a:ext cx="737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600" b="1" dirty="0" smtClean="0"/>
              <a:t>?</a:t>
            </a:r>
            <a:endParaRPr lang="ru-RU" sz="9600" b="1" dirty="0"/>
          </a:p>
        </p:txBody>
      </p:sp>
      <p:sp>
        <p:nvSpPr>
          <p:cNvPr id="9" name="Плюс 8"/>
          <p:cNvSpPr/>
          <p:nvPr/>
        </p:nvSpPr>
        <p:spPr>
          <a:xfrm>
            <a:off x="5429256" y="1928802"/>
            <a:ext cx="1071570" cy="8572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7215206" y="3500438"/>
            <a:ext cx="1071570" cy="8572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6" name="Picture 6" descr="C:\Users\admin\Desktop\i.jpgсыроеж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143248"/>
            <a:ext cx="4143404" cy="371475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4357694"/>
            <a:ext cx="67409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 smtClean="0">
                <a:latin typeface="Monotype Corsiva" pitchFamily="66" charset="0"/>
              </a:rPr>
              <a:t>СЫРОЕЖКА</a:t>
            </a:r>
            <a:endParaRPr lang="ru-RU" sz="96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2" grpId="0"/>
      <p:bldP spid="1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b="1" dirty="0" smtClean="0"/>
              <a:t>Задание 3.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latin typeface="Bookman Old Style" pitchFamily="18" charset="0"/>
              </a:rPr>
              <a:t>Люди испокон веков определяли черты характера и поведения через сравнение с животными. Догадайтесь, какого представителя флоры или фауны имеет в виду человек, когда говорит:</a:t>
            </a:r>
            <a:endParaRPr lang="ru-RU" sz="3200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00043"/>
            <a:ext cx="4502944" cy="57964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cs typeface="Mongolian Baiti" pitchFamily="66" charset="0"/>
              </a:rPr>
              <a:t>Смелый, как …</a:t>
            </a:r>
          </a:p>
          <a:p>
            <a:r>
              <a:rPr lang="ru-RU" sz="3200" b="1" dirty="0" smtClean="0"/>
              <a:t>Трудолюбивый, как…</a:t>
            </a:r>
          </a:p>
          <a:p>
            <a:r>
              <a:rPr lang="ru-RU" sz="3200" b="1" dirty="0" smtClean="0"/>
              <a:t>Беспечный, как…</a:t>
            </a:r>
          </a:p>
          <a:p>
            <a:r>
              <a:rPr lang="ru-RU" sz="4800" b="1" dirty="0" smtClean="0"/>
              <a:t>Злой, как …</a:t>
            </a:r>
          </a:p>
          <a:p>
            <a:r>
              <a:rPr lang="ru-RU" sz="4000" b="1" dirty="0" smtClean="0"/>
              <a:t>Хитрый, как …</a:t>
            </a:r>
          </a:p>
          <a:p>
            <a:r>
              <a:rPr lang="ru-RU" sz="4000" b="1" dirty="0" smtClean="0"/>
              <a:t>Упрямый, как </a:t>
            </a:r>
            <a:r>
              <a:rPr lang="ru-RU" sz="4000" b="1" dirty="0" smtClean="0"/>
              <a:t>…</a:t>
            </a:r>
          </a:p>
          <a:p>
            <a:pPr lvl="0"/>
            <a:r>
              <a:rPr lang="ru-RU" sz="4000" b="1" dirty="0" smtClean="0"/>
              <a:t>Верный, как … </a:t>
            </a:r>
          </a:p>
          <a:p>
            <a:endParaRPr lang="ru-RU" sz="4000" b="1" dirty="0" smtClean="0"/>
          </a:p>
          <a:p>
            <a:endParaRPr lang="ru-RU" sz="4000" b="1" dirty="0">
              <a:cs typeface="Mongolian Baiti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146" name="Picture 2" descr="C:\Users\admin\Desktop\i.jpgле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142984"/>
            <a:ext cx="4000527" cy="5500726"/>
          </a:xfrm>
          <a:prstGeom prst="rect">
            <a:avLst/>
          </a:prstGeom>
          <a:noFill/>
        </p:spPr>
      </p:pic>
      <p:pic>
        <p:nvPicPr>
          <p:cNvPr id="6147" name="Picture 3" descr="C:\Users\admin\Desktop\i.jpgму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071546"/>
            <a:ext cx="4500594" cy="5572188"/>
          </a:xfrm>
          <a:prstGeom prst="rect">
            <a:avLst/>
          </a:prstGeom>
          <a:noFill/>
        </p:spPr>
      </p:pic>
      <p:pic>
        <p:nvPicPr>
          <p:cNvPr id="6148" name="Picture 4" descr="C:\Users\admin\Desktop\i.jpgстрекоз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071546"/>
            <a:ext cx="4500357" cy="5572188"/>
          </a:xfrm>
          <a:prstGeom prst="rect">
            <a:avLst/>
          </a:prstGeom>
          <a:noFill/>
        </p:spPr>
      </p:pic>
      <p:pic>
        <p:nvPicPr>
          <p:cNvPr id="6149" name="Picture 5" descr="C:\Users\admin\Desktop\i.jpgвол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1071546"/>
            <a:ext cx="4500594" cy="5572188"/>
          </a:xfrm>
          <a:prstGeom prst="rect">
            <a:avLst/>
          </a:prstGeom>
          <a:noFill/>
        </p:spPr>
      </p:pic>
      <p:pic>
        <p:nvPicPr>
          <p:cNvPr id="6150" name="Picture 6" descr="C:\Users\admin\Desktop\57.jpgлис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1071546"/>
            <a:ext cx="4500594" cy="5572188"/>
          </a:xfrm>
          <a:prstGeom prst="rect">
            <a:avLst/>
          </a:prstGeom>
          <a:noFill/>
        </p:spPr>
      </p:pic>
      <p:pic>
        <p:nvPicPr>
          <p:cNvPr id="6151" name="Picture 7" descr="C:\Users\admin\Desktop\i.jpgосёл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1071546"/>
            <a:ext cx="4572032" cy="5572188"/>
          </a:xfrm>
          <a:prstGeom prst="rect">
            <a:avLst/>
          </a:prstGeom>
          <a:noFill/>
        </p:spPr>
      </p:pic>
      <p:pic>
        <p:nvPicPr>
          <p:cNvPr id="1026" name="Picture 2" descr="C:\Users\admin\Desktop\i.jpgпёс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4810" y="1071546"/>
            <a:ext cx="4572032" cy="5572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расивое видео о природ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b="1" dirty="0" smtClean="0"/>
              <a:t>Задание 4.</a:t>
            </a:r>
            <a:br>
              <a:rPr lang="ru-RU" sz="6600" b="1" dirty="0" smtClean="0"/>
            </a:br>
            <a:endParaRPr lang="ru-RU" sz="6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14488"/>
            <a:ext cx="85725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Ящерица, постоянно меняющая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свою  окраску .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Родные братья крокодилов.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Птица — "болтушка" .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"Корабль" пустыни .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У кого уши на ногах?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Самая маленькая птица.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4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Какая змея строит гнездо? </a:t>
            </a:r>
            <a:endParaRPr lang="ru-RU" sz="40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u="sng" dirty="0" smtClean="0"/>
              <a:t>ОТВЕТЫ: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4800" b="1" dirty="0" smtClean="0"/>
              <a:t>1.хамелеон</a:t>
            </a:r>
            <a:br>
              <a:rPr lang="ru-RU" sz="4800" b="1" dirty="0" smtClean="0"/>
            </a:br>
            <a:r>
              <a:rPr lang="ru-RU" sz="4800" b="1" dirty="0" smtClean="0"/>
              <a:t>2.аллигатор</a:t>
            </a:r>
            <a:br>
              <a:rPr lang="ru-RU" sz="4800" b="1" dirty="0" smtClean="0"/>
            </a:br>
            <a:r>
              <a:rPr lang="ru-RU" sz="4800" b="1" dirty="0" smtClean="0"/>
              <a:t>3.сорока</a:t>
            </a:r>
            <a:br>
              <a:rPr lang="ru-RU" sz="4800" b="1" dirty="0" smtClean="0"/>
            </a:br>
            <a:r>
              <a:rPr lang="ru-RU" sz="4800" b="1" dirty="0" smtClean="0"/>
              <a:t>4.верблюд</a:t>
            </a:r>
            <a:br>
              <a:rPr lang="ru-RU" sz="4800" b="1" dirty="0" smtClean="0"/>
            </a:br>
            <a:r>
              <a:rPr lang="ru-RU" sz="4800" b="1" dirty="0" smtClean="0"/>
              <a:t>5. у кузнечика</a:t>
            </a:r>
            <a:br>
              <a:rPr lang="ru-RU" sz="4800" b="1" dirty="0" smtClean="0"/>
            </a:br>
            <a:r>
              <a:rPr lang="ru-RU" sz="4800" b="1" dirty="0" smtClean="0"/>
              <a:t>6. колибри</a:t>
            </a:r>
            <a:br>
              <a:rPr lang="ru-RU" sz="4800" b="1" dirty="0" smtClean="0"/>
            </a:br>
            <a:r>
              <a:rPr lang="ru-RU" sz="4800" b="1" dirty="0" smtClean="0"/>
              <a:t>7. королевская кобра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Очень красивое видео [ПРИРОДА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Очень красивое видео [ПРИРОДА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82" y="214290"/>
            <a:ext cx="8572560" cy="6643710"/>
          </a:xfrm>
          <a:prstGeom prst="rect">
            <a:avLst/>
          </a:prstGeom>
        </p:spPr>
      </p:pic>
      <p:sp>
        <p:nvSpPr>
          <p:cNvPr id="6" name="Пятно 2 5"/>
          <p:cNvSpPr/>
          <p:nvPr/>
        </p:nvSpPr>
        <p:spPr>
          <a:xfrm>
            <a:off x="0" y="0"/>
            <a:ext cx="9144000" cy="6858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cs typeface="Simplified Arabic" pitchFamily="18" charset="-78"/>
              </a:rPr>
              <a:t>Берегите природу!!!</a:t>
            </a:r>
            <a:endParaRPr lang="ru-RU" sz="6000" b="1" dirty="0"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6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рязнение окружающей среды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atangChe" pitchFamily="49" charset="-127"/>
                <a:ea typeface="BatangChe" pitchFamily="49" charset="-127"/>
              </a:rPr>
              <a:t>Печальная статистика</a:t>
            </a:r>
            <a:endParaRPr lang="ru-RU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857364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Каждый день фауна земного шара становится беднее на один вид животных;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Каждую неделю мы навсегда теряем один вид растений;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одну минуту вырубаются 20 гектаров тропических лесов;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 миллиардов тонн углекислого газа ежегодно выбрасываются в атмосферу Земли;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наши реки и Земля наполнены мусором, нефтью, смолой, красками, кислотами, ядами, бытовыми отходами и превратились в кладбища рыб;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Symbol" pitchFamily="18" charset="2"/>
              </a:rPr>
              <a:t>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ymbol" pitchFamily="18" charset="2"/>
                <a:cs typeface="Times New Roman" pitchFamily="18" charset="0"/>
              </a:rPr>
              <a:t>      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Экологическая катастрофа нависла темной тенью над каждым человеком планеты Земля!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 Narrow" pitchFamily="34" charset="0"/>
              </a:rPr>
              <a:t>Из «Экологического кодекса России»: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715404" cy="50697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atin typeface="BatangChe" pitchFamily="49" charset="-127"/>
                <a:ea typeface="BatangChe" pitchFamily="49" charset="-127"/>
                <a:cs typeface="IrisUPC" pitchFamily="34" charset="-34"/>
              </a:rPr>
              <a:t>«Целостность природы – гарантия существования человека как вида. Разрушая природу, мы причиняем ущерб не только самим себе, но и будущим поколениям, несём нравственную ответственность перед потомками за сохранение многообразия и богатства природного мира»</a:t>
            </a:r>
            <a:r>
              <a:rPr lang="ru-RU" sz="2800" dirty="0" smtClean="0">
                <a:latin typeface="BatangChe" pitchFamily="49" charset="-127"/>
                <a:ea typeface="BatangChe" pitchFamily="49" charset="-127"/>
                <a:cs typeface="IrisUPC" pitchFamily="34" charset="-34"/>
              </a:rPr>
              <a:t>.</a:t>
            </a:r>
            <a:endParaRPr lang="ru-RU" sz="2800" dirty="0">
              <a:latin typeface="BatangChe" pitchFamily="49" charset="-127"/>
              <a:ea typeface="BatangChe" pitchFamily="49" charset="-127"/>
              <a:cs typeface="IrisUPC" pitchFamily="34" charset="-34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/>
              <a:t>Правила 4-х «НЕ»:</a:t>
            </a:r>
            <a:br>
              <a:rPr lang="ru-RU" sz="5400" b="1" dirty="0" smtClean="0"/>
            </a:b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/>
              <a:t>В правилах поведения в природе многие советы  начинаются  со  слова  «Не». Как вы думаете. Что это  за советы?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sz="3200" b="1" dirty="0" smtClean="0">
                <a:latin typeface="Arial Narrow" pitchFamily="34" charset="0"/>
              </a:rPr>
              <a:t>Никогда не лазайте на деревья, не ломайте ветви, они живые!</a:t>
            </a:r>
          </a:p>
          <a:p>
            <a:pPr lvl="1"/>
            <a:r>
              <a:rPr lang="ru-RU" sz="3200" b="1" dirty="0" smtClean="0">
                <a:latin typeface="Arial Narrow" pitchFamily="34" charset="0"/>
              </a:rPr>
              <a:t>Не рвите цветы, не лишайте Землю красоты!</a:t>
            </a:r>
          </a:p>
          <a:p>
            <a:pPr lvl="1"/>
            <a:r>
              <a:rPr lang="ru-RU" sz="3200" b="1" dirty="0" smtClean="0">
                <a:latin typeface="Arial Narrow" pitchFamily="34" charset="0"/>
              </a:rPr>
              <a:t>Не разоряйте гнезд!</a:t>
            </a:r>
          </a:p>
          <a:p>
            <a:pPr lvl="1"/>
            <a:r>
              <a:rPr lang="ru-RU" sz="3200" b="1" dirty="0" smtClean="0">
                <a:latin typeface="Arial Narrow" pitchFamily="34" charset="0"/>
              </a:rPr>
              <a:t>Не вредите никаким живым существам!</a:t>
            </a:r>
          </a:p>
          <a:p>
            <a:pPr lvl="1"/>
            <a:r>
              <a:rPr lang="ru-RU" sz="3200" b="1" dirty="0" smtClean="0">
                <a:latin typeface="Arial Narrow" pitchFamily="34" charset="0"/>
              </a:rPr>
              <a:t>Будьте другом и защитником природы!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22 апреля – Всемирный День Земли</a:t>
            </a:r>
            <a:endParaRPr lang="ru-RU" sz="4400" b="1" dirty="0">
              <a:latin typeface="Monotype Corsiva" pitchFamily="66" charset="0"/>
            </a:endParaRPr>
          </a:p>
        </p:txBody>
      </p:sp>
      <p:pic>
        <p:nvPicPr>
          <p:cNvPr id="17410" name="Picture 2" descr="C:\Users\admin\Desktop\i.jp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81162"/>
            <a:ext cx="8643965" cy="4891110"/>
          </a:xfrm>
          <a:prstGeom prst="rect">
            <a:avLst/>
          </a:prstGeom>
          <a:noFill/>
        </p:spPr>
      </p:pic>
      <p:pic>
        <p:nvPicPr>
          <p:cNvPr id="17411" name="Picture 3" descr="C:\Users\admin\Desktop\i.jpg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8643966" cy="4786346"/>
          </a:xfrm>
          <a:prstGeom prst="rect">
            <a:avLst/>
          </a:prstGeom>
          <a:noFill/>
        </p:spPr>
      </p:pic>
      <p:pic>
        <p:nvPicPr>
          <p:cNvPr id="17412" name="Picture 4" descr="C:\Users\admin\Desktop\i.jpg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14488"/>
            <a:ext cx="8786842" cy="4857784"/>
          </a:xfrm>
          <a:prstGeom prst="rect">
            <a:avLst/>
          </a:prstGeom>
          <a:noFill/>
        </p:spPr>
      </p:pic>
      <p:pic>
        <p:nvPicPr>
          <p:cNvPr id="17413" name="Picture 5" descr="C:\Users\admin\Desktop\i.jpg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1714488"/>
            <a:ext cx="8786841" cy="4857784"/>
          </a:xfrm>
          <a:prstGeom prst="rect">
            <a:avLst/>
          </a:prstGeom>
          <a:noFill/>
        </p:spPr>
      </p:pic>
      <p:pic>
        <p:nvPicPr>
          <p:cNvPr id="17414" name="Picture 6" descr="C:\Users\admin\Desktop\i.jpg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643050"/>
            <a:ext cx="8786841" cy="4929222"/>
          </a:xfrm>
          <a:prstGeom prst="rect">
            <a:avLst/>
          </a:prstGeom>
          <a:noFill/>
        </p:spPr>
      </p:pic>
      <p:pic>
        <p:nvPicPr>
          <p:cNvPr id="17415" name="Picture 7" descr="C:\Users\admin\Desktop\Природа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1714488"/>
            <a:ext cx="8786842" cy="4786346"/>
          </a:xfrm>
          <a:prstGeom prst="rect">
            <a:avLst/>
          </a:prstGeom>
          <a:noFill/>
        </p:spPr>
      </p:pic>
      <p:pic>
        <p:nvPicPr>
          <p:cNvPr id="17416" name="Picture 8" descr="C:\Users\admin\Desktop\i.jpg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8" y="1714488"/>
            <a:ext cx="8786842" cy="4786345"/>
          </a:xfrm>
          <a:prstGeom prst="rect">
            <a:avLst/>
          </a:prstGeom>
          <a:noFill/>
        </p:spPr>
      </p:pic>
      <p:pic>
        <p:nvPicPr>
          <p:cNvPr id="17417" name="Picture 9" descr="C:\Users\admin\Desktop\i.jpg1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58" y="1714488"/>
            <a:ext cx="8786841" cy="4857784"/>
          </a:xfrm>
          <a:prstGeom prst="rect">
            <a:avLst/>
          </a:prstGeom>
          <a:noFill/>
        </p:spPr>
      </p:pic>
      <p:pic>
        <p:nvPicPr>
          <p:cNvPr id="17418" name="Picture 10" descr="C:\Users\admin\Desktop\i.jpg10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7158" y="1714488"/>
            <a:ext cx="8786842" cy="4857783"/>
          </a:xfrm>
          <a:prstGeom prst="rect">
            <a:avLst/>
          </a:prstGeom>
          <a:noFill/>
        </p:spPr>
      </p:pic>
      <p:pic>
        <p:nvPicPr>
          <p:cNvPr id="17419" name="Picture 11" descr="C:\Users\admin\Desktop\i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1714488"/>
            <a:ext cx="8929717" cy="4929222"/>
          </a:xfrm>
          <a:prstGeom prst="rect">
            <a:avLst/>
          </a:prstGeom>
          <a:noFill/>
        </p:spPr>
      </p:pic>
      <p:pic>
        <p:nvPicPr>
          <p:cNvPr id="17420" name="Picture 12" descr="C:\Users\admin\Desktop\i.jpg9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282" y="1714488"/>
            <a:ext cx="8929718" cy="5143512"/>
          </a:xfrm>
          <a:prstGeom prst="rect">
            <a:avLst/>
          </a:prstGeom>
          <a:noFill/>
        </p:spPr>
      </p:pic>
      <p:pic>
        <p:nvPicPr>
          <p:cNvPr id="17421" name="Picture 13" descr="C:\Users\admin\Desktop\i.jpg12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5720" y="1714488"/>
            <a:ext cx="8858279" cy="514351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74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5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5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BatangChe" pitchFamily="49" charset="-127"/>
                <a:ea typeface="BatangChe" pitchFamily="49" charset="-127"/>
              </a:rPr>
              <a:t>Задание 1.</a:t>
            </a:r>
            <a:br>
              <a:rPr lang="ru-RU" sz="3600" b="1" dirty="0" smtClean="0">
                <a:latin typeface="BatangChe" pitchFamily="49" charset="-127"/>
                <a:ea typeface="BatangChe" pitchFamily="49" charset="-127"/>
              </a:rPr>
            </a:br>
            <a:r>
              <a:rPr lang="ru-RU" sz="3600" b="1" dirty="0" smtClean="0">
                <a:latin typeface="BatangChe" pitchFamily="49" charset="-127"/>
                <a:ea typeface="BatangChe" pitchFamily="49" charset="-127"/>
              </a:rPr>
              <a:t>Загадки о цветах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smtClean="0"/>
              <a:t>1. На лугу и в поле</a:t>
            </a:r>
            <a:br>
              <a:rPr lang="ru-RU" b="1" i="1" dirty="0" smtClean="0"/>
            </a:br>
            <a:r>
              <a:rPr lang="ru-RU" b="1" i="1" dirty="0" smtClean="0"/>
              <a:t>Мы его встречаем. </a:t>
            </a:r>
            <a:br>
              <a:rPr lang="ru-RU" b="1" i="1" dirty="0" smtClean="0"/>
            </a:br>
            <a:r>
              <a:rPr lang="ru-RU" b="1" i="1" dirty="0" smtClean="0"/>
              <a:t>Лепесточки белые </a:t>
            </a:r>
            <a:br>
              <a:rPr lang="ru-RU" b="1" i="1" dirty="0" smtClean="0"/>
            </a:br>
            <a:r>
              <a:rPr lang="ru-RU" b="1" i="1" dirty="0" smtClean="0"/>
              <a:t>Мы на нем считаем.</a:t>
            </a:r>
            <a:br>
              <a:rPr lang="ru-RU" b="1" i="1" dirty="0" smtClean="0"/>
            </a:br>
            <a:r>
              <a:rPr lang="ru-RU" b="1" i="1" dirty="0" err="1" smtClean="0"/>
              <a:t>Сердцевинка</a:t>
            </a:r>
            <a:r>
              <a:rPr lang="ru-RU" b="1" i="1" dirty="0" smtClean="0"/>
              <a:t> желтая</a:t>
            </a:r>
            <a:br>
              <a:rPr lang="ru-RU" b="1" i="1" dirty="0" smtClean="0"/>
            </a:br>
            <a:r>
              <a:rPr lang="ru-RU" b="1" i="1" dirty="0" smtClean="0"/>
              <a:t>У цветка того, </a:t>
            </a:r>
            <a:br>
              <a:rPr lang="ru-RU" b="1" i="1" dirty="0" smtClean="0"/>
            </a:br>
            <a:r>
              <a:rPr lang="ru-RU" b="1" i="1" dirty="0" smtClean="0"/>
              <a:t>Будто крошка солнышка</a:t>
            </a:r>
            <a:br>
              <a:rPr lang="ru-RU" b="1" i="1" dirty="0" smtClean="0"/>
            </a:br>
            <a:r>
              <a:rPr lang="ru-RU" b="1" i="1" dirty="0" smtClean="0"/>
              <a:t>Забралась в него.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 descr="C:\Users\admin\Desktop\d67e6c0b-d322-4348-a895-5a4d4506b1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785926"/>
            <a:ext cx="4429157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357166"/>
            <a:ext cx="2514600" cy="650083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. Колосится в поле рожь,</a:t>
            </a:r>
            <a:br>
              <a:rPr lang="ru-RU" sz="3200" b="1" dirty="0" smtClean="0"/>
            </a:br>
            <a:r>
              <a:rPr lang="ru-RU" sz="3200" b="1" dirty="0" smtClean="0"/>
              <a:t>Там во ржи цветок найдешь.</a:t>
            </a:r>
            <a:br>
              <a:rPr lang="ru-RU" sz="3200" b="1" dirty="0" smtClean="0"/>
            </a:br>
            <a:r>
              <a:rPr lang="ru-RU" sz="3200" b="1" dirty="0" smtClean="0"/>
              <a:t>Хоть не красный он, а синий</a:t>
            </a:r>
            <a:br>
              <a:rPr lang="ru-RU" sz="3200" b="1" dirty="0" smtClean="0"/>
            </a:br>
            <a:r>
              <a:rPr lang="ru-RU" sz="3200" b="1" dirty="0" smtClean="0"/>
              <a:t>Все ж на звездочку похож.</a:t>
            </a:r>
          </a:p>
          <a:p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admin\Desktop\i.jp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85728"/>
            <a:ext cx="6072198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276</TotalTime>
  <Words>296</Words>
  <Application>Microsoft Office PowerPoint</Application>
  <PresentationFormat>Экран (4:3)</PresentationFormat>
  <Paragraphs>55</Paragraphs>
  <Slides>22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Слайд 1</vt:lpstr>
      <vt:lpstr>Слайд 2</vt:lpstr>
      <vt:lpstr>Слайд 3</vt:lpstr>
      <vt:lpstr>Печальная статистика</vt:lpstr>
      <vt:lpstr>Из «Экологического кодекса России»: </vt:lpstr>
      <vt:lpstr>Правила 4-х «НЕ»: </vt:lpstr>
      <vt:lpstr>22 апреля – Всемирный День Земли</vt:lpstr>
      <vt:lpstr>Задание 1. Загадки о цветах</vt:lpstr>
      <vt:lpstr>Слайд 9</vt:lpstr>
      <vt:lpstr>Слайд 10</vt:lpstr>
      <vt:lpstr>Слайд 11</vt:lpstr>
      <vt:lpstr>Слайд 12</vt:lpstr>
      <vt:lpstr>Белые горошки на зеленой ножке </vt:lpstr>
      <vt:lpstr>2. Решите ребусы:  «Зашифрованные грибы»</vt:lpstr>
      <vt:lpstr>Слайд 15</vt:lpstr>
      <vt:lpstr>Слайд 16</vt:lpstr>
      <vt:lpstr>Слайд 17</vt:lpstr>
      <vt:lpstr>Задание 3.</vt:lpstr>
      <vt:lpstr>Слайд 19</vt:lpstr>
      <vt:lpstr>Задание 4. </vt:lpstr>
      <vt:lpstr>ОТВЕТЫ: 1.хамелеон 2.аллигатор 3.сорока 4.верблюд 5. у кузнечика 6. колибри 7. королевская кобра 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2013-03-10T19:38:46Z</dcterms:created>
  <dcterms:modified xsi:type="dcterms:W3CDTF">2013-03-11T18:26:41Z</dcterms:modified>
</cp:coreProperties>
</file>