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BFC87-08C2-4E4D-B242-48D80220CD06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21653-2BF5-4330-8292-A204D1936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 hasCustomPrompt="1"/>
          </p:nvPr>
        </p:nvSpPr>
        <p:spPr>
          <a:xfrm>
            <a:off x="1981200" y="1447800"/>
            <a:ext cx="914400" cy="914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 smtClean="0"/>
              <a:t>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1"/>
          </p:nvPr>
        </p:nvSpPr>
        <p:spPr>
          <a:xfrm>
            <a:off x="2743200" y="1981200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381001" y="1752600"/>
            <a:ext cx="5383365" cy="514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297363" algn="l"/>
              </a:tabLst>
            </a:pPr>
            <a:r>
              <a:rPr lang="ru-RU" sz="7300" b="0" dirty="0" smtClean="0"/>
              <a:t>Подготовка</a:t>
            </a:r>
            <a:r>
              <a:rPr lang="ru-RU" sz="7300" dirty="0" smtClean="0"/>
              <a:t> </a:t>
            </a:r>
            <a:r>
              <a:rPr lang="ru-RU" sz="6700" dirty="0" smtClean="0"/>
              <a:t>к </a:t>
            </a:r>
            <a:r>
              <a:rPr lang="ru-RU" sz="7300" dirty="0" smtClean="0"/>
              <a:t>ЕГЭ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по </a:t>
            </a:r>
            <a:r>
              <a:rPr lang="ru-RU" dirty="0" smtClean="0"/>
              <a:t>обществознанию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309570" y="5903893"/>
            <a:ext cx="2834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Лысенко Л.Ф.</a:t>
            </a:r>
          </a:p>
          <a:p>
            <a:r>
              <a:rPr lang="ru-RU" sz="2400" dirty="0" smtClean="0"/>
              <a:t>МБОУ «СОШ №4»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результаты ЕГЭ ниже прогнозируемых?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85128"/>
            <a:ext cx="4191000" cy="317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164134"/>
            <a:ext cx="8077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кодификаторе указаны разделы, глобальные </a:t>
            </a:r>
            <a:r>
              <a:rPr lang="ru-RU" sz="2800" dirty="0" err="1" smtClean="0"/>
              <a:t>темы,но</a:t>
            </a:r>
            <a:r>
              <a:rPr lang="ru-RU" sz="2800" dirty="0" smtClean="0"/>
              <a:t> не детализированы </a:t>
            </a:r>
            <a:r>
              <a:rPr lang="ru-RU" sz="2800" dirty="0" err="1" smtClean="0"/>
              <a:t>подтемы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Необходимо совершенствовать критерии оценки </a:t>
            </a:r>
          </a:p>
          <a:p>
            <a:r>
              <a:rPr lang="ru-RU" sz="2800" dirty="0" smtClean="0"/>
              <a:t>заданий части С.</a:t>
            </a:r>
          </a:p>
          <a:p>
            <a:r>
              <a:rPr lang="ru-RU" sz="2800" dirty="0" smtClean="0"/>
              <a:t>Недостаток времени</a:t>
            </a:r>
          </a:p>
          <a:p>
            <a:r>
              <a:rPr lang="ru-RU" sz="2800" dirty="0" smtClean="0"/>
              <a:t>Личные особенности</a:t>
            </a:r>
          </a:p>
          <a:p>
            <a:r>
              <a:rPr lang="ru-RU" sz="2800" dirty="0" smtClean="0"/>
              <a:t>ученика и эксперта.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55-60 баллов- средний по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России результат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ЕГЭ по обществознанию.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Это и есть задача-минимум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для учителя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"/>
            <a:ext cx="9072000" cy="680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Обществознание-самый</a:t>
            </a:r>
            <a:r>
              <a:rPr lang="ru-RU" dirty="0" smtClean="0"/>
              <a:t> популярный предмет,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5242693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который выбирают старшеклассники для сдачи ЕГЭ. Ежегодно число сдающих превышает 400 тысяч. Объясняется это просто- результаты ЕГЭ по обществознанию принимаются по 30 специальностям в вузах  и </a:t>
            </a:r>
            <a:r>
              <a:rPr lang="ru-RU" dirty="0" err="1" smtClean="0"/>
              <a:t>ссузах</a:t>
            </a:r>
            <a:r>
              <a:rPr lang="ru-RU" dirty="0" smtClean="0"/>
              <a:t> России.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560000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32766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 </a:t>
            </a:r>
            <a:r>
              <a:rPr lang="ru-RU" sz="2800" dirty="0" smtClean="0"/>
              <a:t>сложности ЕГЭ по обществознанию  высказываются противоположные точки зрения. Одни  считают его лёгким, другие относят  к наиболее сложным.</a:t>
            </a:r>
          </a:p>
          <a:p>
            <a:r>
              <a:rPr lang="ru-RU" sz="2800" dirty="0" err="1" smtClean="0"/>
              <a:t>А.Лазебникова</a:t>
            </a:r>
            <a:r>
              <a:rPr lang="ru-RU" sz="2800" dirty="0" smtClean="0"/>
              <a:t> считает, что определенный круг заданий</a:t>
            </a:r>
          </a:p>
          <a:p>
            <a:r>
              <a:rPr lang="ru-RU" sz="2800" dirty="0" smtClean="0"/>
              <a:t>выполняет большинство выпускников, только 4% не набирают минимального балла. И в тоже время в части С есть задания, которые требуют мобилизации всего потенциала знаний и умений.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подготовке </a:t>
            </a:r>
            <a:br>
              <a:rPr lang="ru-RU" dirty="0" smtClean="0"/>
            </a:br>
            <a:r>
              <a:rPr lang="ru-RU" dirty="0" smtClean="0"/>
              <a:t>к ЕГЭ по обществознанию.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Учителю важно  сформировать систему предметной подготовки учащихся с  6 по 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Необходимо глубоко и всесторонне усвоить документы, разработанные ФИПИ.</a:t>
            </a:r>
          </a:p>
          <a:p>
            <a:r>
              <a:rPr lang="ru-RU" dirty="0" smtClean="0"/>
              <a:t>Широко использовать виды самостоятельной работы , повторение с выполнением заданий в различных формах : составление таблиц, схем, развернутых планов, эссе…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380" y="4770000"/>
            <a:ext cx="3413620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762000"/>
            <a:ext cx="85639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Научить учащихся внимательно читать учебное </a:t>
            </a:r>
          </a:p>
          <a:p>
            <a:r>
              <a:rPr lang="ru-RU" sz="2800" dirty="0" smtClean="0"/>
              <a:t>задание</a:t>
            </a:r>
            <a:r>
              <a:rPr lang="ru-RU" dirty="0" smtClean="0"/>
              <a:t>, </a:t>
            </a:r>
            <a:r>
              <a:rPr lang="ru-RU" sz="2800" dirty="0" smtClean="0"/>
              <a:t>понимать его смысл и точно</a:t>
            </a:r>
            <a:r>
              <a:rPr lang="ru-RU" dirty="0" smtClean="0"/>
              <a:t>, </a:t>
            </a:r>
            <a:r>
              <a:rPr lang="ru-RU" sz="2800" dirty="0" smtClean="0"/>
              <a:t>лаконично</a:t>
            </a:r>
          </a:p>
          <a:p>
            <a:r>
              <a:rPr lang="ru-RU" sz="2800" dirty="0" smtClean="0"/>
              <a:t>отвечать по существу ,руководствуясь алгоритмом.</a:t>
            </a:r>
          </a:p>
          <a:p>
            <a:endParaRPr lang="ru-RU" sz="2800" dirty="0" smtClean="0"/>
          </a:p>
          <a:p>
            <a:r>
              <a:rPr lang="ru-RU" sz="2800" dirty="0" smtClean="0"/>
              <a:t>Особое внимание уделить формированию умений</a:t>
            </a:r>
          </a:p>
          <a:p>
            <a:r>
              <a:rPr lang="ru-RU" sz="2800" dirty="0" smtClean="0"/>
              <a:t>и навыков, которые необходимы при написании </a:t>
            </a:r>
          </a:p>
          <a:p>
            <a:r>
              <a:rPr lang="ru-RU" sz="2800" dirty="0" smtClean="0"/>
              <a:t>заданий части С.</a:t>
            </a:r>
          </a:p>
          <a:p>
            <a:endParaRPr lang="ru-RU" sz="2800" dirty="0" smtClean="0"/>
          </a:p>
          <a:p>
            <a:r>
              <a:rPr lang="ru-RU" sz="2800" dirty="0" smtClean="0"/>
              <a:t>Проводить  текущие и промежуточные контрольные </a:t>
            </a:r>
          </a:p>
          <a:p>
            <a:r>
              <a:rPr lang="ru-RU" sz="2800" dirty="0" smtClean="0"/>
              <a:t>в формате близком к ЕГЭ.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448" y="4626000"/>
            <a:ext cx="3526552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формы работы с учащимися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Проведение лекториев для учащихся по структуре  заданий и процедуре заполнения бланков регистрации и ответов.</a:t>
            </a:r>
          </a:p>
          <a:p>
            <a:r>
              <a:rPr lang="ru-RU" dirty="0" smtClean="0"/>
              <a:t>У каждого ученика, сдающего  ЕГЭ ,должен быть Кодификатор-это его план подготовки к экзамену, где он отмечает изученные темы.</a:t>
            </a:r>
          </a:p>
          <a:p>
            <a:r>
              <a:rPr lang="ru-RU" dirty="0" smtClean="0"/>
              <a:t> Использование памяток : «Как</a:t>
            </a:r>
          </a:p>
          <a:p>
            <a:r>
              <a:rPr lang="ru-RU" dirty="0" smtClean="0"/>
              <a:t>составить сложный план»,</a:t>
            </a:r>
          </a:p>
          <a:p>
            <a:pPr>
              <a:buNone/>
            </a:pPr>
            <a:r>
              <a:rPr lang="ru-RU" dirty="0" smtClean="0"/>
              <a:t> « Как написать эссе», различных</a:t>
            </a:r>
          </a:p>
          <a:p>
            <a:r>
              <a:rPr lang="ru-RU" dirty="0" smtClean="0"/>
              <a:t>клише, алгоритмов.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000" y="4428000"/>
            <a:ext cx="3240000" cy="2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формы работы с учащимися: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навыков чтения и анализа схематической информации.</a:t>
            </a:r>
          </a:p>
          <a:p>
            <a:r>
              <a:rPr lang="ru-RU" dirty="0" smtClean="0"/>
              <a:t>Составление учениками дидактического материала (схемы, таблицы, планы).</a:t>
            </a:r>
          </a:p>
          <a:p>
            <a:r>
              <a:rPr lang="ru-RU" dirty="0" smtClean="0"/>
              <a:t>Осуществление коллективного разбора сложных заданий, анализа ошибок.</a:t>
            </a:r>
          </a:p>
          <a:p>
            <a:r>
              <a:rPr lang="ru-RU" dirty="0" smtClean="0"/>
              <a:t>Обучение учащихся правилам оформления задания, технологиям выбора правильного ответа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000" y="3394615"/>
            <a:ext cx="2556000" cy="346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914400"/>
            <a:ext cx="823225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Систематическая работа с текстами, содержащими</a:t>
            </a:r>
          </a:p>
          <a:p>
            <a:r>
              <a:rPr lang="ru-RU" sz="2800" dirty="0" smtClean="0"/>
              <a:t>научную информацию</a:t>
            </a:r>
            <a:r>
              <a:rPr lang="ru-RU" dirty="0" smtClean="0"/>
              <a:t>., </a:t>
            </a:r>
            <a:r>
              <a:rPr lang="ru-RU" sz="2800" dirty="0" smtClean="0"/>
              <a:t>с материалами СМИ, их </a:t>
            </a:r>
          </a:p>
          <a:p>
            <a:r>
              <a:rPr lang="ru-RU" sz="2800" dirty="0" smtClean="0"/>
              <a:t>анализ и интерпретация.</a:t>
            </a:r>
          </a:p>
          <a:p>
            <a:endParaRPr lang="ru-RU" sz="2800" dirty="0" smtClean="0"/>
          </a:p>
          <a:p>
            <a:r>
              <a:rPr lang="ru-RU" sz="2800" dirty="0" smtClean="0"/>
              <a:t>Проведение родительских собраний с включением</a:t>
            </a:r>
          </a:p>
          <a:p>
            <a:r>
              <a:rPr lang="ru-RU" sz="2800" dirty="0" smtClean="0"/>
              <a:t>вопросов подготовки к ЕГЭ, информацией </a:t>
            </a:r>
          </a:p>
          <a:p>
            <a:r>
              <a:rPr lang="ru-RU" sz="2800" dirty="0" smtClean="0"/>
              <a:t>о результатах  контрольных работ,  </a:t>
            </a:r>
          </a:p>
          <a:p>
            <a:r>
              <a:rPr lang="ru-RU" sz="2800" dirty="0" smtClean="0"/>
              <a:t>репетиционного ЕГЭ, прогнозируемом  </a:t>
            </a:r>
          </a:p>
          <a:p>
            <a:r>
              <a:rPr lang="ru-RU" sz="2800" dirty="0" smtClean="0"/>
              <a:t>результате.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2667001" cy="37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2800" y="609600"/>
            <a:ext cx="58320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Очень важно, чтобы дети усвоили </a:t>
            </a:r>
          </a:p>
          <a:p>
            <a:r>
              <a:rPr lang="ru-RU" sz="2800" b="1" i="1" dirty="0" smtClean="0"/>
              <a:t>истину: подготовка к ЕГЭ –это</a:t>
            </a:r>
          </a:p>
          <a:p>
            <a:r>
              <a:rPr lang="ru-RU" sz="2800" b="1" i="1" dirty="0" smtClean="0"/>
              <a:t>тяжелый труд, результат будет </a:t>
            </a:r>
          </a:p>
          <a:p>
            <a:r>
              <a:rPr lang="ru-RU" sz="2800" b="1" i="1" dirty="0" smtClean="0"/>
              <a:t>прямо пропорционален времени,</a:t>
            </a:r>
          </a:p>
          <a:p>
            <a:r>
              <a:rPr lang="ru-RU" sz="2800" b="1" i="1" dirty="0" smtClean="0"/>
              <a:t>потраченному на  активную</a:t>
            </a:r>
          </a:p>
          <a:p>
            <a:r>
              <a:rPr lang="ru-RU" sz="2800" b="1" i="1" dirty="0" smtClean="0"/>
              <a:t>подготовку к экзамену 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9F8F3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8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431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Подготовка к ЕГЭ по обществознанию</vt:lpstr>
      <vt:lpstr>Обществознание-самый популярный предмет,</vt:lpstr>
      <vt:lpstr>Слайд 3</vt:lpstr>
      <vt:lpstr>Рекомендации по подготовке  к ЕГЭ по обществознанию.</vt:lpstr>
      <vt:lpstr>Слайд 5</vt:lpstr>
      <vt:lpstr>Основные формы работы с учащимися :</vt:lpstr>
      <vt:lpstr>Основные формы работы с учащимися:</vt:lpstr>
      <vt:lpstr>Слайд 8</vt:lpstr>
      <vt:lpstr>Слайд 9</vt:lpstr>
      <vt:lpstr>Почему результаты ЕГЭ ниже прогнозируемых?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</cp:lastModifiedBy>
  <cp:revision>63</cp:revision>
  <dcterms:modified xsi:type="dcterms:W3CDTF">2013-08-04T17:09:28Z</dcterms:modified>
</cp:coreProperties>
</file>