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16" name="Номер слайда 15"/>
          <p:cNvSpPr>
            <a:spLocks noGrp="1"/>
          </p:cNvSpPr>
          <p:nvPr>
            <p:ph type="sldNum" sz="quarter" idx="11"/>
          </p:nvPr>
        </p:nvSpPr>
        <p:spPr/>
        <p:txBody>
          <a:bodyPr/>
          <a:lstStyle/>
          <a:p>
            <a:fld id="{6CA66A7F-AD7E-43BF-BFC7-F3619DE343E2}"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A66A7F-AD7E-43BF-BFC7-F3619DE343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A66A7F-AD7E-43BF-BFC7-F3619DE343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E5C8404D-1304-4B7D-B84D-46F1958CE916}" type="datetimeFigureOut">
              <a:rPr lang="ru-RU" smtClean="0"/>
              <a:pPr/>
              <a:t>16.04.2013</a:t>
            </a:fld>
            <a:endParaRPr lang="ru-RU"/>
          </a:p>
        </p:txBody>
      </p:sp>
      <p:sp>
        <p:nvSpPr>
          <p:cNvPr id="15" name="Номер слайда 14"/>
          <p:cNvSpPr>
            <a:spLocks noGrp="1"/>
          </p:cNvSpPr>
          <p:nvPr>
            <p:ph type="sldNum" sz="quarter" idx="15"/>
          </p:nvPr>
        </p:nvSpPr>
        <p:spPr/>
        <p:txBody>
          <a:bodyPr/>
          <a:lstStyle>
            <a:lvl1pPr algn="ctr">
              <a:defRPr/>
            </a:lvl1pPr>
          </a:lstStyle>
          <a:p>
            <a:fld id="{6CA66A7F-AD7E-43BF-BFC7-F3619DE343E2}"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A66A7F-AD7E-43BF-BFC7-F3619DE343E2}"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CA66A7F-AD7E-43BF-BFC7-F3619DE343E2}"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6CA66A7F-AD7E-43BF-BFC7-F3619DE343E2}"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CA66A7F-AD7E-43BF-BFC7-F3619DE343E2}"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CA66A7F-AD7E-43BF-BFC7-F3619DE343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E5C8404D-1304-4B7D-B84D-46F1958CE916}" type="datetimeFigureOut">
              <a:rPr lang="ru-RU" smtClean="0"/>
              <a:pPr/>
              <a:t>16.04.2013</a:t>
            </a:fld>
            <a:endParaRPr lang="ru-RU"/>
          </a:p>
        </p:txBody>
      </p:sp>
      <p:sp>
        <p:nvSpPr>
          <p:cNvPr id="9" name="Номер слайда 8"/>
          <p:cNvSpPr>
            <a:spLocks noGrp="1"/>
          </p:cNvSpPr>
          <p:nvPr>
            <p:ph type="sldNum" sz="quarter" idx="15"/>
          </p:nvPr>
        </p:nvSpPr>
        <p:spPr/>
        <p:txBody>
          <a:bodyPr/>
          <a:lstStyle/>
          <a:p>
            <a:fld id="{6CA66A7F-AD7E-43BF-BFC7-F3619DE343E2}"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E5C8404D-1304-4B7D-B84D-46F1958CE916}" type="datetimeFigureOut">
              <a:rPr lang="ru-RU" smtClean="0"/>
              <a:pPr/>
              <a:t>16.04.2013</a:t>
            </a:fld>
            <a:endParaRPr lang="ru-RU"/>
          </a:p>
        </p:txBody>
      </p:sp>
      <p:sp>
        <p:nvSpPr>
          <p:cNvPr id="9" name="Номер слайда 8"/>
          <p:cNvSpPr>
            <a:spLocks noGrp="1"/>
          </p:cNvSpPr>
          <p:nvPr>
            <p:ph type="sldNum" sz="quarter" idx="11"/>
          </p:nvPr>
        </p:nvSpPr>
        <p:spPr/>
        <p:txBody>
          <a:bodyPr/>
          <a:lstStyle/>
          <a:p>
            <a:fld id="{6CA66A7F-AD7E-43BF-BFC7-F3619DE343E2}"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C8404D-1304-4B7D-B84D-46F1958CE916}" type="datetimeFigureOut">
              <a:rPr lang="ru-RU" smtClean="0"/>
              <a:pPr/>
              <a:t>16.04.2013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CA66A7F-AD7E-43BF-BFC7-F3619DE343E2}"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a:spLocks noGrp="1"/>
          </p:cNvSpPr>
          <p:nvPr>
            <p:ph type="ctrTitle"/>
          </p:nvPr>
        </p:nvSpPr>
        <p:spPr>
          <a:xfrm>
            <a:off x="395536" y="620688"/>
            <a:ext cx="8305800" cy="2664296"/>
          </a:xfrm>
        </p:spPr>
        <p:txBody>
          <a:bodyPr/>
          <a:lstStyle/>
          <a:p>
            <a:r>
              <a:rPr lang="ru-RU" dirty="0" smtClean="0">
                <a:solidFill>
                  <a:srgbClr val="FF0000"/>
                </a:solidFill>
              </a:rPr>
              <a:t>Конвенция о правах </a:t>
            </a:r>
            <a:r>
              <a:rPr lang="ru-RU" smtClean="0">
                <a:solidFill>
                  <a:srgbClr val="FF0000"/>
                </a:solidFill>
              </a:rPr>
              <a:t/>
            </a:r>
            <a:br>
              <a:rPr lang="ru-RU" smtClean="0">
                <a:solidFill>
                  <a:srgbClr val="FF0000"/>
                </a:solidFill>
              </a:rPr>
            </a:br>
            <a:r>
              <a:rPr lang="ru-RU" smtClean="0">
                <a:solidFill>
                  <a:srgbClr val="FF0000"/>
                </a:solidFill>
              </a:rPr>
              <a:t>ребенка</a:t>
            </a:r>
            <a:r>
              <a:rPr lang="ru-RU" smtClean="0">
                <a:solidFill>
                  <a:srgbClr val="FF0000"/>
                </a:solidFill>
              </a:rPr>
              <a:t>.</a:t>
            </a:r>
            <a:r>
              <a:rPr lang="ru-RU" dirty="0" smtClean="0">
                <a:solidFill>
                  <a:srgbClr val="FF0000"/>
                </a:solidFill>
              </a:rPr>
              <a:t/>
            </a:r>
            <a:br>
              <a:rPr lang="ru-RU" dirty="0" smtClean="0">
                <a:solidFill>
                  <a:srgbClr val="FF0000"/>
                </a:solidFill>
              </a:rPr>
            </a:br>
            <a:endParaRPr lang="ru-RU" dirty="0"/>
          </a:p>
        </p:txBody>
      </p:sp>
      <p:pic>
        <p:nvPicPr>
          <p:cNvPr id="3078" name="Picture 6" descr="https://encrypted-tbn2.gstatic.com/images?q=tbn:ANd9GcSTn4Eawn1GGGXm3qA0yHCihMqraJLYnxXzToM8MFd5XjWTIJVA"/>
          <p:cNvPicPr>
            <a:picLocks noChangeAspect="1" noChangeArrowheads="1"/>
          </p:cNvPicPr>
          <p:nvPr/>
        </p:nvPicPr>
        <p:blipFill>
          <a:blip r:embed="rId2" cstate="print"/>
          <a:srcRect/>
          <a:stretch>
            <a:fillRect/>
          </a:stretch>
        </p:blipFill>
        <p:spPr bwMode="auto">
          <a:xfrm>
            <a:off x="2267744" y="3861048"/>
            <a:ext cx="4212748" cy="241133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196752"/>
            <a:ext cx="8229600" cy="5256584"/>
          </a:xfrm>
        </p:spPr>
        <p:txBody>
          <a:bodyPr>
            <a:normAutofit/>
          </a:bodyPr>
          <a:lstStyle/>
          <a:p>
            <a:r>
              <a:rPr lang="ru-RU" sz="2800" b="1" i="1" dirty="0" smtClean="0"/>
              <a:t>Кто такой ребёнок?</a:t>
            </a:r>
          </a:p>
          <a:p>
            <a:r>
              <a:rPr lang="ru-RU" sz="2800" b="1" i="1" dirty="0" smtClean="0"/>
              <a:t>Кто защищает права ребенка?</a:t>
            </a:r>
          </a:p>
          <a:p>
            <a:r>
              <a:rPr lang="ru-RU" sz="2800" b="1" i="1" dirty="0" smtClean="0"/>
              <a:t>Когда у ребенка появляются права?</a:t>
            </a:r>
          </a:p>
          <a:p>
            <a:r>
              <a:rPr lang="ru-RU" sz="2800" b="1" i="1" dirty="0" smtClean="0"/>
              <a:t>Какие права имеет ребёнок в семье?</a:t>
            </a:r>
          </a:p>
          <a:p>
            <a:r>
              <a:rPr lang="ru-RU" sz="2800" b="1" i="1" dirty="0" smtClean="0"/>
              <a:t>Какие права имеет ребенок в области социального обеспечения?</a:t>
            </a:r>
          </a:p>
          <a:p>
            <a:r>
              <a:rPr lang="ru-RU" sz="2800" b="1" i="1" dirty="0" smtClean="0"/>
              <a:t>Какие права имеет ребёнок в области жилищного права?</a:t>
            </a:r>
          </a:p>
          <a:p>
            <a:r>
              <a:rPr lang="ru-RU" sz="2800" b="1" i="1" dirty="0" smtClean="0"/>
              <a:t>Какую ответственность несёт несовершеннолетний?</a:t>
            </a:r>
          </a:p>
        </p:txBody>
      </p:sp>
      <p:sp>
        <p:nvSpPr>
          <p:cNvPr id="3" name="Заголовок 2"/>
          <p:cNvSpPr>
            <a:spLocks noGrp="1"/>
          </p:cNvSpPr>
          <p:nvPr>
            <p:ph type="title"/>
          </p:nvPr>
        </p:nvSpPr>
        <p:spPr>
          <a:xfrm>
            <a:off x="467544" y="-243408"/>
            <a:ext cx="8229600" cy="1476400"/>
          </a:xfrm>
        </p:spPr>
        <p:txBody>
          <a:bodyPr>
            <a:normAutofit/>
          </a:bodyPr>
          <a:lstStyle/>
          <a:p>
            <a:r>
              <a:rPr lang="ru-RU" dirty="0" smtClean="0"/>
              <a:t>                 </a:t>
            </a:r>
            <a:r>
              <a:rPr lang="ru-RU" sz="6000" dirty="0" smtClean="0"/>
              <a:t>План урока:</a:t>
            </a:r>
            <a:endParaRPr lang="ru-RU" sz="6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908720"/>
            <a:ext cx="8229600" cy="5616624"/>
          </a:xfrm>
        </p:spPr>
        <p:txBody>
          <a:bodyPr/>
          <a:lstStyle/>
          <a:p>
            <a:r>
              <a:rPr lang="ru-RU" b="1" i="1" dirty="0" smtClean="0"/>
              <a:t>Ребёнком признается всякое человеческое существо, не достигшее </a:t>
            </a:r>
            <a:r>
              <a:rPr lang="ru-RU" b="1" i="1" u="sng" dirty="0" smtClean="0"/>
              <a:t>18-летнего</a:t>
            </a:r>
            <a:r>
              <a:rPr lang="ru-RU" b="1" i="1" dirty="0" smtClean="0"/>
              <a:t> возраста</a:t>
            </a:r>
            <a:r>
              <a:rPr lang="ru-RU" dirty="0" smtClean="0"/>
              <a:t>.</a:t>
            </a:r>
            <a:endParaRPr lang="ru-RU" dirty="0"/>
          </a:p>
        </p:txBody>
      </p:sp>
      <p:sp>
        <p:nvSpPr>
          <p:cNvPr id="3" name="Заголовок 2"/>
          <p:cNvSpPr>
            <a:spLocks noGrp="1"/>
          </p:cNvSpPr>
          <p:nvPr>
            <p:ph type="title"/>
          </p:nvPr>
        </p:nvSpPr>
        <p:spPr>
          <a:xfrm>
            <a:off x="467544" y="-315416"/>
            <a:ext cx="8229600" cy="1219200"/>
          </a:xfrm>
        </p:spPr>
        <p:txBody>
          <a:bodyPr/>
          <a:lstStyle/>
          <a:p>
            <a:r>
              <a:rPr lang="ru-RU" dirty="0" smtClean="0"/>
              <a:t>              Кто такой ребёнок.</a:t>
            </a:r>
            <a:endParaRPr lang="ru-RU" dirty="0"/>
          </a:p>
        </p:txBody>
      </p:sp>
      <p:pic>
        <p:nvPicPr>
          <p:cNvPr id="1026" name="Picture 2" descr="https://encrypted-tbn2.gstatic.com/images?q=tbn:ANd9GcRmg-tdsTD5fHQRDHa64qqNdWW9u2aTD2iWZd9LHBTrebn2lwI8"/>
          <p:cNvPicPr>
            <a:picLocks noChangeAspect="1" noChangeArrowheads="1"/>
          </p:cNvPicPr>
          <p:nvPr/>
        </p:nvPicPr>
        <p:blipFill>
          <a:blip r:embed="rId2" cstate="print"/>
          <a:srcRect/>
          <a:stretch>
            <a:fillRect/>
          </a:stretch>
        </p:blipFill>
        <p:spPr bwMode="auto">
          <a:xfrm>
            <a:off x="539552" y="1815890"/>
            <a:ext cx="5184576" cy="442142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124744"/>
            <a:ext cx="8229600" cy="5328592"/>
          </a:xfrm>
        </p:spPr>
        <p:txBody>
          <a:bodyPr/>
          <a:lstStyle/>
          <a:p>
            <a:r>
              <a:rPr lang="ru-RU" dirty="0" smtClean="0"/>
              <a:t>1. Органы государственной власти РФ, органы местного самоуправления</a:t>
            </a:r>
            <a:r>
              <a:rPr lang="ru-RU" i="1" dirty="0" smtClean="0"/>
              <a:t>.</a:t>
            </a:r>
            <a:endParaRPr lang="ru-RU" dirty="0" smtClean="0"/>
          </a:p>
          <a:p>
            <a:r>
              <a:rPr lang="ru-RU" dirty="0" smtClean="0"/>
              <a:t>2.</a:t>
            </a:r>
            <a:r>
              <a:rPr lang="ru-RU" i="1" dirty="0" smtClean="0"/>
              <a:t> </a:t>
            </a:r>
            <a:r>
              <a:rPr lang="ru-RU" dirty="0" smtClean="0"/>
              <a:t>Родители ребенка, лица, их заменяющие.</a:t>
            </a:r>
          </a:p>
          <a:p>
            <a:r>
              <a:rPr lang="ru-RU" dirty="0" smtClean="0"/>
              <a:t>3. Педагогические, медицинские, социальные работники, психологи и др. специа­листы, которые несут ответственность за воспитание, образование, охрану здоро­вья, социальную защиту и социальное обслуживание.</a:t>
            </a:r>
          </a:p>
          <a:p>
            <a:r>
              <a:rPr lang="ru-RU" dirty="0" smtClean="0"/>
              <a:t>4. Общественные организации.</a:t>
            </a:r>
          </a:p>
          <a:p>
            <a:endParaRPr lang="ru-RU" dirty="0"/>
          </a:p>
        </p:txBody>
      </p:sp>
      <p:sp>
        <p:nvSpPr>
          <p:cNvPr id="3" name="Заголовок 2"/>
          <p:cNvSpPr>
            <a:spLocks noGrp="1"/>
          </p:cNvSpPr>
          <p:nvPr>
            <p:ph type="title"/>
          </p:nvPr>
        </p:nvSpPr>
        <p:spPr>
          <a:xfrm>
            <a:off x="611560" y="764704"/>
            <a:ext cx="8229600" cy="828328"/>
          </a:xfrm>
        </p:spPr>
        <p:txBody>
          <a:bodyPr>
            <a:normAutofit fontScale="90000"/>
          </a:bodyPr>
          <a:lstStyle/>
          <a:p>
            <a:r>
              <a:rPr lang="ru-RU" sz="4400" b="1" i="1" dirty="0" smtClean="0"/>
              <a:t>Кто защищает права ребенка?</a:t>
            </a:r>
            <a:br>
              <a:rPr lang="ru-RU" sz="4400" b="1" i="1"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b="1" i="1" dirty="0" smtClean="0"/>
              <a:t>Способность иметь права возникает с момента рожде­ния человека. Способность самостоятельно осуществлять свои права и выполнять обязанности возникает в полном объеме:</a:t>
            </a:r>
          </a:p>
          <a:p>
            <a:r>
              <a:rPr lang="ru-RU" b="1" i="1" dirty="0" smtClean="0"/>
              <a:t>     С наступлением совершеннолетия, то есть по достижении 18-летнего возраста;</a:t>
            </a:r>
          </a:p>
          <a:p>
            <a:r>
              <a:rPr lang="ru-RU" b="1" i="1" dirty="0" smtClean="0"/>
              <a:t>     В случаях вступления в брак до достижения 18 лет;</a:t>
            </a:r>
          </a:p>
          <a:p>
            <a:pPr>
              <a:buNone/>
            </a:pPr>
            <a:r>
              <a:rPr lang="ru-RU" b="1" i="1" dirty="0" smtClean="0"/>
              <a:t>         При объявлении лица, достигшего 16 лет, полностью дееспособным, если он ра­ботает по трудовому договору либо с согласия родителей занимается предприни­мательской деятельностью.</a:t>
            </a:r>
          </a:p>
          <a:p>
            <a:endParaRPr lang="ru-RU" dirty="0"/>
          </a:p>
        </p:txBody>
      </p:sp>
      <p:sp>
        <p:nvSpPr>
          <p:cNvPr id="3" name="Заголовок 2"/>
          <p:cNvSpPr>
            <a:spLocks noGrp="1"/>
          </p:cNvSpPr>
          <p:nvPr>
            <p:ph type="title"/>
          </p:nvPr>
        </p:nvSpPr>
        <p:spPr>
          <a:xfrm>
            <a:off x="467544" y="908720"/>
            <a:ext cx="8229600" cy="1219200"/>
          </a:xfrm>
        </p:spPr>
        <p:txBody>
          <a:bodyPr>
            <a:normAutofit fontScale="90000"/>
          </a:bodyPr>
          <a:lstStyle/>
          <a:p>
            <a:r>
              <a:rPr lang="ru-RU" sz="4400" b="1" i="1" dirty="0" smtClean="0"/>
              <a:t>Когда у ребенка появляются права?</a:t>
            </a:r>
            <a:br>
              <a:rPr lang="ru-RU" sz="4400" b="1" i="1"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1412776"/>
            <a:ext cx="8229600" cy="5040560"/>
          </a:xfrm>
        </p:spPr>
        <p:txBody>
          <a:bodyPr>
            <a:normAutofit fontScale="70000" lnSpcReduction="20000"/>
          </a:bodyPr>
          <a:lstStyle/>
          <a:p>
            <a:r>
              <a:rPr lang="ru-RU" dirty="0" smtClean="0"/>
              <a:t>На получение фамилии, имени, отчества ;</a:t>
            </a:r>
          </a:p>
          <a:p>
            <a:r>
              <a:rPr lang="ru-RU" dirty="0" smtClean="0"/>
              <a:t>  Жить и воспитываться в семье, знать своих родителей; на общение с родителями и другими родственниками, если ребенок проживает отдельно от родителей или одного из них, а также в случаях, если родители проживают в разных государствах;</a:t>
            </a:r>
          </a:p>
          <a:p>
            <a:r>
              <a:rPr lang="ru-RU" dirty="0" smtClean="0"/>
              <a:t>  На воссоединение с семьей, в случаях необходимости — получать разрешение на въезд в страну и выезд из нее;</a:t>
            </a:r>
          </a:p>
          <a:p>
            <a:r>
              <a:rPr lang="ru-RU" dirty="0" smtClean="0"/>
              <a:t>  На получение содержания от своих родителей и других членов семьи; средства, причитающиеся ребенку в качестве алиментов, пенсий, пособий, поступают в распоряжение родителей и расходуются ими на содержание, образование и воспи­тание ребенка;</a:t>
            </a:r>
          </a:p>
          <a:p>
            <a:r>
              <a:rPr lang="ru-RU" dirty="0" smtClean="0"/>
              <a:t>  На заботу, воспитание со стороны родителей и лиц, их заменяющих, а также го­сударства, если ребенок остается без попечения родителей; на уважение достоинства и на защиту от злоупотреблений со стороны родителей или лиц, их заме­няющих;</a:t>
            </a:r>
          </a:p>
          <a:p>
            <a:r>
              <a:rPr lang="ru-RU" dirty="0" smtClean="0"/>
              <a:t>   На общение с родителями, бабушкой, дедушкой, братьями, сестрами, иными родственниками. Сохраняется это право и за ребенком, находящимся в экстре­мальной ситуации, т. е. попавшим в следственный изолятор, больницу и т. д. ;</a:t>
            </a:r>
          </a:p>
          <a:p>
            <a:r>
              <a:rPr lang="ru-RU" dirty="0" smtClean="0"/>
              <a:t>   На выражение собственного мнения.</a:t>
            </a:r>
          </a:p>
          <a:p>
            <a:endParaRPr lang="ru-RU" dirty="0"/>
          </a:p>
        </p:txBody>
      </p:sp>
      <p:sp>
        <p:nvSpPr>
          <p:cNvPr id="3" name="Заголовок 2"/>
          <p:cNvSpPr>
            <a:spLocks noGrp="1"/>
          </p:cNvSpPr>
          <p:nvPr>
            <p:ph type="title"/>
          </p:nvPr>
        </p:nvSpPr>
        <p:spPr>
          <a:xfrm>
            <a:off x="467544" y="620688"/>
            <a:ext cx="8229600" cy="864096"/>
          </a:xfrm>
        </p:spPr>
        <p:txBody>
          <a:bodyPr>
            <a:normAutofit fontScale="90000"/>
          </a:bodyPr>
          <a:lstStyle/>
          <a:p>
            <a:r>
              <a:rPr lang="ru-RU" sz="4400" b="1" i="1" dirty="0" smtClean="0"/>
              <a:t/>
            </a:r>
            <a:br>
              <a:rPr lang="ru-RU" sz="4400" b="1" i="1" dirty="0" smtClean="0"/>
            </a:br>
            <a:r>
              <a:rPr lang="ru-RU" sz="4400" b="1" i="1" dirty="0" smtClean="0"/>
              <a:t>Какие права имеет ребёнок в семье.</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916832"/>
            <a:ext cx="8229600" cy="4572000"/>
          </a:xfrm>
        </p:spPr>
        <p:txBody>
          <a:bodyPr/>
          <a:lstStyle/>
          <a:p>
            <a:r>
              <a:rPr lang="ru-RU" dirty="0" smtClean="0"/>
              <a:t>Каждый ребенок в соответствии с нормами внутреннего законодательства обладает следующими правами в области социального обеспечения: на получение пенсий, пособий и социально-бытовых льгот со стороны государства; на детей на­значаются пенсии по случаю потери кормильца и социальные пенсии детям в воз­расте до 18 лет, потерявшим одного или обоих родителей; на всех детей — ежемесячные пособия в семьях, имеющих размер среднедушевого дохода ниже про­житочного минимума</a:t>
            </a:r>
            <a:r>
              <a:rPr lang="ru-RU" i="1" dirty="0" smtClean="0"/>
              <a:t>.</a:t>
            </a:r>
            <a:endParaRPr lang="ru-RU" dirty="0"/>
          </a:p>
        </p:txBody>
      </p:sp>
      <p:sp>
        <p:nvSpPr>
          <p:cNvPr id="4" name="Заголовок 3"/>
          <p:cNvSpPr>
            <a:spLocks noGrp="1"/>
          </p:cNvSpPr>
          <p:nvPr>
            <p:ph type="title"/>
          </p:nvPr>
        </p:nvSpPr>
        <p:spPr>
          <a:xfrm>
            <a:off x="457200" y="152400"/>
            <a:ext cx="8229600" cy="2412504"/>
          </a:xfrm>
        </p:spPr>
        <p:txBody>
          <a:bodyPr>
            <a:normAutofit fontScale="90000"/>
          </a:bodyPr>
          <a:lstStyle/>
          <a:p>
            <a:r>
              <a:rPr lang="ru-RU" sz="4400" b="1" i="1" dirty="0" smtClean="0"/>
              <a:t>Какие права имеет ребенок в области социального обеспечения?</a:t>
            </a:r>
            <a:br>
              <a:rPr lang="ru-RU" sz="4400" b="1" i="1"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1484784"/>
            <a:ext cx="8229600" cy="5040560"/>
          </a:xfrm>
        </p:spPr>
        <p:txBody>
          <a:bodyPr>
            <a:normAutofit fontScale="85000" lnSpcReduction="20000"/>
          </a:bodyPr>
          <a:lstStyle/>
          <a:p>
            <a:r>
              <a:rPr lang="ru-RU" dirty="0" smtClean="0"/>
              <a:t>  Ребенок, родители которого  лишены  родительских  прав, сохраняет право собственности на жилое помещение или право пользования им;</a:t>
            </a:r>
          </a:p>
          <a:p>
            <a:r>
              <a:rPr lang="ru-RU" dirty="0" smtClean="0"/>
              <a:t>  Дети в возрасте от 15 до 18 лет дают согласие на приобретение в собственность жилых помещений;</a:t>
            </a:r>
          </a:p>
          <a:p>
            <a:r>
              <a:rPr lang="ru-RU" dirty="0" smtClean="0"/>
              <a:t>  Жилые помещения, в которых проживают исключительно несовершеннолетние в возрасте до 15 лет, передаются им в собственность по заявлению родителей с предварительного разрешения органов опеки и попечительства;</a:t>
            </a:r>
          </a:p>
          <a:p>
            <a:r>
              <a:rPr lang="ru-RU" dirty="0" smtClean="0"/>
              <a:t>  Помещения, где проживают исключительно дети в возрасте от 15 до 18 лет, пе­редаются им в собственность по их заявлению с согласия родителей и органов опеки и попечительства;</a:t>
            </a:r>
          </a:p>
          <a:p>
            <a:r>
              <a:rPr lang="ru-RU" dirty="0" smtClean="0"/>
              <a:t>  При вселении несовершеннолетних детей к родителям не требуется согласия других членов семьи, а также собственников или арендаторов жилых помещений.</a:t>
            </a:r>
          </a:p>
          <a:p>
            <a:endParaRPr lang="ru-RU" dirty="0"/>
          </a:p>
        </p:txBody>
      </p:sp>
      <p:sp>
        <p:nvSpPr>
          <p:cNvPr id="3" name="Заголовок 2"/>
          <p:cNvSpPr>
            <a:spLocks noGrp="1"/>
          </p:cNvSpPr>
          <p:nvPr>
            <p:ph type="title"/>
          </p:nvPr>
        </p:nvSpPr>
        <p:spPr>
          <a:xfrm>
            <a:off x="467544" y="0"/>
            <a:ext cx="8229600" cy="1980456"/>
          </a:xfrm>
        </p:spPr>
        <p:txBody>
          <a:bodyPr>
            <a:normAutofit fontScale="90000"/>
          </a:bodyPr>
          <a:lstStyle/>
          <a:p>
            <a:r>
              <a:rPr lang="ru-RU" sz="4400" b="1" i="1" dirty="0" smtClean="0"/>
              <a:t>Какие права имеет ребёнок в области жилищного права?</a:t>
            </a:r>
            <a:br>
              <a:rPr lang="ru-RU" sz="4400" b="1" i="1"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t>Несовершеннолетние при определенных условиях несут уголовную, административную и материальную ответственность.</a:t>
            </a:r>
          </a:p>
          <a:p>
            <a:r>
              <a:rPr lang="ru-RU" dirty="0" smtClean="0"/>
              <a:t>Уголовной ответственности подлежит лицо, достигшее ко времени совершения, преступления 16-летнего возраста. Согласно ст. 20 Уголовного кодекса Российской Федерации с 14-летнего возраста человек подлежит уголовной ответственности за совершение двадцати видов преступлений, в том числе за грабежи, разбои, умышленное убийство, насильственные действия, хулиганство, угон автотранспортных средств, захват заложников, заведомо ложное сообщение об акте терроризма, хищение или вымогательство оружия, взрывчатых веществ, наркотических средств или психотропных веществ, вандализм и др.</a:t>
            </a:r>
          </a:p>
          <a:p>
            <a:endParaRPr lang="ru-RU" dirty="0"/>
          </a:p>
        </p:txBody>
      </p:sp>
      <p:sp>
        <p:nvSpPr>
          <p:cNvPr id="3" name="Заголовок 2"/>
          <p:cNvSpPr>
            <a:spLocks noGrp="1"/>
          </p:cNvSpPr>
          <p:nvPr>
            <p:ph type="title"/>
          </p:nvPr>
        </p:nvSpPr>
        <p:spPr/>
        <p:txBody>
          <a:bodyPr>
            <a:normAutofit fontScale="90000"/>
          </a:bodyPr>
          <a:lstStyle/>
          <a:p>
            <a:r>
              <a:rPr lang="ru-RU" b="1" i="1" dirty="0" smtClean="0"/>
              <a:t>Какую ответственность несёт несовершеннолетний?</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54</TotalTime>
  <Words>298</Words>
  <Application>Microsoft Office PowerPoint</Application>
  <PresentationFormat>Экран (4:3)</PresentationFormat>
  <Paragraphs>40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Конвенция о правах  ребенка. </vt:lpstr>
      <vt:lpstr>                 План урока:</vt:lpstr>
      <vt:lpstr>              Кто такой ребёнок.</vt:lpstr>
      <vt:lpstr>Кто защищает права ребенка? </vt:lpstr>
      <vt:lpstr>Когда у ребенка появляются права? </vt:lpstr>
      <vt:lpstr> Какие права имеет ребёнок в семье.</vt:lpstr>
      <vt:lpstr>Какие права имеет ребенок в области социального обеспечения? </vt:lpstr>
      <vt:lpstr>Какие права имеет ребёнок в области жилищного права? </vt:lpstr>
      <vt:lpstr>Какую ответственность несёт несовершеннолетний?</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Конвенция о правах ребенка</dc:title>
  <dc:creator>User</dc:creator>
  <cp:lastModifiedBy>Пользователь</cp:lastModifiedBy>
  <cp:revision>7</cp:revision>
  <dcterms:created xsi:type="dcterms:W3CDTF">2012-10-05T21:15:11Z</dcterms:created>
  <dcterms:modified xsi:type="dcterms:W3CDTF">2013-04-16T13:29:38Z</dcterms:modified>
</cp:coreProperties>
</file>