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7" r:id="rId11"/>
    <p:sldId id="264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94" y="-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F02C7-FA4B-42D8-8BD6-B8C9DFE78486}" type="datetimeFigureOut">
              <a:rPr lang="ru-RU" smtClean="0"/>
              <a:pPr/>
              <a:t>18.12.2013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05F0D-C391-4874-8CFA-2A40A2B108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F02C7-FA4B-42D8-8BD6-B8C9DFE78486}" type="datetimeFigureOut">
              <a:rPr lang="ru-RU" smtClean="0"/>
              <a:pPr/>
              <a:t>18.12.2013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05F0D-C391-4874-8CFA-2A40A2B108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F02C7-FA4B-42D8-8BD6-B8C9DFE78486}" type="datetimeFigureOut">
              <a:rPr lang="ru-RU" smtClean="0"/>
              <a:pPr/>
              <a:t>18.12.2013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05F0D-C391-4874-8CFA-2A40A2B108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F02C7-FA4B-42D8-8BD6-B8C9DFE78486}" type="datetimeFigureOut">
              <a:rPr lang="ru-RU" smtClean="0"/>
              <a:pPr/>
              <a:t>18.12.2013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05F0D-C391-4874-8CFA-2A40A2B108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F02C7-FA4B-42D8-8BD6-B8C9DFE78486}" type="datetimeFigureOut">
              <a:rPr lang="ru-RU" smtClean="0"/>
              <a:pPr/>
              <a:t>18.12.2013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05F0D-C391-4874-8CFA-2A40A2B108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F02C7-FA4B-42D8-8BD6-B8C9DFE78486}" type="datetimeFigureOut">
              <a:rPr lang="ru-RU" smtClean="0"/>
              <a:pPr/>
              <a:t>18.12.2013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05F0D-C391-4874-8CFA-2A40A2B108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F02C7-FA4B-42D8-8BD6-B8C9DFE78486}" type="datetimeFigureOut">
              <a:rPr lang="ru-RU" smtClean="0"/>
              <a:pPr/>
              <a:t>18.12.2013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05F0D-C391-4874-8CFA-2A40A2B108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F02C7-FA4B-42D8-8BD6-B8C9DFE78486}" type="datetimeFigureOut">
              <a:rPr lang="ru-RU" smtClean="0"/>
              <a:pPr/>
              <a:t>18.12.2013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05F0D-C391-4874-8CFA-2A40A2B108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F02C7-FA4B-42D8-8BD6-B8C9DFE78486}" type="datetimeFigureOut">
              <a:rPr lang="ru-RU" smtClean="0"/>
              <a:pPr/>
              <a:t>18.12.2013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05F0D-C391-4874-8CFA-2A40A2B108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F02C7-FA4B-42D8-8BD6-B8C9DFE78486}" type="datetimeFigureOut">
              <a:rPr lang="ru-RU" smtClean="0"/>
              <a:pPr/>
              <a:t>18.12.2013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05F0D-C391-4874-8CFA-2A40A2B108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F02C7-FA4B-42D8-8BD6-B8C9DFE78486}" type="datetimeFigureOut">
              <a:rPr lang="ru-RU" smtClean="0"/>
              <a:pPr/>
              <a:t>18.12.2013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1105F0D-C391-4874-8CFA-2A40A2B108B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9EF02C7-FA4B-42D8-8BD6-B8C9DFE78486}" type="datetimeFigureOut">
              <a:rPr lang="ru-RU" smtClean="0"/>
              <a:pPr/>
              <a:t>18.12.2013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1105F0D-C391-4874-8CFA-2A40A2B108B7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548680"/>
            <a:ext cx="7851648" cy="18288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8800" dirty="0" smtClean="0"/>
              <a:t> М.И.Глинка </a:t>
            </a:r>
            <a:r>
              <a:rPr lang="ru-RU" sz="8800" dirty="0" smtClean="0"/>
              <a:t>и </a:t>
            </a:r>
            <a:r>
              <a:rPr lang="ru-RU" sz="8800" dirty="0" smtClean="0"/>
              <a:t>Орел.</a:t>
            </a:r>
            <a:endParaRPr lang="ru-RU" sz="8800" dirty="0"/>
          </a:p>
        </p:txBody>
      </p:sp>
      <p:pic>
        <p:nvPicPr>
          <p:cNvPr id="3" name="Рисунок 2" descr="glin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2276872"/>
            <a:ext cx="3688804" cy="427901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499992" y="2636912"/>
            <a:ext cx="396044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Презентацию подготовила </a:t>
            </a:r>
          </a:p>
          <a:p>
            <a:r>
              <a:rPr lang="ru-RU" sz="2000" dirty="0" err="1" smtClean="0"/>
              <a:t>Бушева</a:t>
            </a:r>
            <a:r>
              <a:rPr lang="ru-RU" sz="2000" dirty="0" smtClean="0"/>
              <a:t> Татьяна Николаевна -</a:t>
            </a:r>
          </a:p>
          <a:p>
            <a:r>
              <a:rPr lang="ru-RU" sz="2000" dirty="0" smtClean="0"/>
              <a:t>у</a:t>
            </a:r>
            <a:r>
              <a:rPr lang="ru-RU" sz="2000" dirty="0" smtClean="0"/>
              <a:t>читель музыки МБОУ «СОШ</a:t>
            </a:r>
          </a:p>
          <a:p>
            <a:r>
              <a:rPr lang="ru-RU" sz="2000" dirty="0" smtClean="0"/>
              <a:t>и</a:t>
            </a:r>
            <a:r>
              <a:rPr lang="ru-RU" sz="2000" dirty="0" smtClean="0"/>
              <a:t>м. П.В. Киреевского»</a:t>
            </a:r>
          </a:p>
          <a:p>
            <a:r>
              <a:rPr lang="ru-RU" sz="2000" dirty="0" smtClean="0"/>
              <a:t>Орловского района </a:t>
            </a:r>
          </a:p>
          <a:p>
            <a:r>
              <a:rPr lang="ru-RU" sz="2000" dirty="0" smtClean="0"/>
              <a:t>Орловской обл.</a:t>
            </a:r>
          </a:p>
          <a:p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5_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71800" y="2852936"/>
            <a:ext cx="6574195" cy="343001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9512" y="404664"/>
            <a:ext cx="2664296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Лучше всей слышанной Мишей музыки казались ему русские песни, исполнявшиеся музыкантами оркестра его </a:t>
            </a:r>
            <a:r>
              <a:rPr lang="ru-RU" sz="2000" dirty="0" err="1" smtClean="0"/>
              <a:t>шмаковского</a:t>
            </a:r>
            <a:r>
              <a:rPr lang="ru-RU" sz="2000" dirty="0" smtClean="0"/>
              <a:t> дядюшки — Афанасия Андреевича. Песни были переложены для небольшой группы инструментов — флейт, кларнетов, фаготов и валторн.</a:t>
            </a:r>
            <a:endParaRPr lang="ru-RU" sz="2000" dirty="0"/>
          </a:p>
        </p:txBody>
      </p:sp>
      <p:pic>
        <p:nvPicPr>
          <p:cNvPr id="4" name="Содержимое 3" descr="273_73128129_37794199_BogdanovBels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139952" y="116632"/>
            <a:ext cx="4553237" cy="3738996"/>
          </a:xfrm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В 1817 году Глинка уехал учиться в Петербург в Благородный пансион при Педагогическом институте. Далее его жизненный путь лежал через Италию, Германию, Австрию. Он стал славой русской музыки, но навсегда в его сердце остался Орел - небольшой город из детства.</a:t>
            </a:r>
            <a:endParaRPr lang="ru-RU" dirty="0"/>
          </a:p>
        </p:txBody>
      </p:sp>
      <p:pic>
        <p:nvPicPr>
          <p:cNvPr id="5" name="Рисунок 4" descr="загруженное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64088" y="0"/>
            <a:ext cx="2520280" cy="3638907"/>
          </a:xfrm>
          <a:prstGeom prst="rect">
            <a:avLst/>
          </a:prstGeom>
        </p:spPr>
      </p:pic>
      <p:pic>
        <p:nvPicPr>
          <p:cNvPr id="6" name="Рисунок 5" descr="glinka-m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0"/>
            <a:ext cx="3352800" cy="3810000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8" descr="C:\Users\Пользователь\Desktop\Рисунок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42425" cy="701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24328" y="3525416"/>
            <a:ext cx="1447800" cy="193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6" name="Рисунок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8728" y="3601616"/>
            <a:ext cx="1447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5724128" y="1700808"/>
            <a:ext cx="1905000" cy="16573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427984" y="5517232"/>
            <a:ext cx="43924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latin typeface="Monotype Corsiva" pitchFamily="66" charset="0"/>
              </a:rPr>
              <a:t>В семье Ивана Николаевича и Евгении Андреевны Глинка родился сын Михаил Глинка</a:t>
            </a:r>
            <a:endParaRPr lang="ru-RU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611560" y="476672"/>
            <a:ext cx="7992888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  <a:latin typeface="Monotype Corsiva" pitchFamily="66" charset="0"/>
              </a:rPr>
              <a:t>1 июня 1804 года</a:t>
            </a:r>
            <a:br>
              <a:rPr lang="ru-RU" sz="3200" dirty="0" smtClean="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ru-RU" sz="3200" dirty="0" smtClean="0">
                <a:solidFill>
                  <a:schemeClr val="bg1"/>
                </a:solidFill>
                <a:latin typeface="Monotype Corsiva" pitchFamily="66" charset="0"/>
              </a:rPr>
              <a:t>Село Новоспасское Смоленской губернии</a:t>
            </a:r>
            <a:endParaRPr lang="ru-RU" sz="3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endParaRPr lang="ru-RU" sz="2800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724128" y="117693"/>
            <a:ext cx="33123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В </a:t>
            </a:r>
            <a:r>
              <a:rPr lang="ru-RU" sz="2400" dirty="0"/>
              <a:t>1812 году, когда Мише было восемь лет, неожиданные события нарушили мирную жизнь </a:t>
            </a:r>
            <a:r>
              <a:rPr lang="ru-RU" sz="2400" dirty="0" err="1"/>
              <a:t>новоспасского</a:t>
            </a:r>
            <a:r>
              <a:rPr lang="ru-RU" sz="2400" dirty="0"/>
              <a:t> дома. </a:t>
            </a:r>
          </a:p>
        </p:txBody>
      </p:sp>
      <p:pic>
        <p:nvPicPr>
          <p:cNvPr id="9" name="Содержимое 8" descr="Рисунок_дома_в_Новоспасском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0"/>
            <a:ext cx="5274130" cy="4389437"/>
          </a:xfrm>
        </p:spPr>
      </p:pic>
      <p:sp>
        <p:nvSpPr>
          <p:cNvPr id="11" name="TextBox 10"/>
          <p:cNvSpPr txBox="1"/>
          <p:nvPr/>
        </p:nvSpPr>
        <p:spPr>
          <a:xfrm>
            <a:off x="251520" y="4581128"/>
            <a:ext cx="83529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Все вещи в комнатах сдвинули с их привычных мест, стали укладывать сундуки, громко спорили о том, что нужно брать, а что можно оставить. Все чаще слышались в разговоре взрослых слова: «война» и «Бонапарт».</a:t>
            </a:r>
            <a:endParaRPr lang="ru-RU" sz="24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napoleon-bonaparte-lovers-204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268760"/>
            <a:ext cx="4311005" cy="4374967"/>
          </a:xfrm>
        </p:spPr>
      </p:pic>
      <p:sp>
        <p:nvSpPr>
          <p:cNvPr id="5" name="TextBox 4"/>
          <p:cNvSpPr txBox="1"/>
          <p:nvPr/>
        </p:nvSpPr>
        <p:spPr>
          <a:xfrm>
            <a:off x="4932040" y="692696"/>
            <a:ext cx="3888432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Смоленская губерния первой приняла на себя удар армии Наполеона. Семья М.И. Глинки собралась уезжать в Орел к родственникам.</a:t>
            </a:r>
          </a:p>
          <a:p>
            <a:r>
              <a:rPr lang="ru-RU" dirty="0" smtClean="0"/>
              <a:t>Мише сказали:«</a:t>
            </a:r>
            <a:r>
              <a:rPr lang="ru-RU" dirty="0"/>
              <a:t>Бонапарт наступает, а с ним </a:t>
            </a:r>
            <a:r>
              <a:rPr lang="ru-RU" dirty="0" err="1"/>
              <a:t>дванадесять</a:t>
            </a:r>
            <a:r>
              <a:rPr lang="ru-RU" dirty="0"/>
              <a:t> языков». Мише хотелось узнать подробнее — кто такой Бонапарт и что такое «языки», но ни к маменьке, ни к отцу нечего было и думать подойти с расспросами. </a:t>
            </a:r>
            <a:br>
              <a:rPr lang="ru-RU" dirty="0"/>
            </a:br>
            <a:r>
              <a:rPr lang="ru-RU" dirty="0"/>
              <a:t>Как ни уверяли детей, что едут они в Орел </a:t>
            </a:r>
            <a:r>
              <a:rPr lang="ru-RU" dirty="0" smtClean="0"/>
              <a:t>ненадолго</a:t>
            </a:r>
            <a:r>
              <a:rPr lang="ru-RU" dirty="0"/>
              <a:t>, Мише было ясно, что и отец, и маменька встревожены и прощаются с родными местами так, </a:t>
            </a:r>
            <a:r>
              <a:rPr lang="ru-RU" dirty="0" smtClean="0"/>
              <a:t>как будто </a:t>
            </a:r>
            <a:r>
              <a:rPr lang="ru-RU" dirty="0"/>
              <a:t>покидают их надолго, если не навсегда. Тревога взрослых передавалась и детям.</a:t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87842_64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08702" y="404664"/>
            <a:ext cx="6535298" cy="4176464"/>
          </a:xfrm>
        </p:spPr>
      </p:pic>
      <p:sp>
        <p:nvSpPr>
          <p:cNvPr id="5" name="TextBox 4"/>
          <p:cNvSpPr txBox="1"/>
          <p:nvPr/>
        </p:nvSpPr>
        <p:spPr>
          <a:xfrm>
            <a:off x="0" y="1628800"/>
            <a:ext cx="255577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Зима, проведенная в Орле, вспоминалась потом Глинке, как бесконечное, томительное и тревожное </a:t>
            </a:r>
            <a:r>
              <a:rPr lang="ru-RU" sz="2000" dirty="0" smtClean="0"/>
              <a:t>ожидание. </a:t>
            </a:r>
            <a:endParaRPr lang="ru-RU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179512" y="4797152"/>
            <a:ext cx="86409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Миша слушал разноречивые рассказы о взятии Бонапартом древней столицы, о пожаре ее, в котором то обвиняли неприятельских солдат, то видели проявление героизма оставшихся жителей, уничтожавших все запасы, чтобы не доставались врагу.</a:t>
            </a:r>
            <a:endParaRPr lang="ru-RU" sz="2400" dirty="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orel_1900_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3968" y="908720"/>
            <a:ext cx="4860032" cy="3370228"/>
          </a:xfrm>
          <a:prstGeom prst="rect">
            <a:avLst/>
          </a:prstGeom>
        </p:spPr>
      </p:pic>
      <p:pic>
        <p:nvPicPr>
          <p:cNvPr id="7" name="Содержимое 6" descr="orel_1900_37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1052736"/>
            <a:ext cx="4122585" cy="3168352"/>
          </a:xfrm>
        </p:spPr>
      </p:pic>
      <p:sp>
        <p:nvSpPr>
          <p:cNvPr id="8" name="TextBox 7"/>
          <p:cNvSpPr txBox="1"/>
          <p:nvPr/>
        </p:nvSpPr>
        <p:spPr>
          <a:xfrm>
            <a:off x="4499992" y="4509120"/>
            <a:ext cx="424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Богоявленская церковь г.Орел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0" y="4365104"/>
            <a:ext cx="39959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Базар на левом берегу Оки. Сейчас на этом месте мемориальный парк 400-летия Орла. </a:t>
            </a:r>
            <a:endParaRPr lang="ru-RU" dirty="0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300px-Kutuzov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0"/>
            <a:ext cx="2520280" cy="3267963"/>
          </a:xfrm>
        </p:spPr>
      </p:pic>
      <p:sp>
        <p:nvSpPr>
          <p:cNvPr id="5" name="TextBox 4"/>
          <p:cNvSpPr txBox="1"/>
          <p:nvPr/>
        </p:nvSpPr>
        <p:spPr>
          <a:xfrm>
            <a:off x="3995936" y="1196752"/>
            <a:ext cx="446449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Вскоре до Орла начали доходить вести об отступлении неприятельской армии из сожженной Москвы назад, по разоренной и пустынной Смоленской дороге. Рассказывали о подвигах лихих партизанских отрядов, о крестьянской, народной войне против захватчиков, разгоравшейся все шире и шире.</a:t>
            </a:r>
            <a:br>
              <a:rPr lang="ru-RU" sz="2400" dirty="0" smtClean="0"/>
            </a:br>
            <a:endParaRPr lang="ru-RU" sz="2400" dirty="0" smtClean="0"/>
          </a:p>
          <a:p>
            <a:endParaRPr lang="ru-RU" sz="2400" dirty="0"/>
          </a:p>
        </p:txBody>
      </p:sp>
      <p:pic>
        <p:nvPicPr>
          <p:cNvPr id="6" name="Рисунок 5" descr="davidov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3429000"/>
            <a:ext cx="1828800" cy="246888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3528" y="5934670"/>
            <a:ext cx="496855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Д.Давыдов- </a:t>
            </a:r>
            <a:r>
              <a:rPr lang="ru-RU" sz="1600" dirty="0" smtClean="0"/>
              <a:t>один из командиров партизанского движения во время Отечественной войны 1812 года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491880" y="260648"/>
            <a:ext cx="51845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М.И. Кутузов - главнокомандующий во время Отечественной войны 1812 года. </a:t>
            </a:r>
            <a:endParaRPr lang="ru-RU" dirty="0"/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4" name="Рисунок 3" descr="0000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4008" y="764704"/>
            <a:ext cx="4309499" cy="53039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1520" y="116632"/>
            <a:ext cx="3744416" cy="7417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Так прошла зима 1812 — 1813 года, отмеченная в истории родины великими победами русского народа. Миша в то время был слишком мал, чтобы понять до конца значение, но он запомнился ему как год, совсем непохожий ни на прошлые, ни на последующие. </a:t>
            </a:r>
          </a:p>
          <a:p>
            <a:endParaRPr lang="ru-RU" sz="2800" dirty="0" smtClean="0"/>
          </a:p>
          <a:p>
            <a:endParaRPr lang="ru-RU" sz="2800" dirty="0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ru-RU" sz="1900" dirty="0" smtClean="0"/>
          </a:p>
          <a:p>
            <a:endParaRPr lang="ru-RU" sz="1900" dirty="0" smtClean="0"/>
          </a:p>
          <a:p>
            <a:endParaRPr lang="ru-RU" sz="1900" dirty="0" smtClean="0"/>
          </a:p>
          <a:p>
            <a:r>
              <a:rPr lang="ru-RU" sz="2800" dirty="0" smtClean="0"/>
              <a:t>Уже в эти, детские годы Глинка жадно тянулся к музыкальным впечатлениям, они в первую очередь и были для него школой музыки, более полезной, чем заучивание заданных гувернанткой упражнений. Он слышал музыку, которая звучала в нем самом и не мог понять, что с ним происходит. «Музыка — душа моя» — говорил мальчик учителю рисования. </a:t>
            </a:r>
            <a:endParaRPr lang="ru-RU" sz="2800" dirty="0"/>
          </a:p>
        </p:txBody>
      </p:sp>
      <p:pic>
        <p:nvPicPr>
          <p:cNvPr id="6" name="Рисунок 5" descr="smolensk_novospasskoe_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1" y="116632"/>
            <a:ext cx="3529575" cy="2647181"/>
          </a:xfrm>
          <a:prstGeom prst="rect">
            <a:avLst/>
          </a:prstGeom>
        </p:spPr>
      </p:pic>
      <p:pic>
        <p:nvPicPr>
          <p:cNvPr id="8" name="Рисунок 7" descr="79081771_4505656_12018080fM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6056" y="116632"/>
            <a:ext cx="3550920" cy="2661920"/>
          </a:xfrm>
          <a:prstGeom prst="rect">
            <a:avLst/>
          </a:prstGeom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92</TotalTime>
  <Words>471</Words>
  <Application>Microsoft Office PowerPoint</Application>
  <PresentationFormat>Экран (4:3)</PresentationFormat>
  <Paragraphs>31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Поток</vt:lpstr>
      <vt:lpstr> М.И.Глинка и Орел.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Глинка и Орел</dc:title>
  <dc:creator>Storm</dc:creator>
  <cp:lastModifiedBy>Storm</cp:lastModifiedBy>
  <cp:revision>27</cp:revision>
  <dcterms:created xsi:type="dcterms:W3CDTF">2013-11-17T10:27:24Z</dcterms:created>
  <dcterms:modified xsi:type="dcterms:W3CDTF">2013-12-18T16:54:22Z</dcterms:modified>
</cp:coreProperties>
</file>