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2" r:id="rId16"/>
    <p:sldId id="269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1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3EE42-E78C-4FEA-A585-DAEE1988D151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D8834-B17F-4B46-B8F7-D74137F0C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A30A-4C63-44E2-AE50-9F58EB181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F31DD-A794-4D52-AB91-DC9DB2727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79F0-7591-4D0C-BC21-BFFDE92EA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448E-0717-4A28-8895-C1078A24C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2C51-B80C-415B-AF63-2479D980D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11EF-886E-4F8B-85D5-4467AD155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4207-6F96-422A-B80C-6DC83EE8F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4F60-A28D-4E71-8BBD-0927EC4F2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8809-AFC1-4C4A-87C5-F87741FEB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54BFF-65E5-4963-BF99-0A1EE9980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FE21E-1550-40CA-9F91-6E7DC652B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E2B441-C019-4C81-883A-85B5B95E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0"/>
            <a:ext cx="7848600" cy="2076450"/>
          </a:xfrm>
        </p:spPr>
        <p:txBody>
          <a:bodyPr/>
          <a:lstStyle/>
          <a:p>
            <a:pPr eaLnBrk="1" hangingPunct="1"/>
            <a:r>
              <a:rPr lang="ru-RU" b="1" dirty="0" smtClean="0"/>
              <a:t>Наука и искусство. </a:t>
            </a:r>
            <a:br>
              <a:rPr lang="ru-RU" b="1" dirty="0" smtClean="0"/>
            </a:br>
            <a:r>
              <a:rPr lang="ru-RU" b="1" dirty="0" smtClean="0"/>
              <a:t>Знание научное и знание художественное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 Шевченко Е.Л.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Леонардо да Винчи </a:t>
            </a:r>
          </a:p>
        </p:txBody>
      </p:sp>
      <p:pic>
        <p:nvPicPr>
          <p:cNvPr id="1126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3163888" cy="4525963"/>
          </a:xfrm>
          <a:noFill/>
        </p:spPr>
      </p:pic>
      <p:sp>
        <p:nvSpPr>
          <p:cNvPr id="11268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962400" y="1600200"/>
            <a:ext cx="5029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	Рисунок </a:t>
            </a:r>
            <a:r>
              <a:rPr lang="ru-RU" sz="2000" b="1" smtClean="0"/>
              <a:t>«Витрувианский человек»</a:t>
            </a:r>
            <a:r>
              <a:rPr lang="ru-RU" sz="2000" smtClean="0"/>
              <a:t> символизирует внутреннюю симметрию, Божественную пропорцию человеческого тела. Две наложенные одна на другую фигуры вписаны в круг и квадрат. Этот рисунок определил канонические пропорции изображения человека для европейского искусства последующего времени. В XX в. на</a:t>
            </a:r>
          </a:p>
          <a:p>
            <a:pPr eaLnBrk="1" hangingPunct="1">
              <a:buFontTx/>
              <a:buNone/>
            </a:pPr>
            <a:r>
              <a:rPr lang="ru-RU" sz="2000" smtClean="0"/>
              <a:t>	основе этого рисунка была составлена шкала пропорций, которая повлияла на образные решения современной</a:t>
            </a:r>
          </a:p>
          <a:p>
            <a:pPr eaLnBrk="1" hangingPunct="1">
              <a:buFontTx/>
              <a:buNone/>
            </a:pPr>
            <a:r>
              <a:rPr lang="ru-RU" sz="2000" smtClean="0"/>
              <a:t>	архитектуры.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Леонардо да Винчи.  Басня</a:t>
            </a:r>
            <a:r>
              <a:rPr lang="ru-RU" dirty="0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Случилось так, что комочек снега очутился на верхушке скалы, и стал он размышлять: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— Вот, не надлежит ли считать меня зазнавшимся и гордецом из-за того, что я, малый ком снега, нахожусь на столь высоком месте, и допустимо ли, что такое великое множество снега, какое отсюда видно мне, лежит ниже меня? Поистине, ничтожная моя толика не заслуживает этой высоты, о чем хорошим назиданием... служит мне то, что сделало вчера солнце с моими сверстниками, которые... были солнцем растоплены... Я же хочу спастись от гнева солнца и найти место, соответствующее моей значимости.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	И вот ринулся он вниз и стал спускаться, катясь с высоких откосов поверх другого снега; но чем ниже искал он себе места, тем больше росла его величина... и был он последним, которого в то лето растопило солнце.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Сказано для тех, кто смиренен: те и вознесены будут.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Леонардо да Винчи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		Удивительны тексты Леонардо да Винчи, которыми он сопровождает свои рисунки компаса и плуга: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/>
              <a:t>	«Настойчивое упорство».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smtClean="0"/>
              <a:t>	«Препятствие не сгибает меня. Всякое препятствие разрушается упорством. Не оборачивается тот, кто устремлен к звезде».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smtClean="0"/>
              <a:t>О каких жизненных установках художника и ученого свидетельствуют подписи под его рисунками компаса и плуга?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24375" cy="6858000"/>
          </a:xfrm>
          <a:noFill/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791200" y="44196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/>
              <a:t>Л. да Винчи. </a:t>
            </a:r>
            <a:r>
              <a:rPr lang="ru-RU" sz="2000" i="1"/>
              <a:t>Джоконда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Документальный фильм компании BBC «Леонардо Да Винчи» (2003)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 descr="http://the-cinema.ru/uploads/posts/2012-12/bbc-leonardo-da-vinch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5" y="1981200"/>
            <a:ext cx="3014935" cy="4495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0400" y="1752600"/>
            <a:ext cx="5943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/>
              <a:t>Вопросы для обсуждения фильма.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Как построен фильм? Для чего, на ваш взгляд, создатели фильма именно таким образом знакомят зрителя с судьбой Леонардо да Винчи?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Какие интересные факты из жизни Леонардо да Винчи вы узнали?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Чем привлекает личность Леонардо да Винчи?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ВОЛЬФГАНГ АМАДЕЙ МОЦАРТ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3830638" cy="4786313"/>
          </a:xfrm>
        </p:spPr>
      </p:pic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029200" y="2895600"/>
            <a:ext cx="358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/>
              <a:t>Послушайте Симфонию № 40 (1-ю часть) В.-А. Моцарта. Выскажите свои</a:t>
            </a:r>
          </a:p>
          <a:p>
            <a:r>
              <a:rPr lang="ru-RU" sz="2400"/>
              <a:t>впечатления о музыке Моцарта.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Наука и искусство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В науке каждое новое открытие может перечеркнуть сложившиеся представления о тех или иных явлениях.</a:t>
            </a:r>
          </a:p>
          <a:p>
            <a:pPr eaLnBrk="1" hangingPunct="1">
              <a:buFontTx/>
              <a:buNone/>
            </a:pPr>
            <a:r>
              <a:rPr lang="ru-RU" smtClean="0"/>
              <a:t>	В искусстве каждое новое явление не отменяет ценности старого. </a:t>
            </a:r>
            <a:r>
              <a:rPr lang="ru-RU" b="1" smtClean="0"/>
              <a:t>Главной темой искусства во все времена был</a:t>
            </a:r>
          </a:p>
          <a:p>
            <a:pPr eaLnBrk="1" hangingPunct="1">
              <a:buFontTx/>
              <a:buNone/>
            </a:pPr>
            <a:r>
              <a:rPr lang="ru-RU" b="1" smtClean="0"/>
              <a:t>	человек.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Наука и искусство</a:t>
            </a:r>
            <a:endParaRPr lang="ru-RU" dirty="0"/>
          </a:p>
        </p:txBody>
      </p:sp>
      <p:pic>
        <p:nvPicPr>
          <p:cNvPr id="5" name="Содержимое 5" descr="http://www.sai.msu.su/cjackson/chardin/chardin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56" y="2086458"/>
            <a:ext cx="4216144" cy="278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105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Ж.-Б. Шарден. </a:t>
            </a:r>
            <a:r>
              <a:rPr lang="ru-RU" i="1" dirty="0" smtClean="0"/>
              <a:t>Натюрморт с атрибутами науки</a:t>
            </a:r>
            <a:endParaRPr lang="ru-RU" i="1" dirty="0"/>
          </a:p>
        </p:txBody>
      </p:sp>
      <p:pic>
        <p:nvPicPr>
          <p:cNvPr id="7" name="Содержимое 6" descr="http://f.rodon.org/p/5/0711051342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3733800" cy="298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00600" y="51816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Ж.-Б. Шарден. </a:t>
            </a:r>
            <a:r>
              <a:rPr lang="ru-RU" i="1" dirty="0" smtClean="0"/>
              <a:t>Натюрморт с атрибутами искусства</a:t>
            </a:r>
            <a:endParaRPr lang="ru-RU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	Вспомните факты биографии М.В. Ломоносова. Как бы вы сделали документальный фильм о Ломоносове? О каких фактах биографии рассказали, где бы снимали, к кому бы обратились за интервью и т.д.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Вопросы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такое наука?</a:t>
            </a:r>
          </a:p>
          <a:p>
            <a:pPr eaLnBrk="1" hangingPunct="1"/>
            <a:r>
              <a:rPr lang="ru-RU" smtClean="0"/>
              <a:t>Что такое искусство?</a:t>
            </a:r>
          </a:p>
          <a:p>
            <a:pPr eaLnBrk="1" hangingPunct="1"/>
            <a:r>
              <a:rPr lang="ru-RU" smtClean="0"/>
              <a:t>Что объединяет эти две области деятельности человека?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dirty="0" smtClean="0"/>
              <a:t>Наука и искусство </a:t>
            </a:r>
            <a:r>
              <a:rPr lang="ru-RU" sz="2400" dirty="0" smtClean="0"/>
              <a:t>— это две области деятельности, которые сопровождают развитие человечества на всем протяжении его существования.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/>
              <a:t>И ученый, и художник воссоздают мир во имя главной цели — постижения истины, красоты и добра. Людей науки и искусства объединяют мысль и творчество как историческая память человека.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dirty="0" smtClean="0"/>
              <a:t>Однако наука и искусство решают разные задачи: первая изучает объективные законы мироздания, второе — отношение человека к миру, к другим людям, к самому себе.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Роль искусства в жизни людей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	Еще в Древней Греции ученые задумались о роли искусства в жизни людей. Согласно греческой мифологии каждая из девяти дочерей бога Зевса и богини Мнемозины, являясь музой,</a:t>
            </a:r>
          </a:p>
          <a:p>
            <a:pPr eaLnBrk="1" hangingPunct="1">
              <a:buFontTx/>
              <a:buNone/>
            </a:pPr>
            <a:r>
              <a:rPr lang="ru-RU" smtClean="0"/>
              <a:t>	покровительствовала определенной области творчества.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Вспомнить имена муз вам поможет стихотворение древнеримского поэта </a:t>
            </a:r>
            <a:r>
              <a:rPr lang="ru-RU" sz="3100" b="1" dirty="0" err="1" smtClean="0"/>
              <a:t>Авсония</a:t>
            </a:r>
            <a:r>
              <a:rPr lang="ru-RU" sz="31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smtClean="0"/>
              <a:t>Клио </a:t>
            </a:r>
            <a:r>
              <a:rPr lang="ru-RU" sz="2400" dirty="0" smtClean="0"/>
              <a:t>прошлых времен дела вещает потомству,</a:t>
            </a:r>
            <a:endParaRPr lang="ru-RU" sz="24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smtClean="0"/>
              <a:t>Мельпомена </a:t>
            </a:r>
            <a:r>
              <a:rPr lang="ru-RU" sz="2400" dirty="0" smtClean="0"/>
              <a:t>трагический вопль исторгает печали,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Радует </a:t>
            </a:r>
            <a:r>
              <a:rPr lang="ru-RU" sz="2400" i="1" dirty="0" smtClean="0"/>
              <a:t>Талия </a:t>
            </a:r>
            <a:r>
              <a:rPr lang="ru-RU" sz="2400" dirty="0" smtClean="0"/>
              <a:t>шуткой, веселым словцом и беседой,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Сладкую песню поет с тростниковою флейтой </a:t>
            </a:r>
            <a:r>
              <a:rPr lang="ru-RU" sz="2400" i="1" dirty="0" err="1" smtClean="0"/>
              <a:t>Эвтерпа</a:t>
            </a:r>
            <a:r>
              <a:rPr lang="ru-RU" sz="2400" dirty="0" smtClean="0"/>
              <a:t>,</a:t>
            </a:r>
            <a:endParaRPr lang="ru-RU" sz="24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i="1" dirty="0" smtClean="0"/>
              <a:t>Терпсихора </a:t>
            </a:r>
            <a:r>
              <a:rPr lang="ru-RU" sz="2400" dirty="0" smtClean="0"/>
              <a:t>кифарой влечет, бурей чувства владея,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С плектром в руке </a:t>
            </a:r>
            <a:r>
              <a:rPr lang="ru-RU" sz="2400" i="1" dirty="0" smtClean="0"/>
              <a:t>Эрато </a:t>
            </a:r>
            <a:r>
              <a:rPr lang="ru-RU" sz="2400" dirty="0" smtClean="0"/>
              <a:t>чарует и словом, и жестом,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Песни времен героических в книге хранит </a:t>
            </a:r>
            <a:r>
              <a:rPr lang="ru-RU" sz="2400" i="1" dirty="0" smtClean="0"/>
              <a:t>Каллиопа</a:t>
            </a:r>
            <a:r>
              <a:rPr lang="ru-RU" sz="2400" dirty="0" smtClean="0"/>
              <a:t>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Звезды небес изучает </a:t>
            </a:r>
            <a:r>
              <a:rPr lang="ru-RU" sz="2400" i="1" dirty="0" smtClean="0"/>
              <a:t>Урания, </a:t>
            </a:r>
            <a:r>
              <a:rPr lang="ru-RU" sz="2400" dirty="0" smtClean="0"/>
              <a:t>неба вращенье,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dirty="0" smtClean="0"/>
              <a:t>Жестами все выражая, </a:t>
            </a:r>
            <a:r>
              <a:rPr lang="ru-RU" sz="2400" i="1" dirty="0" smtClean="0"/>
              <a:t>Полигимния </a:t>
            </a:r>
            <a:r>
              <a:rPr lang="ru-RU" sz="2400" dirty="0" smtClean="0"/>
              <a:t>славит героев.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http://www.nearyou.ru/poussin/30par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096000" cy="440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5800" y="57912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Никола Пуссен (1617-1682)</a:t>
            </a:r>
            <a:r>
              <a:rPr lang="ru-RU" dirty="0" smtClean="0"/>
              <a:t> </a:t>
            </a:r>
            <a:r>
              <a:rPr lang="ru-RU" b="1" dirty="0" smtClean="0"/>
              <a:t>Аполлон и музы (Парнас) 1630 г.</a:t>
            </a:r>
            <a:br>
              <a:rPr lang="ru-RU" b="1" dirty="0" smtClean="0"/>
            </a:br>
            <a:r>
              <a:rPr lang="ru-RU" b="1" dirty="0" smtClean="0"/>
              <a:t>Музей Прадо, Мадрид, Испания 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85800"/>
            <a:ext cx="8877300" cy="3779838"/>
          </a:xfrm>
          <a:noFill/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762000" y="5003800"/>
            <a:ext cx="5021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Саркофаг муз. </a:t>
            </a:r>
            <a:r>
              <a:rPr lang="ru-RU" sz="2000" b="1" i="1"/>
              <a:t>II в. н.э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/>
              <a:t>Девять муз</a:t>
            </a:r>
            <a:br>
              <a:rPr lang="ru-RU" sz="3600" b="1" smtClean="0"/>
            </a:br>
            <a:endParaRPr lang="ru-RU" sz="3600" b="1" smtClean="0"/>
          </a:p>
        </p:txBody>
      </p:sp>
      <p:graphicFrame>
        <p:nvGraphicFramePr>
          <p:cNvPr id="11339" name="Group 75"/>
          <p:cNvGraphicFramePr>
            <a:graphicFrameLocks noGrp="1"/>
          </p:cNvGraphicFramePr>
          <p:nvPr>
            <p:ph idx="1"/>
          </p:nvPr>
        </p:nvGraphicFramePr>
        <p:xfrm>
          <a:off x="457200" y="838200"/>
          <a:ext cx="8229600" cy="5181600"/>
        </p:xfrm>
        <a:graphic>
          <a:graphicData uri="http://schemas.openxmlformats.org/drawingml/2006/table">
            <a:tbl>
              <a:tblPr/>
              <a:tblGrid>
                <a:gridCol w="3886200"/>
                <a:gridCol w="434340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Каллиопа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эпическая поэзия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Эвтерпа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лирическая поэзия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Мельпомена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трагедия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комедия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Эрато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любовная поэзия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Полигимния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пантомимы и гимны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Терпсихора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танцы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Клио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Урания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астрономия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Наука и искусства в разные эпохи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Науки, искусства и ремесла в античности не были отделены друг от друга. Искусство, технику, мастерство обозначали одним словом — «технэ».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Понятия «философ» и «поэт», «ремесленник» и «художник» не противопоставлялись друг другу.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И в Древнем мире, и в Средние века искусство было неотделимо от религии. Архитектор в Древнем Египте обычно был жрецом, «посвященным». Художников и поэтов Китая потомки называли «мудрецами древности».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	В эпоху Возрождения впервые утвердилось понимание искусства, близкое к современному. Искусство объединяло все виды художественного творчества, тем самым отделяя его от других видов человеческой деятельности.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462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Наука и искусство.  Знание научное и знание художественное</vt:lpstr>
      <vt:lpstr>Вопросы</vt:lpstr>
      <vt:lpstr>Слайд 3</vt:lpstr>
      <vt:lpstr>Роль искусства в жизни людей</vt:lpstr>
      <vt:lpstr> Вспомнить имена муз вам поможет стихотворение древнеримского поэта Авсония. </vt:lpstr>
      <vt:lpstr>Слайд 6</vt:lpstr>
      <vt:lpstr>Слайд 7</vt:lpstr>
      <vt:lpstr>Девять муз </vt:lpstr>
      <vt:lpstr>Наука и искусства в разные эпохи</vt:lpstr>
      <vt:lpstr>Леонардо да Винчи </vt:lpstr>
      <vt:lpstr>Леонардо да Винчи.  Басня </vt:lpstr>
      <vt:lpstr>Леонардо да Винчи </vt:lpstr>
      <vt:lpstr>Слайд 13</vt:lpstr>
      <vt:lpstr> Документальный фильм компании BBC «Леонардо Да Винчи» (2003) </vt:lpstr>
      <vt:lpstr>ВОЛЬФГАНГ АМАДЕЙ МОЦАРТ  </vt:lpstr>
      <vt:lpstr>Наука и искусство</vt:lpstr>
      <vt:lpstr>Наука и искусство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cp:lastPrinted>1601-01-01T00:00:00Z</cp:lastPrinted>
  <dcterms:created xsi:type="dcterms:W3CDTF">1601-01-01T00:00:00Z</dcterms:created>
  <dcterms:modified xsi:type="dcterms:W3CDTF">2013-07-30T13:05:42Z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