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28" y="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D6555C79-AAFB-4CDF-8C5C-4E31850F6B45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26D3F52-D815-4E80-9F31-EB40934DB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D6555C79-AAFB-4CDF-8C5C-4E31850F6B45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26D3F52-D815-4E80-9F31-EB40934DB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8320" y="273629"/>
            <a:ext cx="2056320" cy="585565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481" y="273629"/>
            <a:ext cx="6033600" cy="585565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D6555C79-AAFB-4CDF-8C5C-4E31850F6B45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26D3F52-D815-4E80-9F31-EB40934DB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D6555C79-AAFB-4CDF-8C5C-4E31850F6B45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26D3F52-D815-4E80-9F31-EB40934DB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D6555C79-AAFB-4CDF-8C5C-4E31850F6B45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26D3F52-D815-4E80-9F31-EB40934DB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6481" y="1604329"/>
            <a:ext cx="404496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9680" y="1604329"/>
            <a:ext cx="404496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D6555C79-AAFB-4CDF-8C5C-4E31850F6B45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26D3F52-D815-4E80-9F31-EB40934DB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D6555C79-AAFB-4CDF-8C5C-4E31850F6B45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26D3F52-D815-4E80-9F31-EB40934DB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D6555C79-AAFB-4CDF-8C5C-4E31850F6B45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26D3F52-D815-4E80-9F31-EB40934DB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D6555C79-AAFB-4CDF-8C5C-4E31850F6B45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26D3F52-D815-4E80-9F31-EB40934DB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D6555C79-AAFB-4CDF-8C5C-4E31850F6B45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26D3F52-D815-4E80-9F31-EB40934DB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D6555C79-AAFB-4CDF-8C5C-4E31850F6B45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26D3F52-D815-4E80-9F31-EB40934DB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273629"/>
            <a:ext cx="8228160" cy="11434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1604329"/>
            <a:ext cx="8228160" cy="45249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1" y="6247376"/>
            <a:ext cx="2128320" cy="4723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D6555C79-AAFB-4CDF-8C5C-4E31850F6B45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23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656650" algn="l"/>
                <a:tab pos="1313299" algn="l"/>
                <a:tab pos="1969949" algn="l"/>
                <a:tab pos="262659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1" y="6247376"/>
            <a:ext cx="2128320" cy="4723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C26D3F52-D815-4E80-9F31-EB40934DB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391686" indent="-19584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>
          <a:solidFill>
            <a:srgbClr val="000000"/>
          </a:solidFill>
          <a:latin typeface="Arial" charset="0"/>
          <a:cs typeface="Lucida Sans Unicode" pitchFamily="34" charset="0"/>
        </a:defRPr>
      </a:lvl2pPr>
      <a:lvl3pPr marL="587529" indent="-19584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>
          <a:solidFill>
            <a:srgbClr val="000000"/>
          </a:solidFill>
          <a:latin typeface="Arial" charset="0"/>
          <a:cs typeface="Lucida Sans Unicode" pitchFamily="34" charset="0"/>
        </a:defRPr>
      </a:lvl3pPr>
      <a:lvl4pPr marL="783372" indent="-19584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>
          <a:solidFill>
            <a:srgbClr val="000000"/>
          </a:solidFill>
          <a:latin typeface="Arial" charset="0"/>
          <a:cs typeface="Lucida Sans Unicode" pitchFamily="34" charset="0"/>
        </a:defRPr>
      </a:lvl4pPr>
      <a:lvl5pPr marL="979214" indent="-19584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>
          <a:solidFill>
            <a:srgbClr val="000000"/>
          </a:solidFill>
          <a:latin typeface="Arial" charset="0"/>
          <a:cs typeface="Lucida Sans Unicode" pitchFamily="34" charset="0"/>
        </a:defRPr>
      </a:lvl5pPr>
      <a:lvl6pPr marL="1393941" indent="-19584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>
          <a:solidFill>
            <a:srgbClr val="000000"/>
          </a:solidFill>
          <a:latin typeface="Arial" charset="0"/>
          <a:cs typeface="Lucida Sans Unicode" pitchFamily="34" charset="0"/>
        </a:defRPr>
      </a:lvl6pPr>
      <a:lvl7pPr marL="1808667" indent="-19584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>
          <a:solidFill>
            <a:srgbClr val="000000"/>
          </a:solidFill>
          <a:latin typeface="Arial" charset="0"/>
          <a:cs typeface="Lucida Sans Unicode" pitchFamily="34" charset="0"/>
        </a:defRPr>
      </a:lvl7pPr>
      <a:lvl8pPr marL="2223393" indent="-19584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>
          <a:solidFill>
            <a:srgbClr val="000000"/>
          </a:solidFill>
          <a:latin typeface="Arial" charset="0"/>
          <a:cs typeface="Lucida Sans Unicode" pitchFamily="34" charset="0"/>
        </a:defRPr>
      </a:lvl8pPr>
      <a:lvl9pPr marL="2638119" indent="-19584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>
          <a:solidFill>
            <a:srgbClr val="000000"/>
          </a:solidFill>
          <a:latin typeface="Arial" charset="0"/>
          <a:cs typeface="Lucida Sans Unicode" pitchFamily="34" charset="0"/>
        </a:defRPr>
      </a:lvl9pPr>
    </p:titleStyle>
    <p:bodyStyle>
      <a:lvl1pPr marL="391686" indent="-293764" algn="l" defTabSz="407526" rtl="0" eaLnBrk="1" fontAlgn="base" hangingPunct="1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45000"/>
        <a:buFont typeface="StarSymbol" charset="0"/>
        <a:buChar char="●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783372" indent="-260644" algn="l" defTabSz="407526" rtl="0" eaLnBrk="1" fontAlgn="base" hangingPunct="1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75000"/>
        <a:buFont typeface="Symbol" pitchFamily="18" charset="2"/>
        <a:buChar char=""/>
        <a:defRPr sz="2500">
          <a:solidFill>
            <a:srgbClr val="000000"/>
          </a:solidFill>
          <a:latin typeface="+mn-lt"/>
          <a:cs typeface="+mn-cs"/>
        </a:defRPr>
      </a:lvl2pPr>
      <a:lvl3pPr marL="1175057" indent="-195843" algn="l" defTabSz="407526" rtl="0" eaLnBrk="1" fontAlgn="base" hangingPunct="1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45000"/>
        <a:buFont typeface="StarSymbol" charset="0"/>
        <a:buChar char="●"/>
        <a:defRPr sz="2200">
          <a:solidFill>
            <a:srgbClr val="000000"/>
          </a:solidFill>
          <a:latin typeface="+mn-lt"/>
          <a:cs typeface="+mn-cs"/>
        </a:defRPr>
      </a:lvl3pPr>
      <a:lvl4pPr marL="1566743" indent="-195843" algn="l" defTabSz="407526" rtl="0" eaLnBrk="1" fontAlgn="base" hangingPunct="1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75000"/>
        <a:buFont typeface="Symbol" pitchFamily="18" charset="2"/>
        <a:buChar char=""/>
        <a:defRPr sz="1800">
          <a:solidFill>
            <a:srgbClr val="000000"/>
          </a:solidFill>
          <a:latin typeface="+mn-lt"/>
          <a:cs typeface="+mn-cs"/>
        </a:defRPr>
      </a:lvl4pPr>
      <a:lvl5pPr marL="1958429" indent="-19584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45000"/>
        <a:buFont typeface="StarSymbol" charset="0"/>
        <a:buChar char="●"/>
        <a:defRPr sz="1800">
          <a:solidFill>
            <a:srgbClr val="000000"/>
          </a:solidFill>
          <a:latin typeface="+mn-lt"/>
          <a:cs typeface="+mn-cs"/>
        </a:defRPr>
      </a:lvl5pPr>
      <a:lvl6pPr marL="2373155" indent="-19584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45000"/>
        <a:buFont typeface="StarSymbol" charset="0"/>
        <a:buChar char="●"/>
        <a:defRPr sz="1800">
          <a:solidFill>
            <a:srgbClr val="000000"/>
          </a:solidFill>
          <a:latin typeface="+mn-lt"/>
          <a:cs typeface="+mn-cs"/>
        </a:defRPr>
      </a:lvl6pPr>
      <a:lvl7pPr marL="2787881" indent="-19584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45000"/>
        <a:buFont typeface="StarSymbol" charset="0"/>
        <a:buChar char="●"/>
        <a:defRPr sz="1800">
          <a:solidFill>
            <a:srgbClr val="000000"/>
          </a:solidFill>
          <a:latin typeface="+mn-lt"/>
          <a:cs typeface="+mn-cs"/>
        </a:defRPr>
      </a:lvl7pPr>
      <a:lvl8pPr marL="3202607" indent="-19584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45000"/>
        <a:buFont typeface="StarSymbol" charset="0"/>
        <a:buChar char="●"/>
        <a:defRPr sz="1800">
          <a:solidFill>
            <a:srgbClr val="000000"/>
          </a:solidFill>
          <a:latin typeface="+mn-lt"/>
          <a:cs typeface="+mn-cs"/>
        </a:defRPr>
      </a:lvl8pPr>
      <a:lvl9pPr marL="3617333" indent="-19584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45000"/>
        <a:buFont typeface="StarSymbol" charset="0"/>
        <a:buChar char="●"/>
        <a:defRPr sz="18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Черный квадрат как метафора столетия</a:t>
            </a:r>
            <a:br>
              <a:rPr lang="ru-RU" b="1" dirty="0" smtClean="0"/>
            </a:br>
            <a:r>
              <a:rPr lang="ru-RU" sz="2400" b="1" dirty="0" smtClean="0"/>
              <a:t>Авангард.</a:t>
            </a:r>
            <a:r>
              <a:rPr lang="ru-RU" b="1" dirty="0" smtClean="0"/>
              <a:t> </a:t>
            </a:r>
            <a:r>
              <a:rPr lang="ru-RU" sz="2400" b="1" dirty="0" smtClean="0"/>
              <a:t>Урок </a:t>
            </a:r>
            <a:r>
              <a:rPr lang="en-US" sz="2400" b="1" dirty="0" smtClean="0"/>
              <a:t>3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32" y="5857892"/>
            <a:ext cx="6400800" cy="757918"/>
          </a:xfrm>
        </p:spPr>
        <p:txBody>
          <a:bodyPr/>
          <a:lstStyle/>
          <a:p>
            <a:r>
              <a:rPr lang="ru-RU" sz="1800" b="1" dirty="0" smtClean="0"/>
              <a:t>Байкалова Л.С.</a:t>
            </a:r>
          </a:p>
          <a:p>
            <a:r>
              <a:rPr lang="ru-RU" sz="1800" b="1" dirty="0" smtClean="0"/>
              <a:t>ТМКОУ «Караульская средняя школа-интернат»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42910" y="642918"/>
            <a:ext cx="8228013" cy="4524375"/>
          </a:xfrm>
        </p:spPr>
        <p:txBody>
          <a:bodyPr/>
          <a:lstStyle/>
          <a:p>
            <a:r>
              <a:rPr lang="ru-RU" sz="2800" dirty="0" smtClean="0"/>
              <a:t>Ирина Данилова: «в этом умирании картины есть что-то </a:t>
            </a:r>
            <a:r>
              <a:rPr lang="ru-RU" sz="2800" dirty="0" err="1" smtClean="0"/>
              <a:t>апокалиптическое</a:t>
            </a:r>
            <a:r>
              <a:rPr lang="ru-RU" sz="2800" dirty="0" smtClean="0"/>
              <a:t>: осталась чистая страница, с которой все смыто. «Небо свернется, как свиток, и времени больше не будет», говорится в Апокалипсисе, «но  будет новое небо и новое солнце». Искусство призвано начинать все сначала, как бы на пустом месте. </a:t>
            </a:r>
          </a:p>
          <a:p>
            <a:r>
              <a:rPr lang="ru-RU" sz="2800" dirty="0" smtClean="0"/>
              <a:t>Живопись отразила мироощущение своего времени</a:t>
            </a:r>
            <a:r>
              <a:rPr lang="ru-RU" dirty="0" smtClean="0"/>
              <a:t>!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«Черный квадрат» как метафора столетия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228160" cy="4524955"/>
          </a:xfrm>
        </p:spPr>
        <p:txBody>
          <a:bodyPr/>
          <a:lstStyle/>
          <a:p>
            <a:r>
              <a:rPr lang="ru-RU" sz="2800" dirty="0" smtClean="0"/>
              <a:t>Одна из самых ярких картин столетия, одно из самых острых художественных высказываний в истории мировой живописи, один из самых революционных прорывов за границу видимого остается в массовом сознании чуть ли не воплощением надувательства или примером профанации искусства.</a:t>
            </a:r>
          </a:p>
          <a:p>
            <a:r>
              <a:rPr lang="ru-RU" sz="2800" dirty="0" smtClean="0"/>
              <a:t>Попробуем отстраниться от многочисленных трактовок и попытаемся увидеть картину в контексте эпохи и конкретной выставки, отделяя факты от комментариев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4963"/>
            <a:ext cx="8228013" cy="4524375"/>
          </a:xfrm>
        </p:spPr>
        <p:txBody>
          <a:bodyPr/>
          <a:lstStyle/>
          <a:p>
            <a:r>
              <a:rPr lang="ru-RU" b="1" dirty="0" smtClean="0"/>
              <a:t>Факт 1</a:t>
            </a:r>
            <a:r>
              <a:rPr lang="ru-RU" dirty="0" smtClean="0"/>
              <a:t>. картина была представлена публике в 1915 году, когда уже бушевала мировая война. Произошло это в Петербурге на Марсовом поле, на «Последней футуристической выставке картин 0,10». «Квадрат» был сознательно вывешен в «красном углу», то есть наискосок от входа, где в России традиционно висели иконы, оттого картина была однозначно воспринята как икона нового направления.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Admin\Рабочий стол\авангард\лекция 6\29. Экспозиция Последней футуристической выставке картин 0,10 (ноль-десять). 1915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67510" y="162200"/>
            <a:ext cx="6576323" cy="598144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6211669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Экспозиция Последней футуристической выставке картин 0,10 (ноль-десять). 1915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642918"/>
            <a:ext cx="8228012" cy="4524375"/>
          </a:xfrm>
        </p:spPr>
        <p:txBody>
          <a:bodyPr/>
          <a:lstStyle/>
          <a:p>
            <a:r>
              <a:rPr lang="ru-RU" dirty="0" smtClean="0"/>
              <a:t>Теперь комментарий. Мы помним, что к началу ХХ века художник осознал себя богом-творцом, а Бог умер – метафорически, конечно, в рамках художественного сознания. Попробуем мысленно выразить эту мысль в живописной форме. Придется создать парадоксальную икону, на которой бы не было Бога. Например, взять единственное «прижизненное» изображение Христа, то есть Спас Нерукотворный, и последовательно удалить с него все признаки и символы божественного присутствия: лик, крест, нимб и золотой фон.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Admin\Рабочий стол\авангард\лекция 6\30. Спас Нерукотворный. XII в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14480" y="214290"/>
            <a:ext cx="6467489" cy="646748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44" y="5429264"/>
            <a:ext cx="19287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Спас Нерукотворный. XII в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Admin\Рабочий стол\авангард\лекция 6\30а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4414" y="0"/>
            <a:ext cx="6610364" cy="66103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Admin\Рабочий стол\авангард\лекция 6\30б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5918" y="428604"/>
            <a:ext cx="5967423" cy="59674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Admin\Рабочий стол\авангард\лекция 6\30в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290" y="285728"/>
            <a:ext cx="6357982" cy="6357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Admin\Рабочий стол\авангард\лекция 6\30г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5918" y="428604"/>
            <a:ext cx="6038861" cy="60388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8228013" cy="1144588"/>
          </a:xfrm>
        </p:spPr>
        <p:txBody>
          <a:bodyPr/>
          <a:lstStyle/>
          <a:p>
            <a:r>
              <a:rPr lang="ru-RU" dirty="0" smtClean="0"/>
              <a:t>Конец живописи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4963"/>
            <a:ext cx="8228013" cy="4524375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  Мы проследили логику живописи авангарда. И увидели, как художники искали выражение незримого, как они пришли к отказу от видимого, как осознали себя творцами. К чему пришла живопись авангарда на вершине своего развития? Картина как целостный организм исчезает, постепенно распадаясь на отдельные составные элементы художественного образа. </a:t>
            </a:r>
            <a:endParaRPr lang="ru-RU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4963"/>
            <a:ext cx="8228013" cy="4524375"/>
          </a:xfrm>
        </p:spPr>
        <p:txBody>
          <a:bodyPr/>
          <a:lstStyle/>
          <a:p>
            <a:r>
              <a:rPr lang="ru-RU" dirty="0" smtClean="0"/>
              <a:t>Что осталось? Черный квадрат. Так что </a:t>
            </a:r>
            <a:r>
              <a:rPr lang="ru-RU" b="1" dirty="0" smtClean="0"/>
              <a:t>первый смысл </a:t>
            </a:r>
            <a:r>
              <a:rPr lang="ru-RU" dirty="0" smtClean="0"/>
              <a:t>«Черного квадрата» задан его появлением в красном углу – </a:t>
            </a:r>
            <a:r>
              <a:rPr lang="ru-RU" sz="3200" b="1" dirty="0" smtClean="0"/>
              <a:t>это икона в мире, где Бог умер.</a:t>
            </a:r>
            <a:endParaRPr lang="ru-RU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42844" y="428604"/>
            <a:ext cx="8228013" cy="4524375"/>
          </a:xfrm>
        </p:spPr>
        <p:txBody>
          <a:bodyPr/>
          <a:lstStyle/>
          <a:p>
            <a:r>
              <a:rPr lang="ru-RU" b="1" dirty="0" smtClean="0"/>
              <a:t>Факт 2</a:t>
            </a:r>
            <a:r>
              <a:rPr lang="ru-RU" dirty="0" smtClean="0"/>
              <a:t>. Критика в ответ на выставку вознегодовала</a:t>
            </a:r>
            <a:r>
              <a:rPr lang="ru-RU" b="1" dirty="0" smtClean="0"/>
              <a:t>.  </a:t>
            </a:r>
            <a:r>
              <a:rPr lang="ru-RU" dirty="0" smtClean="0"/>
              <a:t>К картине и форме ее презентации отнеслись очень серьезно именно как к символическому жесту. Сам Александр Бенуа, авторитетнейший  художественный критик того времени, откликнулся на «Черный квадрат», увидев в нем воплощение философии «пришедшего хама» и гробовую плиту миру искусства.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4963"/>
            <a:ext cx="8228013" cy="4524375"/>
          </a:xfrm>
        </p:spPr>
        <p:txBody>
          <a:bodyPr/>
          <a:lstStyle/>
          <a:p>
            <a:r>
              <a:rPr lang="ru-RU" b="1" dirty="0" smtClean="0"/>
              <a:t>Комментарий. </a:t>
            </a:r>
            <a:r>
              <a:rPr lang="ru-RU" dirty="0" smtClean="0"/>
              <a:t>Никто не обвинял картину в «пустоте», никто не усмехался («что я тоже так могу»), поскольку в то время так не мог никто. И все это понимали. Пренебрежительное отношение начало формироваться позже, когда прошел шок от новизны и невиданной смелости и картина стала казаться чем-то простым, даже пустым и легко воспроизводимым.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4963"/>
            <a:ext cx="8228013" cy="4524375"/>
          </a:xfrm>
        </p:spPr>
        <p:txBody>
          <a:bodyPr/>
          <a:lstStyle/>
          <a:p>
            <a:r>
              <a:rPr lang="ru-RU" b="1" dirty="0" smtClean="0"/>
              <a:t>Факт 3 – </a:t>
            </a:r>
            <a:r>
              <a:rPr lang="ru-RU" dirty="0" smtClean="0"/>
              <a:t>умонастроение эпохи. Человечество постигло ощущение бездны, куда катится цивилизация и одновременно перехода в новый мир, построенный на обломках старого.</a:t>
            </a:r>
            <a:endParaRPr lang="ru-RU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142984"/>
            <a:ext cx="8228013" cy="4524375"/>
          </a:xfrm>
        </p:spPr>
        <p:txBody>
          <a:bodyPr/>
          <a:lstStyle/>
          <a:p>
            <a:r>
              <a:rPr lang="ru-RU" b="1" dirty="0" smtClean="0"/>
              <a:t>Комментарий</a:t>
            </a:r>
            <a:r>
              <a:rPr lang="ru-RU" dirty="0" smtClean="0"/>
              <a:t>. Итак: </a:t>
            </a:r>
            <a:r>
              <a:rPr lang="ru-RU" b="1" dirty="0" smtClean="0"/>
              <a:t>бездна</a:t>
            </a:r>
            <a:r>
              <a:rPr lang="ru-RU" dirty="0" smtClean="0"/>
              <a:t> – раз</a:t>
            </a:r>
            <a:r>
              <a:rPr lang="ru-RU" b="1" dirty="0" smtClean="0"/>
              <a:t>, конец времен </a:t>
            </a:r>
            <a:r>
              <a:rPr lang="ru-RU" dirty="0" smtClean="0"/>
              <a:t>– два, а за ним новый</a:t>
            </a:r>
            <a:r>
              <a:rPr lang="ru-RU" b="1" dirty="0" smtClean="0"/>
              <a:t> мир</a:t>
            </a:r>
            <a:r>
              <a:rPr lang="ru-RU" dirty="0" smtClean="0"/>
              <a:t> – три. Такова была формула мировидения в тот момент, а живопись, как мы знаем, сознательно или бессознательно такие формулы воплощает. И действительно, все эти образы в концентрированном, спрессованном виде легко обнаруживаются в «Черном квадрате»: черная дыра посередине, а из-за нее выбивается белый свет.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85750"/>
            <a:ext cx="8442325" cy="4524375"/>
          </a:xfrm>
        </p:spPr>
        <p:txBody>
          <a:bodyPr/>
          <a:lstStyle/>
          <a:p>
            <a:r>
              <a:rPr lang="ru-RU" sz="2400" dirty="0" smtClean="0"/>
              <a:t>Сам Малевич провозгласил свою картину «нулем форм», то есть </a:t>
            </a:r>
            <a:r>
              <a:rPr lang="ru-RU" sz="2400" b="1" dirty="0" smtClean="0"/>
              <a:t>концом </a:t>
            </a:r>
            <a:r>
              <a:rPr lang="ru-RU" sz="2400" dirty="0" smtClean="0"/>
              <a:t>(нулем) живописи и одновременно точкой отсчета (опять нуль) </a:t>
            </a:r>
            <a:r>
              <a:rPr lang="ru-RU" sz="2400" b="1" dirty="0" smtClean="0"/>
              <a:t>нового</a:t>
            </a:r>
            <a:r>
              <a:rPr lang="ru-RU" sz="2400" dirty="0" smtClean="0"/>
              <a:t> искусства. Вот так мы выходим еще на один, главный смысл «Черного квадрата» – это </a:t>
            </a:r>
            <a:r>
              <a:rPr lang="ru-RU" sz="2400" b="1" dirty="0" smtClean="0"/>
              <a:t>нуль, за которым новое начало. </a:t>
            </a:r>
            <a:r>
              <a:rPr lang="ru-RU" sz="2400" dirty="0" smtClean="0"/>
              <a:t>Художественное пророчество Малевича актуально и сегодня. Мир, который начал разваливаться в начале ХХ века, продолжает рассыпаться и сейчас, в наш безумный век. В наше время высшим достижением цивилизации является компьютер. Отсюда распространенная метафора Бога как программиста, запрограммировавшего ход событий. Если посмотреть на «Черный квадрат», пресловутый «нуль форм», с точки зрения этой метафоры, то в нем легко можно увидеть экран монитора, погасший во время перезагрузки мирового компьютера. Прежний сеанс закончился, наступила пауза, после нее начнется новый… Нуль, за которым новое начало.</a:t>
            </a:r>
            <a:endParaRPr lang="ru-RU" sz="24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авангард\лекция 1\01. Казимир Малевич. Черный квадрат. 191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00166" y="0"/>
            <a:ext cx="6557948" cy="66153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14488"/>
            <a:ext cx="2000264" cy="4524375"/>
          </a:xfrm>
        </p:spPr>
        <p:txBody>
          <a:bodyPr/>
          <a:lstStyle/>
          <a:p>
            <a:r>
              <a:rPr lang="ru-RU" sz="2000" dirty="0" smtClean="0"/>
              <a:t>В огромных однотонно закрашенных панно Марка Ротто остается только цвет, который берет на себя всю выразительность и эмоциональную напряженность картины</a:t>
            </a:r>
            <a:endParaRPr lang="ru-RU" sz="2000" dirty="0"/>
          </a:p>
        </p:txBody>
      </p:sp>
      <p:pic>
        <p:nvPicPr>
          <p:cNvPr id="1026" name="Picture 2" descr="C:\Documents and Settings\Admin\Рабочий стол\авангард\лекция 6\21. Марк Ротко. Красный на темно-синем поверх темно-серого. 196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flipV="1">
            <a:off x="2357422" y="246590"/>
            <a:ext cx="5643602" cy="64165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500188"/>
            <a:ext cx="2286000" cy="1643062"/>
          </a:xfrm>
        </p:spPr>
        <p:txBody>
          <a:bodyPr/>
          <a:lstStyle/>
          <a:p>
            <a:r>
              <a:rPr lang="ru-RU" sz="2400" dirty="0" smtClean="0"/>
              <a:t>У Пита Мондриано остается только ритм</a:t>
            </a:r>
            <a:endParaRPr lang="ru-RU" sz="2400" dirty="0"/>
          </a:p>
        </p:txBody>
      </p:sp>
      <p:pic>
        <p:nvPicPr>
          <p:cNvPr id="2050" name="Picture 2" descr="C:\Documents and Settings\Admin\Рабочий стол\авангард\лекция 6\22. Пит Мондриан Композиция №1 - Композиция С. 1934-193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00430" y="214290"/>
            <a:ext cx="3157539" cy="64347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4963"/>
            <a:ext cx="3114675" cy="4524375"/>
          </a:xfrm>
        </p:spPr>
        <p:txBody>
          <a:bodyPr/>
          <a:lstStyle/>
          <a:p>
            <a:r>
              <a:rPr lang="ru-RU" sz="2400" dirty="0" smtClean="0"/>
              <a:t>В картинах Ханса </a:t>
            </a:r>
            <a:r>
              <a:rPr lang="ru-RU" sz="2400" dirty="0" err="1" smtClean="0"/>
              <a:t>Хартунга</a:t>
            </a:r>
            <a:r>
              <a:rPr lang="ru-RU" sz="2400" dirty="0" smtClean="0"/>
              <a:t> от творческой энергии художника остается только след  его жеста, прочерченный на абстрактно белой поверхности</a:t>
            </a:r>
            <a:endParaRPr lang="ru-RU" sz="2400" dirty="0"/>
          </a:p>
        </p:txBody>
      </p:sp>
      <p:pic>
        <p:nvPicPr>
          <p:cNvPr id="3074" name="Picture 2" descr="C:\Documents and Settings\Admin\Рабочий стол\авангард\лекция 6\23.Ханс Хартунг. Без названия №2575-108. 195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57620" y="500042"/>
            <a:ext cx="3842234" cy="593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4963"/>
            <a:ext cx="2285984" cy="4524375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  У Лючио Фонтаны – только движение руки, несколькими взмахами ножа взрезавшей пустое полотно</a:t>
            </a:r>
            <a:endParaRPr lang="ru-RU" sz="2400" dirty="0"/>
          </a:p>
        </p:txBody>
      </p:sp>
      <p:pic>
        <p:nvPicPr>
          <p:cNvPr id="4098" name="Picture 2" descr="C:\Documents and Settings\Admin\Рабочий стол\авангард\лекция 6\24. Лючио Фонтана. Пространственная концепция. 196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6116" y="571480"/>
            <a:ext cx="4804456" cy="59563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28625"/>
            <a:ext cx="3114675" cy="4524375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   Картина рассыпалась на отдельные элементы. С тех пор художники занимаются чистым цветом и создают равномерно закрашенные холсты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2" name="Picture 2" descr="C:\Documents and Settings\Admin\Рабочий стол\авангард\лекция 6\25. Ив. Клейн. IKB 191. 196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86182" y="214290"/>
            <a:ext cx="4127500" cy="544036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6248" y="6072206"/>
            <a:ext cx="2911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Ив. Клейн. IKB 191. 1962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785813"/>
            <a:ext cx="2686050" cy="4524375"/>
          </a:xfrm>
        </p:spPr>
        <p:txBody>
          <a:bodyPr/>
          <a:lstStyle/>
          <a:p>
            <a:r>
              <a:rPr lang="ru-RU" sz="2800" dirty="0" smtClean="0"/>
              <a:t>Другие поклоняются ее величеству Композиции и совершенствуются в сочетании абстрактных деталей.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86116" y="60007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26. Казимир Малевич. Супрематизм. Автопортрет в двух измерениях. 1915</a:t>
            </a:r>
            <a:endParaRPr lang="ru-RU" dirty="0"/>
          </a:p>
        </p:txBody>
      </p:sp>
      <p:pic>
        <p:nvPicPr>
          <p:cNvPr id="6146" name="Picture 2" descr="C:\Documents and Settings\Admin\Рабочий стол\авангард\лекция 6\26. Казимир Малевич. Супрематизм. Автопортрет в двух измерениях. 191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28992" y="49274"/>
            <a:ext cx="4572032" cy="58888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28625"/>
            <a:ext cx="2757488" cy="4524375"/>
          </a:xfrm>
        </p:spPr>
        <p:txBody>
          <a:bodyPr/>
          <a:lstStyle/>
          <a:p>
            <a:r>
              <a:rPr lang="ru-RU" sz="2400" dirty="0" smtClean="0"/>
              <a:t>Жест художника, движение его руки- тоже составляющая часть творчества. В работе Фонтаны  разрез на ткани выглядит материализованной энергией творца и одновременно воплощением смерти картины.</a:t>
            </a:r>
            <a:endParaRPr lang="ru-RU" sz="2400" dirty="0"/>
          </a:p>
        </p:txBody>
      </p:sp>
      <p:pic>
        <p:nvPicPr>
          <p:cNvPr id="7170" name="Picture 2" descr="C:\Documents and Settings\Admin\Рабочий стол\авангард\лекция 6\27. Лючио Фонтана. Ожидание. 1966-196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14744" y="285728"/>
            <a:ext cx="5086343" cy="629226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621508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Лючио Фонтана. Ожидание. 1966-1967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25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StarSymbo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StarSymbo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Lucida Sans Unicode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Тема25</Template>
  <TotalTime>141</TotalTime>
  <Words>915</Words>
  <Application>Microsoft Office PowerPoint</Application>
  <PresentationFormat>Экран (4:3)</PresentationFormat>
  <Paragraphs>30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Тема25</vt:lpstr>
      <vt:lpstr>Черный квадрат как метафора столетия Авангард. Урок 3.</vt:lpstr>
      <vt:lpstr>Конец живописи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«Черный квадрат» как метафора столетия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Черный квадрат как метафора столетия</dc:title>
  <dc:creator>Admin</dc:creator>
  <cp:lastModifiedBy>Гармония</cp:lastModifiedBy>
  <cp:revision>18</cp:revision>
  <dcterms:created xsi:type="dcterms:W3CDTF">2013-01-05T14:39:10Z</dcterms:created>
  <dcterms:modified xsi:type="dcterms:W3CDTF">2013-04-02T04:49:06Z</dcterms:modified>
</cp:coreProperties>
</file>