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82" r:id="rId3"/>
    <p:sldId id="275" r:id="rId4"/>
    <p:sldId id="276" r:id="rId5"/>
    <p:sldId id="261" r:id="rId6"/>
    <p:sldId id="259" r:id="rId7"/>
    <p:sldId id="280" r:id="rId8"/>
    <p:sldId id="257" r:id="rId9"/>
    <p:sldId id="274" r:id="rId10"/>
    <p:sldId id="271" r:id="rId11"/>
    <p:sldId id="267" r:id="rId12"/>
    <p:sldId id="265" r:id="rId13"/>
    <p:sldId id="266" r:id="rId14"/>
    <p:sldId id="268" r:id="rId15"/>
    <p:sldId id="284" r:id="rId16"/>
    <p:sldId id="28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C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2" autoAdjust="0"/>
    <p:restoredTop sz="94660"/>
  </p:normalViewPr>
  <p:slideViewPr>
    <p:cSldViewPr>
      <p:cViewPr>
        <p:scale>
          <a:sx n="100" d="100"/>
          <a:sy n="100" d="100"/>
        </p:scale>
        <p:origin x="-27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Pt>
            <c:idx val="2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3"/>
            <c:spPr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163742690058485E-2"/>
          <c:y val="1.491141878949398E-2"/>
          <c:w val="0.93567251461988599"/>
          <c:h val="0.94532480081907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E59C9-4CC0-4D86-9327-3EDB991DA5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86628-DFB8-4206-A44A-A70A9DEB59FC}">
      <dgm:prSet custT="1"/>
      <dgm:spPr/>
      <dgm:t>
        <a:bodyPr/>
        <a:lstStyle/>
        <a:p>
          <a:pPr rtl="0"/>
          <a:endParaRPr lang="ru-RU" sz="3600" b="1" i="1" baseline="0" dirty="0">
            <a:solidFill>
              <a:srgbClr val="0070C0"/>
            </a:solidFill>
          </a:endParaRPr>
        </a:p>
      </dgm:t>
    </dgm:pt>
    <dgm:pt modelId="{1149A2C7-3443-4A67-AB4C-26F3DC15CDA9}" type="parTrans" cxnId="{271C90AA-B393-47EF-B999-9A3416FFB8C0}">
      <dgm:prSet/>
      <dgm:spPr/>
      <dgm:t>
        <a:bodyPr/>
        <a:lstStyle/>
        <a:p>
          <a:endParaRPr lang="ru-RU"/>
        </a:p>
      </dgm:t>
    </dgm:pt>
    <dgm:pt modelId="{C5C2255F-55D1-4CFC-AC5C-F93C3FFF4B47}" type="sibTrans" cxnId="{271C90AA-B393-47EF-B999-9A3416FFB8C0}">
      <dgm:prSet/>
      <dgm:spPr/>
      <dgm:t>
        <a:bodyPr/>
        <a:lstStyle/>
        <a:p>
          <a:endParaRPr lang="ru-RU"/>
        </a:p>
      </dgm:t>
    </dgm:pt>
    <dgm:pt modelId="{8F6FF239-7C09-4BE1-B8DD-EDB187953A50}" type="pres">
      <dgm:prSet presAssocID="{9B5E59C9-4CC0-4D86-9327-3EDB991DA5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862E4-C05E-4BDB-8222-A9E104FA491B}" type="pres">
      <dgm:prSet presAssocID="{7F586628-DFB8-4206-A44A-A70A9DEB59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C90AA-B393-47EF-B999-9A3416FFB8C0}" srcId="{9B5E59C9-4CC0-4D86-9327-3EDB991DA507}" destId="{7F586628-DFB8-4206-A44A-A70A9DEB59FC}" srcOrd="0" destOrd="0" parTransId="{1149A2C7-3443-4A67-AB4C-26F3DC15CDA9}" sibTransId="{C5C2255F-55D1-4CFC-AC5C-F93C3FFF4B47}"/>
    <dgm:cxn modelId="{FC9FAB7F-78D6-41AB-B622-09A23E0C80E7}" type="presOf" srcId="{9B5E59C9-4CC0-4D86-9327-3EDB991DA507}" destId="{8F6FF239-7C09-4BE1-B8DD-EDB187953A50}" srcOrd="0" destOrd="0" presId="urn:microsoft.com/office/officeart/2005/8/layout/vList2"/>
    <dgm:cxn modelId="{09D0F31E-D924-43BD-907B-B24EB7E14312}" type="presOf" srcId="{7F586628-DFB8-4206-A44A-A70A9DEB59FC}" destId="{B12862E4-C05E-4BDB-8222-A9E104FA491B}" srcOrd="0" destOrd="0" presId="urn:microsoft.com/office/officeart/2005/8/layout/vList2"/>
    <dgm:cxn modelId="{298EE921-5AD6-467C-8196-7D28C316E826}" type="presParOf" srcId="{8F6FF239-7C09-4BE1-B8DD-EDB187953A50}" destId="{B12862E4-C05E-4BDB-8222-A9E104FA491B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17D56-439B-4DA4-B7FF-173B130E2F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81F51EF-D5EF-48C8-A6B1-32A6A750B46E}">
      <dgm:prSet custT="1"/>
      <dgm:spPr/>
      <dgm:t>
        <a:bodyPr/>
        <a:lstStyle/>
        <a:p>
          <a:pPr rtl="0"/>
          <a:r>
            <a:rPr lang="ru-RU" sz="3600" b="0" i="1" baseline="0" dirty="0" smtClean="0">
              <a:solidFill>
                <a:srgbClr val="0070C0"/>
              </a:solidFill>
            </a:rPr>
            <a:t>Динамика оздоровления обучающихся.</a:t>
          </a:r>
          <a:endParaRPr lang="ru-RU" sz="3600" b="0" i="1" baseline="0" dirty="0">
            <a:solidFill>
              <a:srgbClr val="0070C0"/>
            </a:solidFill>
          </a:endParaRPr>
        </a:p>
      </dgm:t>
    </dgm:pt>
    <dgm:pt modelId="{E1008A64-A71C-4762-BDD0-62648670F341}" type="parTrans" cxnId="{FB9FACBA-01B6-4F22-8BB8-3017A4365874}">
      <dgm:prSet/>
      <dgm:spPr/>
      <dgm:t>
        <a:bodyPr/>
        <a:lstStyle/>
        <a:p>
          <a:endParaRPr lang="ru-RU"/>
        </a:p>
      </dgm:t>
    </dgm:pt>
    <dgm:pt modelId="{0FC39B16-CEAA-430E-9BD5-AC2228EA2543}" type="sibTrans" cxnId="{FB9FACBA-01B6-4F22-8BB8-3017A4365874}">
      <dgm:prSet/>
      <dgm:spPr/>
      <dgm:t>
        <a:bodyPr/>
        <a:lstStyle/>
        <a:p>
          <a:endParaRPr lang="ru-RU"/>
        </a:p>
      </dgm:t>
    </dgm:pt>
    <dgm:pt modelId="{A2C958F7-036B-483F-93E6-68A3FE014CC7}" type="pres">
      <dgm:prSet presAssocID="{52E17D56-439B-4DA4-B7FF-173B130E2F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7D668-9832-4F3B-BA4F-337C18F87A1B}" type="pres">
      <dgm:prSet presAssocID="{781F51EF-D5EF-48C8-A6B1-32A6A750B4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FACBA-01B6-4F22-8BB8-3017A4365874}" srcId="{52E17D56-439B-4DA4-B7FF-173B130E2FF9}" destId="{781F51EF-D5EF-48C8-A6B1-32A6A750B46E}" srcOrd="0" destOrd="0" parTransId="{E1008A64-A71C-4762-BDD0-62648670F341}" sibTransId="{0FC39B16-CEAA-430E-9BD5-AC2228EA2543}"/>
    <dgm:cxn modelId="{AF2F8A04-6DBB-44A5-8FA9-0B800F097209}" type="presOf" srcId="{781F51EF-D5EF-48C8-A6B1-32A6A750B46E}" destId="{C787D668-9832-4F3B-BA4F-337C18F87A1B}" srcOrd="0" destOrd="0" presId="urn:microsoft.com/office/officeart/2005/8/layout/vList2"/>
    <dgm:cxn modelId="{9374B6EC-01F8-4F07-AEF6-3B4912361BD1}" type="presOf" srcId="{52E17D56-439B-4DA4-B7FF-173B130E2FF9}" destId="{A2C958F7-036B-483F-93E6-68A3FE014CC7}" srcOrd="0" destOrd="0" presId="urn:microsoft.com/office/officeart/2005/8/layout/vList2"/>
    <dgm:cxn modelId="{FFF7D990-DDF2-4EAB-B4B0-70D0B58126EF}" type="presParOf" srcId="{A2C958F7-036B-483F-93E6-68A3FE014CC7}" destId="{C787D668-9832-4F3B-BA4F-337C18F87A1B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0DE8-98E0-492F-98F9-85AF2877269D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CC7E8-3FE5-4D32-B7F7-290CD85AD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FBE90F-734B-4B38-B2FF-2D688A863BF1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AF4828-7E3E-436F-BE47-546B9D2F09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rt.1september.ru/2002/16/no16_01.gif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40;&#1052;&#1040;\&#1052;&#1040;&#1052;&#1040;\&#1042;&#1083;&#1080;&#1103;&#1085;&#1080;&#1077;%20&#1080;&#1089;&#1082;&#1091;&#1089;&#1089;&#1090;&#1074;&#1072;%20&#1085;&#1072;%20&#1095;&#1077;&#1083;&#1086;&#1074;&#1077;&#1082;&#1072;\08%20&#1057;&#1086;&#1087;&#1088;&#1072;&#1085;&#1086;%20&#1080;%20&#1086;&#1088;&#1082;&#1077;&#1089;&#1090;&#1088;++.wma" TargetMode="External"/><Relationship Id="rId6" Type="http://schemas.openxmlformats.org/officeDocument/2006/relationships/hyperlink" Target="http://media-shoot.ru/photo-cinema/pictures/small/05leonardo_da_vinchi-dzhokonda.jpg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7.png"/><Relationship Id="rId10" Type="http://schemas.openxmlformats.org/officeDocument/2006/relationships/image" Target="../media/image40.jpeg"/><Relationship Id="rId4" Type="http://schemas.openxmlformats.org/officeDocument/2006/relationships/image" Target="../media/image36.jpeg"/><Relationship Id="rId9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2;&#1040;&#1052;&#1040;\&#1042;&#1083;&#1080;&#1103;&#1085;&#1080;&#1077;%20&#1080;&#1089;&#1082;&#1091;&#1089;&#1089;&#1090;&#1074;&#1072;%20&#1085;&#1072;%20&#1095;&#1077;&#1083;&#1086;&#1074;&#1077;&#1082;&#1072;\08%20&#1057;&#1086;&#1087;&#1088;&#1072;&#1085;&#1086;%20&#1080;%20&#1086;&#1088;&#1082;&#1077;&#1089;&#1090;&#1088;++.wma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dmh24.wmsite.ru/_mod_files/ce_images/animation/music3.jpg" TargetMode="Externa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img.sunhome.ru/UsersGallery/Cards/168/1210742.jpg" TargetMode="External"/><Relationship Id="rId7" Type="http://schemas.openxmlformats.org/officeDocument/2006/relationships/hyperlink" Target="http://img-2008-06.photosight.ru/16/272066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hyperlink" Target="http://www.krkmaximus.ru/gal_mdisko/img_2417.jpg" TargetMode="External"/><Relationship Id="rId10" Type="http://schemas.openxmlformats.org/officeDocument/2006/relationships/image" Target="../media/image50.jpeg"/><Relationship Id="rId4" Type="http://schemas.openxmlformats.org/officeDocument/2006/relationships/image" Target="../media/image47.jpeg"/><Relationship Id="rId9" Type="http://schemas.openxmlformats.org/officeDocument/2006/relationships/hyperlink" Target="http://www.djrafn.ru/uploads/posts/2010-02/1266664412_skachat-club-201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sokrovennom.ru/_ld/6/637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pic/Hermitage-8/glrx-245046997.jpg" TargetMode="External"/><Relationship Id="rId7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hyperlink" Target="http://j7.tagstat.com/image04/1/7920/003n053QnAw.jpg" TargetMode="Externa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2.xml"/><Relationship Id="rId7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tokrazbank.ua/uploads/posts/2009-10/1254390657_vid_sev1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ibliotekar.ru/rusAyvaz/25.files/image001.jpg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hyperlink" Target="http://img1.liveinternet.ru/images/attach/b/3/18/908/18908562_bfoto_ru_130.jpg" TargetMode="External"/><Relationship Id="rId12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hyperlink" Target="http://dreamworlds.ru/uploads/posts/2010-11/1290695045_zimnij-den.jpeg" TargetMode="External"/><Relationship Id="rId5" Type="http://schemas.openxmlformats.org/officeDocument/2006/relationships/hyperlink" Target="http://fantazy.spb.ru/images/cms/data/picasa/palenov_v_zolotaya_osen.jpg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hyperlink" Target="http://mt-810.narod.ru/newart/Duby_Shishkin_188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3-tub.yandex.net/i?id=62810643-01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Текст 15"/>
          <p:cNvSpPr>
            <a:spLocks noGrp="1"/>
          </p:cNvSpPr>
          <p:nvPr>
            <p:ph idx="4294967295"/>
          </p:nvPr>
        </p:nvSpPr>
        <p:spPr>
          <a:xfrm>
            <a:off x="285720" y="571500"/>
            <a:ext cx="3643343" cy="60007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EE4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воздействует  искусство на экологию жизни человека?»</a:t>
            </a:r>
          </a:p>
          <a:p>
            <a:pPr>
              <a:buNone/>
            </a:pPr>
            <a:endParaRPr lang="ru-RU" sz="3600" dirty="0" smtClean="0">
              <a:solidFill>
                <a:srgbClr val="EE4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400" dirty="0" smtClean="0">
              <a:solidFill>
                <a:srgbClr val="EE4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подготовили ученики 6а  и 8а классов.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музыки и МХК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«СОШ№19»г. Энгельс Саратовской области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Данилова Елена Яковлевна </a:t>
            </a:r>
          </a:p>
          <a:p>
            <a:endParaRPr lang="ru-RU" dirty="0"/>
          </a:p>
        </p:txBody>
      </p:sp>
      <p:pic>
        <p:nvPicPr>
          <p:cNvPr id="1026" name="Picture 2" descr="D:\МАМА\МАМА\Рисунки мама\атрибуты искусства\музы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6152" y="666054"/>
            <a:ext cx="4316376" cy="57633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357166"/>
            <a:ext cx="613106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Любите живопись поэты,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ей единственной дано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Души изменчивой приметы 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переносить на полотно»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Н. Заболоцкий.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m2-tub.yandex.net/i?id=37451470-2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855209"/>
            <a:ext cx="2214546" cy="2859699"/>
          </a:xfrm>
          <a:prstGeom prst="rect">
            <a:avLst/>
          </a:prstGeom>
          <a:noFill/>
        </p:spPr>
      </p:pic>
      <p:pic>
        <p:nvPicPr>
          <p:cNvPr id="10" name="08 Сопрано и оркестр++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14678" y="5715016"/>
            <a:ext cx="304800" cy="304800"/>
          </a:xfrm>
          <a:prstGeom prst="rect">
            <a:avLst/>
          </a:prstGeom>
        </p:spPr>
      </p:pic>
      <p:pic>
        <p:nvPicPr>
          <p:cNvPr id="15370" name="Picture 10" descr="Картинка 52 из 116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42852"/>
            <a:ext cx="2357454" cy="3308708"/>
          </a:xfrm>
          <a:prstGeom prst="rect">
            <a:avLst/>
          </a:prstGeom>
          <a:noFill/>
        </p:spPr>
      </p:pic>
      <p:pic>
        <p:nvPicPr>
          <p:cNvPr id="15" name="Picture 6" descr="Картинка 41 из 33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1643050"/>
            <a:ext cx="2240653" cy="29289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714744" y="4643446"/>
            <a:ext cx="4786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«Творенье может пережить творца: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Творец  уйдёт,  природой побеждённый,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Однако образ  им  запечатлённыё,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Веками  будет  согревать  сердца».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Микеланджело  Буонарроти.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www.univer.omsk.su/omsk/im/v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313231"/>
            <a:ext cx="2000263" cy="3544769"/>
          </a:xfrm>
          <a:prstGeom prst="rect">
            <a:avLst/>
          </a:prstGeom>
          <a:noFill/>
        </p:spPr>
      </p:pic>
      <p:pic>
        <p:nvPicPr>
          <p:cNvPr id="15364" name="Picture 4" descr="http://basik.ru/images/2227/6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1285860"/>
            <a:ext cx="2067728" cy="29225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357586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МУЗЫКА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3286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 влиянии музыки на организм человека было известно c давних времен. Более того, сам феномен намного старше человеческого рода.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влияет на эмоциональное состояние человека – это всем известно. Она может успокаивать, смягчать и ожесточать, вызывать воспоминания, утешать боль, усиливать агрессию.</a:t>
            </a:r>
          </a:p>
          <a:p>
            <a:pPr>
              <a:buNone/>
            </a:pPr>
            <a:r>
              <a:rPr lang="ru-RU" b="1" dirty="0" smtClean="0"/>
              <a:t>Боэций</a:t>
            </a:r>
            <a:r>
              <a:rPr lang="ru-RU" dirty="0" smtClean="0"/>
              <a:t> в трактате "Наставления к музыке" писал, что пением избавляли </a:t>
            </a:r>
            <a:r>
              <a:rPr lang="ru-RU" u="sng" dirty="0" smtClean="0"/>
              <a:t>сильные подагрические боли".</a:t>
            </a:r>
            <a:r>
              <a:rPr lang="ru-RU" dirty="0" smtClean="0"/>
              <a:t> </a:t>
            </a: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а 13 из 55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14290"/>
            <a:ext cx="1356941" cy="1350190"/>
          </a:xfrm>
          <a:prstGeom prst="rect">
            <a:avLst/>
          </a:prstGeom>
          <a:noFill/>
        </p:spPr>
      </p:pic>
      <p:pic>
        <p:nvPicPr>
          <p:cNvPr id="13316" name="Picture 4" descr="http://im3-tub.yandex.net/i?id=455856915-23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42852"/>
            <a:ext cx="1571636" cy="1173489"/>
          </a:xfrm>
          <a:prstGeom prst="rect">
            <a:avLst/>
          </a:prstGeom>
          <a:noFill/>
        </p:spPr>
      </p:pic>
      <p:pic>
        <p:nvPicPr>
          <p:cNvPr id="13318" name="Picture 6" descr="http://im0-tub.yandex.net/i?id=365238183-11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1" y="4753930"/>
            <a:ext cx="2714644" cy="2026936"/>
          </a:xfrm>
          <a:prstGeom prst="rect">
            <a:avLst/>
          </a:prstGeom>
          <a:noFill/>
        </p:spPr>
      </p:pic>
      <p:pic>
        <p:nvPicPr>
          <p:cNvPr id="13320" name="Picture 8" descr="http://image.shutterstock.com/display_pic_with_logo/71295/71295,1155230480,9/stock-photo-an-aggressive-music-singer-recording-in-a-studio-lots-of-mood-and-atmosphere-created-with-timed-1667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4857760"/>
            <a:ext cx="2804075" cy="2000240"/>
          </a:xfrm>
          <a:prstGeom prst="rect">
            <a:avLst/>
          </a:prstGeom>
          <a:noFill/>
        </p:spPr>
      </p:pic>
      <p:pic>
        <p:nvPicPr>
          <p:cNvPr id="9" name="08 Сопрано и оркестр++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07193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29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B0F0"/>
                </a:solidFill>
              </a:rPr>
              <a:t>Музыка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3838572" cy="518161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Ученые пытаются понять, каково эстетическое, эмоциональное, психологическое, физиологическое и биохимическое воздействие музыки на человека.</a:t>
            </a:r>
          </a:p>
          <a:p>
            <a:pPr lvl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Исследования показали, что подростки, после </a:t>
            </a:r>
            <a:r>
              <a:rPr lang="ru-RU" sz="4500" b="1" u="sng" dirty="0" smtClean="0">
                <a:latin typeface="Arial" pitchFamily="34" charset="0"/>
                <a:cs typeface="Arial" pitchFamily="34" charset="0"/>
              </a:rPr>
              <a:t>получасового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пребывания на дискотеке, </a:t>
            </a:r>
            <a:r>
              <a:rPr lang="ru-RU" sz="45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полностью теряют над собой контроль и впадают в состояние, близкое к гипнотическому</a:t>
            </a:r>
            <a:r>
              <a:rPr lang="ru-RU" sz="4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43400" cy="50387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 descr="Картинка 16 из 954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4314825" cy="5000660"/>
          </a:xfrm>
          <a:prstGeom prst="rect">
            <a:avLst/>
          </a:prstGeom>
          <a:noFill/>
        </p:spPr>
      </p:pic>
      <p:pic>
        <p:nvPicPr>
          <p:cNvPr id="7172" name="Picture 4" descr="Картинка 8 из 954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285860"/>
            <a:ext cx="3571900" cy="4762534"/>
          </a:xfrm>
          <a:prstGeom prst="rect">
            <a:avLst/>
          </a:prstGeom>
          <a:noFill/>
        </p:spPr>
      </p:pic>
      <p:pic>
        <p:nvPicPr>
          <p:cNvPr id="7174" name="Picture 6" descr="Картинка 36 из 954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0463" y="1857364"/>
            <a:ext cx="4623537" cy="3643338"/>
          </a:xfrm>
          <a:prstGeom prst="rect">
            <a:avLst/>
          </a:prstGeom>
          <a:noFill/>
        </p:spPr>
      </p:pic>
      <p:pic>
        <p:nvPicPr>
          <p:cNvPr id="7176" name="Picture 8" descr="Картинка 58 из 954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142984"/>
            <a:ext cx="435771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785818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ибо "при побуждении их этими сладостными звуками в них вселялась духовная благодать".</a:t>
            </a:r>
            <a:r>
              <a:rPr lang="ru-RU" sz="2000" i="1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Пророк</a:t>
            </a:r>
            <a:r>
              <a:rPr lang="ru-RU" sz="2000" i="1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Давид </a:t>
            </a:r>
            <a:endParaRPr lang="ru-RU" sz="2000" i="1" dirty="0">
              <a:solidFill>
                <a:srgbClr val="00B05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43400" cy="52530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Музыка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по-разному влияет на человека. Она может излечивать или, наоборот, приносить вред. Воздействуя в первую очередь на подсознание.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Музыка может заменить сеанс психотерапии, давая облегчение и восстанавливая душевное равновесие.</a:t>
            </a:r>
            <a:r>
              <a:rPr lang="ru-RU" b="1" u="sng" dirty="0" smtClean="0"/>
              <a:t> </a:t>
            </a:r>
          </a:p>
          <a:p>
            <a:pPr>
              <a:buNone/>
            </a:pPr>
            <a:r>
              <a:rPr lang="ru-RU" b="1" u="sng" dirty="0" smtClean="0"/>
              <a:t>В "Одиссее" Гомера</a:t>
            </a:r>
            <a:r>
              <a:rPr lang="ru-RU" dirty="0" smtClean="0"/>
              <a:t> рассказывается о лечении Одиссея. Его рана от музыки и пения </a:t>
            </a:r>
            <a:r>
              <a:rPr lang="ru-RU" u="sng" dirty="0" smtClean="0"/>
              <a:t>перестала кровоточить</a:t>
            </a:r>
            <a:r>
              <a:rPr lang="ru-RU" dirty="0" smtClean="0"/>
              <a:t>. Гомер указы­вает также, что Ахилл успокаивал свой гнев и ярость пением и игрой на лире.</a:t>
            </a:r>
          </a:p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 descr="Картинка 30 из 618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00174"/>
            <a:ext cx="4582561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42852"/>
            <a:ext cx="5059494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0070C0"/>
                </a:solidFill>
              </a:rPr>
              <a:t>Немного из истории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000528" cy="51816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u="sng" dirty="0" smtClean="0"/>
              <a:t>Корифеи античного мира </a:t>
            </a:r>
            <a:r>
              <a:rPr lang="ru-RU" dirty="0" smtClean="0"/>
              <a:t>Пифагор, Аристотель, Платон утверждали, что музыка устанавливает порядок и равновесие во всей Вселенной и гармонию в физическом теле человека. </a:t>
            </a:r>
          </a:p>
          <a:p>
            <a:pPr>
              <a:buNone/>
            </a:pPr>
            <a:r>
              <a:rPr lang="ru-RU" u="sng" dirty="0" smtClean="0"/>
              <a:t>Выдающийся арабский философ </a:t>
            </a:r>
            <a:r>
              <a:rPr lang="ru-RU" dirty="0" smtClean="0"/>
              <a:t>Авиценна 1000 лет назад музыкой лечил от нервных и психических заболеваний. </a:t>
            </a:r>
          </a:p>
          <a:p>
            <a:pPr>
              <a:buNone/>
            </a:pPr>
            <a:r>
              <a:rPr lang="ru-RU" u="sng" dirty="0" smtClean="0"/>
              <a:t>Русские знаменитые ученые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    И. Сеченов, С. Боткин, И. Павлов говорили о необыкновенной способности мелодичных звуков </a:t>
            </a:r>
            <a:r>
              <a:rPr lang="ru-RU" i="1" dirty="0" smtClean="0">
                <a:solidFill>
                  <a:srgbClr val="C00000"/>
                </a:solidFill>
              </a:rPr>
              <a:t>вызывать приятные эмоции, повышать активность коры головного мозга, улучшать обмен веществ,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7" name="Picture 5" descr="Мастер женских полуфигур - Музыкантши">
            <a:hlinkClick r:id="rId3" tooltip="Мастер женских полуфигур - Музыкантши&#10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3670931" cy="5234839"/>
          </a:xfrm>
          <a:prstGeom prst="rect">
            <a:avLst/>
          </a:prstGeom>
          <a:noFill/>
        </p:spPr>
      </p:pic>
      <p:pic>
        <p:nvPicPr>
          <p:cNvPr id="1028" name="Picture 4" descr="Картинка 34 из 554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142984"/>
            <a:ext cx="4786314" cy="5429288"/>
          </a:xfrm>
          <a:prstGeom prst="rect">
            <a:avLst/>
          </a:prstGeom>
          <a:noFill/>
        </p:spPr>
      </p:pic>
      <p:pic>
        <p:nvPicPr>
          <p:cNvPr id="12" name="Picture 9" descr="D:\МАМА\МАМА\Рисунки мама\musicfancy_logo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3405187" cy="844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1752" y="457200"/>
          <a:ext cx="8686800" cy="84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7953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sz="31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Может ли учитель музыки сохранять и укреплять здоровье  </a:t>
            </a:r>
            <a:r>
              <a:rPr lang="ru-RU" sz="3100" b="1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обучащихся</a:t>
            </a:r>
            <a:r>
              <a:rPr lang="ru-RU" sz="31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1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Музыка более результативна в области чувств и человеческих отношений.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является одним из перспективных  воспитательных  методов. Это слово имеет греко-латинское происхождение и в переводе означает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лечение музыкой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Песенная терапия – самая активная и результативная форма музыкальной терапии. Традиционные детские песни развивают у детей не только музыкальный слух и память, но и лёгкие, дыхание, голосовой аппарат.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Активизируя носовое дыхание, гимнастика обеспечивает высокий уровень снабжения всего организма </a:t>
            </a:r>
            <a:r>
              <a:rPr lang="ru-RU" b="1" u="sng" dirty="0" smtClean="0"/>
              <a:t>кислородом, улучшает обменные процессы, повышает иммунитет</a:t>
            </a:r>
            <a:r>
              <a:rPr lang="ru-RU" dirty="0" smtClean="0"/>
              <a:t>. Упражнения по системе </a:t>
            </a:r>
            <a:r>
              <a:rPr lang="ru-RU" dirty="0" err="1" smtClean="0"/>
              <a:t>А.Н.Стрельниковой</a:t>
            </a:r>
            <a:r>
              <a:rPr lang="ru-RU" dirty="0" smtClean="0"/>
              <a:t> снимают усталость, выводят из состояния депрессии. </a:t>
            </a:r>
            <a:r>
              <a:rPr lang="ru-RU" b="1" i="1" dirty="0" smtClean="0">
                <a:solidFill>
                  <a:srgbClr val="C00000"/>
                </a:solidFill>
              </a:rPr>
              <a:t>Основной принцип гимнастики – быстрый, шумный вдох.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01752" y="214290"/>
          <a:ext cx="86868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04800" y="1785926"/>
          <a:ext cx="405288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785926"/>
          <a:ext cx="43434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720" y="5214950"/>
            <a:ext cx="2214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22%    Простудные заболевания.</a:t>
            </a:r>
          </a:p>
          <a:p>
            <a:r>
              <a:rPr lang="ru-RU" dirty="0" smtClean="0"/>
              <a:t>        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92877" y="4393413"/>
            <a:ext cx="100013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00166" y="1785926"/>
            <a:ext cx="133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четверть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1857364"/>
            <a:ext cx="140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IV </a:t>
            </a:r>
            <a:r>
              <a:rPr lang="ru-RU" dirty="0" smtClean="0"/>
              <a:t> четверть.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5429264"/>
            <a:ext cx="232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100% посещаемость.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1142984"/>
            <a:ext cx="254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   5-тых  классах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im8-tub.yandex.net/i?id=76089180-0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Вывод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35719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Вот  закон, сформулированный еще в «Изумрудной скрижали» Гермесом Трисмегистом : «То, что внизу(на земле), подобно тому, что вверху(на небе), а то, что вверху, подобно тому, что внизу. И все это только для того, чтобы совершить чудо одного-единственного». 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Исходя из этого постулата, можно говорить о том, что </a:t>
            </a:r>
            <a:r>
              <a:rPr lang="ru-RU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искусство, ниспослано человечеству свыше. </a:t>
            </a:r>
            <a:r>
              <a:rPr lang="ru-RU" sz="1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Следовательно имеет на нас, людей, очень сильное влияние.</a:t>
            </a:r>
          </a:p>
          <a:p>
            <a:pPr>
              <a:buNone/>
            </a:pPr>
            <a:endParaRPr lang="ru-RU" sz="1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500570"/>
            <a:ext cx="664373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Творенье может пережить творца: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Творец  уйдёт, природой побеждённый,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Однако образ им запечатлённый,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Веками будет согревать сердца.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Микеланджело  Буонарроти.</a:t>
            </a: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Школа – лаборатория.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686800" cy="48577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Цель проекта:</a:t>
            </a:r>
          </a:p>
          <a:p>
            <a:pPr>
              <a:buNone/>
            </a:pPr>
            <a:r>
              <a:rPr lang="ru-RU" dirty="0" smtClean="0"/>
              <a:t>Узнать каково влияние  искусства на человека?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Задачи проекта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1.Овладеть  интернетом как источником информации.</a:t>
            </a:r>
          </a:p>
          <a:p>
            <a:pPr>
              <a:buNone/>
            </a:pPr>
            <a:r>
              <a:rPr lang="ru-RU" dirty="0" smtClean="0"/>
              <a:t>2.Проанализировать  воздействие предметов эстетического цикла на учащихся нашей школы?</a:t>
            </a:r>
          </a:p>
          <a:p>
            <a:pPr>
              <a:buNone/>
            </a:pPr>
            <a:r>
              <a:rPr lang="ru-RU" dirty="0" smtClean="0"/>
              <a:t> 3.Каковы результаты  успеваемости и посещаемости учащихся школы, которые вовлечены в изучение предметов эстетического  цикла и во внеурочное время?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МАМА\МАМА\Фото курсы и конкурсы\фото школы\Фото школы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3006728" cy="16718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Нравственное воздействие искусства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77318" cy="450059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Экология и человек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Термин экология образован от двух греческих слов (ойкос — дом, жилище, родина, и логос — наука), означающих дословно </a:t>
            </a:r>
            <a:r>
              <a:rPr 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"наука о местообитании". 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Речь идет об особом и очень распространенном понимании природы нравственного воздействия искусства.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Искусство действительно обладает способностью </a:t>
            </a:r>
            <a:r>
              <a:rPr 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«заражать»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зрителя, особенно молодого, формами, нормами, манерой поведения своих героев. Отсюда и возникает мысль о том, что главное нравственное назначение искусства - создавать достойные образцы для подражания</a:t>
            </a:r>
            <a:r>
              <a:rPr lang="ru-RU" dirty="0" smtClean="0"/>
              <a:t>. История художественной культуры запечатлела немало случаев, когда восприятие искусства послужило непосредственным импульсом для совершения тех или иных поступков, для изменения образа жизни.</a:t>
            </a:r>
          </a:p>
          <a:p>
            <a:pPr>
              <a:buNone/>
            </a:pPr>
            <a:r>
              <a:rPr lang="ru-RU" dirty="0" smtClean="0"/>
              <a:t> Формируя и оттачивая на искусстве вкус к красоте,  люди стремятся внести красоту во все области человеческой жизни, в самую жизнь, в поведение и отношения людей, в окружающую их среду.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D:\МАМА\МАМА\Рисунки мама\атрибуты искусства\ar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643578"/>
            <a:ext cx="5524496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43174" y="214291"/>
            <a:ext cx="4929222" cy="8572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Архитектура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72066" y="1214422"/>
            <a:ext cx="3929090" cy="51101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традиционном зодчестве экологические подходы особенно наглядно проявились в выборе материала по признаку полифункционального назначения: дерево, белый камень, керамический кирпич используются как конструкционные и отделочные материалы. Экологически целесообразно  стремление из одного материала создать художественно выраженную и в то же время «простую» строительную систему.</a:t>
            </a:r>
          </a:p>
          <a:p>
            <a:endParaRPr lang="ru-RU" dirty="0"/>
          </a:p>
        </p:txBody>
      </p:sp>
      <p:pic>
        <p:nvPicPr>
          <p:cNvPr id="32770" name="Picture 2" descr="http://im5-tub.yandex.net/i?id=3974720-23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200280" cy="1833567"/>
          </a:xfrm>
          <a:prstGeom prst="rect">
            <a:avLst/>
          </a:prstGeom>
          <a:noFill/>
        </p:spPr>
      </p:pic>
      <p:pic>
        <p:nvPicPr>
          <p:cNvPr id="32772" name="Picture 4" descr="http://im4-tub.yandex.net/i?id=69695017-1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428868"/>
            <a:ext cx="2000264" cy="1506867"/>
          </a:xfrm>
          <a:prstGeom prst="rect">
            <a:avLst/>
          </a:prstGeom>
          <a:noFill/>
        </p:spPr>
      </p:pic>
      <p:pic>
        <p:nvPicPr>
          <p:cNvPr id="20482" name="Picture 2" descr="http://im4-tub.yandex.net/i?id=317231635-09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143116"/>
            <a:ext cx="1240163" cy="2214578"/>
          </a:xfrm>
          <a:prstGeom prst="rect">
            <a:avLst/>
          </a:prstGeom>
          <a:noFill/>
        </p:spPr>
      </p:pic>
      <p:pic>
        <p:nvPicPr>
          <p:cNvPr id="20484" name="Picture 4" descr="http://im7-tub.yandex.net/i?id=52848790-12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357562"/>
            <a:ext cx="2104868" cy="1571636"/>
          </a:xfrm>
          <a:prstGeom prst="rect">
            <a:avLst/>
          </a:prstGeom>
          <a:noFill/>
        </p:spPr>
      </p:pic>
      <p:pic>
        <p:nvPicPr>
          <p:cNvPr id="20488" name="Picture 8" descr="http://im0-tub.yandex.net/i?id=119454562-10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1357298"/>
            <a:ext cx="2035983" cy="1357322"/>
          </a:xfrm>
          <a:prstGeom prst="rect">
            <a:avLst/>
          </a:prstGeom>
          <a:noFill/>
        </p:spPr>
      </p:pic>
      <p:pic>
        <p:nvPicPr>
          <p:cNvPr id="20490" name="Picture 10" descr="http://im0-tub.yandex.net/i?id=232812286-22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857760"/>
            <a:ext cx="2500330" cy="1566875"/>
          </a:xfrm>
          <a:prstGeom prst="rect">
            <a:avLst/>
          </a:prstGeom>
          <a:noFill/>
        </p:spPr>
      </p:pic>
      <p:pic>
        <p:nvPicPr>
          <p:cNvPr id="20492" name="Picture 12" descr="http://im7-tub.yandex.net/i?id=24752859-22-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786322"/>
            <a:ext cx="2000264" cy="16135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Красивые здания помогают отвлечься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1546"/>
            <a:ext cx="3695696" cy="55007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особенностей наших глаз является то, что глаз всегда ищет в предмете, здании, явлении или пейзаже какую-то черту, «изюминку»- точку фокусировки  иначе возникает беспокойство, легкая нервозность. 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режиме скоростного развития мегаполиса, люди порой не замечают этого беспокойства, объясняя все повседневным стрессом.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причина подобного явления в зрении – соответствующая архитектура города. Плоские, серые, угловатые здания негативно влияют на зрение человека. Учитывая то, что подобные здания составляют большинство архитектуры мегаполиса, а парков и зеленых зон становится все меньше, не удивительно, что число больных миопией (близорукостью) возрастает.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Красивые здания помогают отвлечься…</a:t>
            </a:r>
          </a:p>
          <a:p>
            <a:endParaRPr lang="ru-RU" dirty="0"/>
          </a:p>
        </p:txBody>
      </p:sp>
      <p:pic>
        <p:nvPicPr>
          <p:cNvPr id="3074" name="Picture 2" descr="http://im4-tub.yandex.net/i?id=16586672-17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1"/>
            <a:ext cx="2000264" cy="1600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http://im8-tub.yandex.net/i?id=42873953-15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22" y="1071546"/>
            <a:ext cx="2214578" cy="1668317"/>
          </a:xfrm>
          <a:prstGeom prst="rect">
            <a:avLst/>
          </a:prstGeom>
          <a:noFill/>
        </p:spPr>
      </p:pic>
      <p:pic>
        <p:nvPicPr>
          <p:cNvPr id="19460" name="Picture 4" descr="http://im3-tub.yandex.net/i?id=37647999-00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143248"/>
            <a:ext cx="2428892" cy="1829767"/>
          </a:xfrm>
          <a:prstGeom prst="rect">
            <a:avLst/>
          </a:prstGeom>
          <a:noFill/>
        </p:spPr>
      </p:pic>
      <p:pic>
        <p:nvPicPr>
          <p:cNvPr id="19462" name="Picture 6" descr="http://im5-tub.yandex.net/i?id=16569544-07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928934"/>
            <a:ext cx="1357322" cy="1932786"/>
          </a:xfrm>
          <a:prstGeom prst="rect">
            <a:avLst/>
          </a:prstGeom>
          <a:noFill/>
        </p:spPr>
      </p:pic>
      <p:pic>
        <p:nvPicPr>
          <p:cNvPr id="20482" name="Picture 2" descr="http://im0-tub.yandex.net/i?id=346903639-04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072074"/>
            <a:ext cx="2143140" cy="1600213"/>
          </a:xfrm>
          <a:prstGeom prst="rect">
            <a:avLst/>
          </a:prstGeom>
          <a:noFill/>
        </p:spPr>
      </p:pic>
      <p:pic>
        <p:nvPicPr>
          <p:cNvPr id="20484" name="Picture 4" descr="Картинка 160 из 118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636"/>
            <a:ext cx="2214578" cy="16578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4786346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              </a:t>
            </a:r>
            <a:r>
              <a:rPr lang="ru-RU" sz="4000" dirty="0" smtClean="0">
                <a:solidFill>
                  <a:srgbClr val="00B0F0"/>
                </a:solidFill>
              </a:rPr>
              <a:t>Скульптура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928670"/>
            <a:ext cx="3981448" cy="578647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5600" dirty="0" smtClean="0">
                <a:solidFill>
                  <a:schemeClr val="bg2"/>
                </a:solidFill>
              </a:rPr>
              <a:t> </a:t>
            </a:r>
            <a:r>
              <a:rPr lang="ru-RU" sz="6400" dirty="0" smtClean="0">
                <a:solidFill>
                  <a:schemeClr val="tx1"/>
                </a:solidFill>
              </a:rPr>
              <a:t>Средства изобразительности и выразительности скульптуры – свет и тень. Плоскости и поверхности изваянной фигуры, отражая свет и бросая тени, создают пространственную игру форм, эстетически воздействующую на зрителей.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Бронзовая скульптура допускает резкое разделение света и тени.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Проницаемый же для световых лучей мрамор позволяет передать тонкую светотеневую игру. Эта особенность мрамора использовалась древними художниками: так, нежный розоватый, чуть-чуть просвечивающий мрамор статуи Венеры Милосской поразительно искусно передает нежность и упругость тела женщины.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Пластическая выразительность скульптуры передает красоту движения и тела и способна оказывать сильное эмоциональное влияние на человека.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/>
            </a:r>
            <a:br>
              <a:rPr lang="ru-RU" sz="6400" dirty="0" smtClean="0">
                <a:solidFill>
                  <a:schemeClr val="tx1"/>
                </a:solidFill>
              </a:rPr>
            </a:br>
            <a:endParaRPr lang="ru-RU" sz="6400" dirty="0" smtClean="0">
              <a:solidFill>
                <a:schemeClr val="tx1"/>
              </a:solidFill>
            </a:endParaRPr>
          </a:p>
          <a:p>
            <a:endParaRPr lang="ru-RU" sz="6400" dirty="0">
              <a:solidFill>
                <a:schemeClr val="tx1"/>
              </a:solidFill>
            </a:endParaRPr>
          </a:p>
        </p:txBody>
      </p:sp>
      <p:pic>
        <p:nvPicPr>
          <p:cNvPr id="4097" name="Picture 1" descr="D:\МАМА\МАМА\Рисунки мама\Скулп барокко и Дюрер\Бернини Апаллон и Даф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876"/>
            <a:ext cx="2143140" cy="2995432"/>
          </a:xfrm>
          <a:prstGeom prst="rect">
            <a:avLst/>
          </a:prstGeom>
          <a:noFill/>
        </p:spPr>
      </p:pic>
      <p:pic>
        <p:nvPicPr>
          <p:cNvPr id="4098" name="Picture 2" descr="241px-Venus_de_Milo_Louvre_Ma39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928802"/>
            <a:ext cx="2154696" cy="4724402"/>
          </a:xfrm>
          <a:prstGeom prst="rect">
            <a:avLst/>
          </a:prstGeom>
          <a:noFill/>
        </p:spPr>
      </p:pic>
      <p:pic>
        <p:nvPicPr>
          <p:cNvPr id="18436" name="Picture 4" descr="http://im7-tub.yandex.net/i?id=147836043-19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42852"/>
            <a:ext cx="833439" cy="1758464"/>
          </a:xfrm>
          <a:prstGeom prst="rect">
            <a:avLst/>
          </a:prstGeom>
          <a:noFill/>
        </p:spPr>
      </p:pic>
      <p:pic>
        <p:nvPicPr>
          <p:cNvPr id="18438" name="Picture 6" descr="http://i070.radikal.ru/0911/bc/e4d0726cda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2327" y="1071546"/>
            <a:ext cx="2261673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5981712" cy="10715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Живопись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Это важное средство художественного отражения действительности, воздействия на мысли и чувства человека.</a:t>
            </a:r>
          </a:p>
          <a:p>
            <a:pPr>
              <a:buNone/>
            </a:pPr>
            <a:r>
              <a:rPr lang="ru-RU" dirty="0" smtClean="0"/>
              <a:t>Слово живопись означает, что картина написана </a:t>
            </a:r>
          </a:p>
          <a:p>
            <a:pPr>
              <a:buNone/>
            </a:pPr>
            <a:r>
              <a:rPr lang="ru-RU" u="sng" dirty="0" smtClean="0"/>
              <a:t>«в живую», рукой художника.</a:t>
            </a:r>
          </a:p>
          <a:p>
            <a:pPr>
              <a:buNone/>
            </a:pPr>
            <a:r>
              <a:rPr lang="ru-RU" dirty="0" smtClean="0"/>
              <a:t>Это один из самых древних видов искусства. Сила его в том, что на протяжении многих веков оно смело входило во дворцы королей и хижины бедняков. Оно заставляло плакать жестоких правителей и радоваться нищих. Живопись помогает нам осознать красоту и смысл жизни.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 descr="D:\МАМА\МАМА\Рисунки мама\атрибуты искусства\g_museum_iscuss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1797182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5627570" cy="71438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Живопись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4191000" cy="5181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Многие организации используют так называемую «Корпоративную культуру». Устраивают выставки репродукций картин знаменитых художников. Полотна вывешиваются в столовых, вестибюлях, холлах — местах массового скопления работников.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Результаты превзошли все самые смелые ожидания. Существенно выросла производительность труда, рабочие стали уравновешеннее и спокойней.</a:t>
            </a:r>
          </a:p>
          <a:p>
            <a:pPr>
              <a:buNone/>
            </a:pPr>
            <a:r>
              <a:rPr lang="ru-RU" sz="1600" dirty="0" smtClean="0"/>
              <a:t>Мир художественных образов, по убеждению античных мыслителей и художников, «подражавший» жизни, становился неотъемлемой частью истинной жизни человека. Еврипид, например, писал: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«Нет, не покинут, Музы, алтарь ваш…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       Истинной жизни нет без искусства»</a:t>
            </a: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43400" cy="5181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8" name="Picture 12" descr="http://im8-tub.yandex.net/i?id=255344311-04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14356"/>
            <a:ext cx="2232437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0" name="Picture 2" descr="http://im7-tub.yandex.net/i?id=148366177-10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285860"/>
            <a:ext cx="1762137" cy="2643206"/>
          </a:xfrm>
          <a:prstGeom prst="rect">
            <a:avLst/>
          </a:prstGeom>
          <a:noFill/>
        </p:spPr>
      </p:pic>
      <p:pic>
        <p:nvPicPr>
          <p:cNvPr id="18434" name="Picture 2" descr="http://im0-tub.yandex.net/i?id=1035663-00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714884"/>
            <a:ext cx="2648298" cy="1977397"/>
          </a:xfrm>
          <a:prstGeom prst="rect">
            <a:avLst/>
          </a:prstGeom>
          <a:noFill/>
        </p:spPr>
      </p:pic>
      <p:pic>
        <p:nvPicPr>
          <p:cNvPr id="18436" name="Picture 4" descr="Картинка 63 из 802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000372"/>
            <a:ext cx="2480327" cy="19685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Гармония в цвете - гармония в душе - гармония в жизни.             </a:t>
            </a:r>
            <a:r>
              <a:rPr lang="ru-RU" sz="1600" i="1" dirty="0" smtClean="0">
                <a:solidFill>
                  <a:srgbClr val="C00000"/>
                </a:solidFill>
              </a:rPr>
              <a:t>Сверхзадача японской педагогики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589217"/>
          </a:xfrm>
          <a:blipFill>
            <a:blip r:embed="rId4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Цвет </a:t>
            </a:r>
            <a:r>
              <a:rPr lang="ru-RU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вид терапии, им пользовались уже Адам и Ева. Яблоко, которое ввело их в грех, несомненно, было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 цвета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Цветом лечили в Египте, Китае, Индии, Персии.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Сейчас уже доказано, что цвет воздействует на ритм сердечных сокращений, частоту дыхания, артериальное давление и напряжение в мускулах. Так, в желтой комнате у человека пульс бывает нормальным, в голубой – замедленным, а в красной – заметно учащенным.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а 1 из 1109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929066"/>
            <a:ext cx="3688057" cy="2276494"/>
          </a:xfrm>
          <a:prstGeom prst="rect">
            <a:avLst/>
          </a:prstGeom>
          <a:noFill/>
        </p:spPr>
      </p:pic>
      <p:pic>
        <p:nvPicPr>
          <p:cNvPr id="16388" name="Picture 4" descr="Картинка 4 из 1109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3929066"/>
            <a:ext cx="3500462" cy="2351155"/>
          </a:xfrm>
          <a:prstGeom prst="rect">
            <a:avLst/>
          </a:prstGeom>
          <a:noFill/>
        </p:spPr>
      </p:pic>
      <p:pic>
        <p:nvPicPr>
          <p:cNvPr id="16390" name="Picture 6" descr="Картинка 38 из 1109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3929066"/>
            <a:ext cx="1857388" cy="2653412"/>
          </a:xfrm>
          <a:prstGeom prst="rect">
            <a:avLst/>
          </a:prstGeom>
          <a:noFill/>
        </p:spPr>
      </p:pic>
      <p:pic>
        <p:nvPicPr>
          <p:cNvPr id="16392" name="Picture 8" descr="Картинка 68 из 11093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4071942"/>
            <a:ext cx="1857388" cy="2579705"/>
          </a:xfrm>
          <a:prstGeom prst="rect">
            <a:avLst/>
          </a:prstGeom>
          <a:noFill/>
        </p:spPr>
      </p:pic>
      <p:pic>
        <p:nvPicPr>
          <p:cNvPr id="16396" name="Picture 12" descr="http://im2-tub.yandex.net/i?id=214930975-21-2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91" y="4500570"/>
            <a:ext cx="2020173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1839</TotalTime>
  <Words>1260</Words>
  <Application>Microsoft Office PowerPoint</Application>
  <PresentationFormat>Экран (4:3)</PresentationFormat>
  <Paragraphs>106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Школа – лаборатория.</vt:lpstr>
      <vt:lpstr>Нравственное воздействие искусства </vt:lpstr>
      <vt:lpstr>Архитектура</vt:lpstr>
      <vt:lpstr>Красивые здания помогают отвлечься.</vt:lpstr>
      <vt:lpstr>               Скульптура</vt:lpstr>
      <vt:lpstr>Живопись </vt:lpstr>
      <vt:lpstr>Живопись</vt:lpstr>
      <vt:lpstr>Гармония в цвете - гармония в душе - гармония в жизни.             Сверхзадача японской педагогики</vt:lpstr>
      <vt:lpstr>«Любите живопись поэты, Ведь ей единственной дано Души изменчивой приметы  переносить на полотно»                                              Н. Заболоцкий. </vt:lpstr>
      <vt:lpstr>МУЗЫКА</vt:lpstr>
      <vt:lpstr>Музыка</vt:lpstr>
      <vt:lpstr>ибо "при побуждении их этими сладостными звуками в них вселялась духовная благодать". Пророк Давид </vt:lpstr>
      <vt:lpstr> Немного из истории:</vt:lpstr>
      <vt:lpstr> Может ли учитель музыки сохранять и укреплять здоровье  обучащихся?  </vt:lpstr>
      <vt:lpstr>Слайд 16</vt:lpstr>
      <vt:lpstr>Вывод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Елена</cp:lastModifiedBy>
  <cp:revision>215</cp:revision>
  <dcterms:created xsi:type="dcterms:W3CDTF">2011-03-12T12:54:49Z</dcterms:created>
  <dcterms:modified xsi:type="dcterms:W3CDTF">2013-04-26T21:02:11Z</dcterms:modified>
</cp:coreProperties>
</file>