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8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6E28-2A22-4235-B255-1D6D9FE255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02AD-B021-4AF2-A117-D15EEE002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6513-E552-431D-92D0-9EDD91FC9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6AA1-3ACA-453C-85AC-1E51E54F6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22F8-8285-4CD0-BA47-EC4F24FE3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49E7-3031-4D82-BC0B-76AC92837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EF4-649D-4421-A5B2-DF8B17FF0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3A26-5065-4658-A0DA-DAD60EEEF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A9A6-8D59-4CB1-9BF3-5362226F3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4DD2E-A05E-42EE-9649-29E7AEFD2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F7D0-F199-4544-BF42-B5130521AB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CFAD-B31F-4035-B575-E3DE931B1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CFAD-B31F-4035-B575-E3DE931B1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6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6E28-2A22-4235-B255-1D6D9FE25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02AD-B021-4AF2-A117-D15EEE002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6513-E552-431D-92D0-9EDD91FC9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6AA1-3ACA-453C-85AC-1E51E54F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22F8-8285-4CD0-BA47-EC4F24FE3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49E7-3031-4D82-BC0B-76AC92837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EF4-649D-4421-A5B2-DF8B17FF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3A26-5065-4658-A0DA-DAD60EEE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A9A6-8D59-4CB1-9BF3-5362226F3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4DD2E-A05E-42EE-9649-29E7AEFD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F7D0-F199-4544-BF42-B5130521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BBA64B-60E6-44E8-B15A-E6186DA0948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708CFFC-4CA5-48B1-BF56-729E674C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B754A3-D897-4EEC-8035-9DD88B6C6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6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FADCFAD-B31F-4035-B575-E3DE931B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500034" y="1785926"/>
            <a:ext cx="7772400" cy="1736725"/>
          </a:xfrm>
        </p:spPr>
        <p:txBody>
          <a:bodyPr/>
          <a:lstStyle/>
          <a:p>
            <a:r>
              <a:rPr lang="ru-RU" dirty="0" smtClean="0"/>
              <a:t>Множественность художественных миров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подходы к пониманию авангарда</a:t>
            </a:r>
            <a:endParaRPr lang="ru-RU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229600" cy="4495800"/>
          </a:xfrm>
        </p:spPr>
        <p:txBody>
          <a:bodyPr/>
          <a:lstStyle/>
          <a:p>
            <a:r>
              <a:rPr lang="ru-RU" dirty="0" smtClean="0"/>
              <a:t>Активные поиски иной реальности вели сюрреалисты. Они пытались обратиться к глубинам бессознательного, черпать вдохновение из свободного потока ассоциаций, сновидений и галлюцинаций. Основным средством живописцев оказалось соединение несоединимого, да еще и в неподходящем пространстве.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 сергеевна\Desktop\авангард\лекция 5\16. Макс Эрнст. Балансирующая женщина. 1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82718"/>
            <a:ext cx="4357718" cy="601219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357290" y="6072188"/>
            <a:ext cx="7786710" cy="285770"/>
          </a:xfrm>
        </p:spPr>
        <p:txBody>
          <a:bodyPr/>
          <a:lstStyle/>
          <a:p>
            <a:r>
              <a:rPr lang="ru-RU" sz="2400" dirty="0" smtClean="0"/>
              <a:t>Макс Эрнст. Балансирующая женщина. 1923</a:t>
            </a: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/>
              <a:t>Но не только сюрреалисты занимались созданием своих миров. На лучших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абстрактных</a:t>
            </a:r>
            <a:r>
              <a:rPr lang="ru-RU" dirty="0" smtClean="0"/>
              <a:t> полотнах Кандинского процесс мироздания как будто происходит у нас на глазах, силы порядка пытаются противостоять хаосу, с грохотом возникают целые вселенные.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 сергеевна\Desktop\авангард\лекция 5\17. Василий Кандинский. Композиция VII. 19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85860"/>
            <a:ext cx="6213682" cy="414340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500166" y="6000768"/>
            <a:ext cx="6143668" cy="633412"/>
          </a:xfrm>
        </p:spPr>
        <p:txBody>
          <a:bodyPr/>
          <a:lstStyle/>
          <a:p>
            <a:r>
              <a:rPr lang="ru-RU" sz="2400" dirty="0" smtClean="0"/>
              <a:t>В.Кандинский. Композиция </a:t>
            </a:r>
            <a:r>
              <a:rPr lang="en-US" sz="2400" dirty="0" smtClean="0"/>
              <a:t>VII</a:t>
            </a:r>
            <a:r>
              <a:rPr lang="ru-RU" sz="2400" dirty="0" smtClean="0"/>
              <a:t>.</a:t>
            </a:r>
            <a:r>
              <a:rPr lang="en-US" sz="2400" dirty="0" smtClean="0"/>
              <a:t> 1913</a:t>
            </a: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/>
              <a:t>Художник писал: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«Живопись есть грохочущее столкновение различных миров, призванных путем борьбы и среди этой борьбы миров между собой создать новый мир, который зовется произведением. Создание произведения есть мироздание».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472488" cy="4495800"/>
          </a:xfrm>
        </p:spPr>
        <p:txBody>
          <a:bodyPr/>
          <a:lstStyle/>
          <a:p>
            <a:r>
              <a:rPr lang="ru-RU" dirty="0" smtClean="0"/>
              <a:t>Каждый мастер изображал свою вселенную. Возникла множественность художественных  миров, основополагающая тенденция искусства ХХ века.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Вопрос: Что производит живописец?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/>
              <a:t>Живописец творит картину. Неважно, что изображено на картине. Сама картина – реальность. Она сама материальна, у нее есть форма, у нее есть создатель.</a:t>
            </a:r>
          </a:p>
          <a:p>
            <a:r>
              <a:rPr lang="ru-RU" dirty="0" smtClean="0"/>
              <a:t>Чтобы чувствовать себя создателем и создавать новую реальность, что-либо изображать на картине вовсе не обязательно.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229600" cy="4495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«Картина ничего не имитирует, она обретает право на свое существование исключительно в себе самой» – так сформулировал эту идею теоретик кубизма Альбер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Глез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/>
              <a:t>На самом деле это очень простая мысль. Но мы настолько привыкли к картинам</a:t>
            </a:r>
            <a:r>
              <a:rPr lang="ru-RU" i="1" dirty="0" smtClean="0"/>
              <a:t>, изображающим реальность, что нам трудно оторвать изображение от самой картины.</a:t>
            </a:r>
            <a:endParaRPr lang="ru-RU" i="1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4816913" cy="50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00034" y="6267428"/>
            <a:ext cx="8858280" cy="590572"/>
          </a:xfrm>
        </p:spPr>
        <p:txBody>
          <a:bodyPr/>
          <a:lstStyle/>
          <a:p>
            <a:r>
              <a:rPr lang="ru-RU" sz="2800" dirty="0" smtClean="0"/>
              <a:t>И.Босх возвращение блудного сына</a:t>
            </a:r>
            <a:endParaRPr lang="ru-RU" sz="28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71504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786742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может изображать живописец, если он считает себя творцом? Только свой мир, а не окружающий нас подлунный. Не копировать, не посредничать, а создавать свое, новое, оригинальное, чего еще не существовало – ни в реальном, ни в вымышленном мире.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 сергеевна\Desktop\авангард\лекция 5\19. Рене Магритт. Предательство образов. 1928-19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57290" y="928670"/>
            <a:ext cx="6229350" cy="44958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929313"/>
            <a:ext cx="9144000" cy="804862"/>
          </a:xfrm>
        </p:spPr>
        <p:txBody>
          <a:bodyPr/>
          <a:lstStyle/>
          <a:p>
            <a:r>
              <a:rPr lang="ru-RU" sz="2800" dirty="0" smtClean="0"/>
              <a:t>Рене </a:t>
            </a:r>
            <a:r>
              <a:rPr lang="ru-RU" sz="2800" dirty="0" err="1" smtClean="0"/>
              <a:t>Магрипп</a:t>
            </a:r>
            <a:r>
              <a:rPr lang="ru-RU" sz="2800" dirty="0" smtClean="0"/>
              <a:t>. Предательство образов. 1928-1929</a:t>
            </a:r>
            <a:endParaRPr lang="ru-RU" sz="28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«Трубка? Вы можете ее набить табаком? То-то! Это всего лишь изображение… если бы я написал под картиной «Это трубка», я бы солгал».</a:t>
            </a:r>
          </a:p>
          <a:p>
            <a:endParaRPr lang="ru-RU" dirty="0" smtClean="0"/>
          </a:p>
          <a:p>
            <a:r>
              <a:rPr lang="ru-RU" dirty="0" smtClean="0"/>
              <a:t>Это изображение трубки. Истинная реальность в том, что перед нами картина, а не трубка.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 сергеевна\Desktop\авангард\лекция 5\20. Рене Магритт. Это не яблоко. 19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4946" y="168216"/>
            <a:ext cx="4164442" cy="583255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85720" y="6143644"/>
            <a:ext cx="8643966" cy="571504"/>
          </a:xfrm>
        </p:spPr>
        <p:txBody>
          <a:bodyPr/>
          <a:lstStyle/>
          <a:p>
            <a:r>
              <a:rPr lang="ru-RU" sz="2400" dirty="0" smtClean="0"/>
              <a:t>Рене </a:t>
            </a:r>
            <a:r>
              <a:rPr lang="ru-RU" sz="2400" dirty="0" err="1" smtClean="0"/>
              <a:t>Магритт</a:t>
            </a:r>
            <a:r>
              <a:rPr lang="ru-RU" sz="2400" dirty="0" smtClean="0"/>
              <a:t>. Это не яблоко. 1964</a:t>
            </a: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/>
              <a:t>Картина в живописи начинает осмысливаться как реальная материальная вещь. И поэтому в такой ситуации незачем стало вообще что-либо изображать из реального мира. Вот так живопись приходит к абстракции, изображению абстрактных форм – основное содержание живописи Малевича.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 сергеевна\Desktop\авангард\лекция 5\21. Казимир Малевич. Супремус №56. 1916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771" y="114248"/>
            <a:ext cx="7753443" cy="581508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14282" y="6053138"/>
            <a:ext cx="8929718" cy="804862"/>
          </a:xfrm>
        </p:spPr>
        <p:txBody>
          <a:bodyPr/>
          <a:lstStyle/>
          <a:p>
            <a:r>
              <a:rPr lang="ru-RU" sz="2400" dirty="0" err="1" smtClean="0"/>
              <a:t>Каземир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Малевич.Супремус</a:t>
            </a:r>
            <a:r>
              <a:rPr lang="ru-RU" sz="2400" dirty="0" smtClean="0"/>
              <a:t> № 56. 1916.</a:t>
            </a: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r>
              <a:rPr lang="ru-RU" dirty="0" smtClean="0"/>
              <a:t>Так в живописи авангарда картина перестала изображать всякую реальность, а стала реальностью сама.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«Вы видите то, что вы видите» – формулировка американского художника Франка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Стеллы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smtClean="0"/>
              <a:t>А что мы видим? 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 сергеевна\Desktop\авангард\лекция 5\22. Пабло Пикассо. Гитара и бутылка пива Bass. 1913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324725" cy="5494337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57188" y="5857875"/>
            <a:ext cx="8786812" cy="804863"/>
          </a:xfrm>
        </p:spPr>
        <p:txBody>
          <a:bodyPr/>
          <a:lstStyle/>
          <a:p>
            <a:r>
              <a:rPr lang="ru-RU" sz="2800" dirty="0" smtClean="0"/>
              <a:t>Пикассо. Гитара и бутылка пива. 1913</a:t>
            </a:r>
            <a:endParaRPr lang="ru-RU" sz="28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785794"/>
            <a:ext cx="8229600" cy="44958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Провокация…</a:t>
            </a:r>
          </a:p>
          <a:p>
            <a:r>
              <a:rPr lang="ru-RU" dirty="0" smtClean="0"/>
              <a:t>Важно понять: нужно смотреть не сквозь авангардную картину, а на нее. В картине нужно увидеть не прозрачное стекло, за которым можно что-то разглядеть, а самоценную вещь, сотворенный предмет, холст, покрытый красками в определенном порядке.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 сергеевна\Desktop\авангард\лекция 5\23. Каспар Давид Фридрих. Женщина у окна. 182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273" y="428604"/>
            <a:ext cx="7239050" cy="542928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857892"/>
            <a:ext cx="8929718" cy="804862"/>
          </a:xfrm>
        </p:spPr>
        <p:txBody>
          <a:bodyPr/>
          <a:lstStyle/>
          <a:p>
            <a:r>
              <a:rPr lang="ru-RU" sz="2800" dirty="0" err="1" smtClean="0"/>
              <a:t>Каспар</a:t>
            </a:r>
            <a:r>
              <a:rPr lang="ru-RU" sz="2800" dirty="0" smtClean="0"/>
              <a:t> Давид Фридрих. Женщина у окна. 1822</a:t>
            </a:r>
            <a:endParaRPr lang="ru-RU" sz="28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785813"/>
            <a:ext cx="8229600" cy="4495800"/>
          </a:xfrm>
        </p:spPr>
        <p:txBody>
          <a:bodyPr/>
          <a:lstStyle/>
          <a:p>
            <a:r>
              <a:rPr lang="ru-RU" dirty="0" smtClean="0"/>
              <a:t>Мы видим, что долгое время живопись уподоблялась некоему окну в мир. В авангарде эта метафора исчерпала себя. Сначала реальность за окном деформировалась, затем заменилась вольным представлением живописца, потом уступила место видам иных миров. Наконец, окно и вовсе захлопнулось, и на месте прозрачного стекла оказались изготовленные художником ставни.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Собственные миры живописцы авангарда творили самозабвенно и в больших количествах, давая волю своему воображению, более не скованному узами земной реальности.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Андре Дерен писал: «Никто не помешает нам вообразить мир таким, каким нам хочется». </a:t>
            </a:r>
            <a:r>
              <a:rPr lang="ru-RU" dirty="0" smtClean="0"/>
              <a:t>Простой пример – творчество Сальвадора Дали. Его внешне загадочные картины часто легко расшифровываются при минимальном интеллектуальном усилии.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 сергеевна\Desktop\авангард\лекция 5\24. Рене Магритт. Ключ полей. 19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2627"/>
            <a:ext cx="4357718" cy="59461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6143644"/>
            <a:ext cx="8429684" cy="566738"/>
          </a:xfrm>
        </p:spPr>
        <p:txBody>
          <a:bodyPr/>
          <a:lstStyle/>
          <a:p>
            <a:r>
              <a:rPr lang="ru-RU" sz="2800" dirty="0" smtClean="0"/>
              <a:t>Рене </a:t>
            </a:r>
            <a:r>
              <a:rPr lang="ru-RU" sz="2800" dirty="0" err="1" smtClean="0"/>
              <a:t>Магритт</a:t>
            </a:r>
            <a:r>
              <a:rPr lang="ru-RU" sz="2800" dirty="0" smtClean="0"/>
              <a:t>. Ключ полей..1933</a:t>
            </a:r>
            <a:endParaRPr lang="ru-RU" sz="28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714380"/>
          </a:xfrm>
        </p:spPr>
        <p:txBody>
          <a:bodyPr/>
          <a:lstStyle/>
          <a:p>
            <a:r>
              <a:rPr lang="ru-RU" dirty="0" smtClean="0"/>
              <a:t>Вот буквально течет время.</a:t>
            </a:r>
            <a:endParaRPr lang="ru-RU" dirty="0"/>
          </a:p>
        </p:txBody>
      </p:sp>
      <p:pic>
        <p:nvPicPr>
          <p:cNvPr id="1026" name="Picture 2" descr="C:\Users\Людмила сергеевна\Desktop\авангард\лекция 5\11. Сальвадор Дали. Постоянство памяти. 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14356"/>
            <a:ext cx="6715142" cy="49169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043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Сальвадор Дали. Постоянство памяти. 1931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1114420"/>
          </a:xfrm>
        </p:spPr>
        <p:txBody>
          <a:bodyPr/>
          <a:lstStyle/>
          <a:p>
            <a:r>
              <a:rPr lang="ru-RU" sz="2800" dirty="0" smtClean="0"/>
              <a:t>Вот зверствует братоубийственная гражданская война</a:t>
            </a:r>
            <a:endParaRPr lang="ru-RU" sz="2800" dirty="0"/>
          </a:p>
        </p:txBody>
      </p:sp>
      <p:pic>
        <p:nvPicPr>
          <p:cNvPr id="2050" name="Picture 2" descr="C:\Users\Людмила сергеевна\Desktop\авангард\лекция 5\12. Сальвадор Дали. Мягкая конструкция с варёными бобами (Предчувствие гражданской войны). 19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214422"/>
            <a:ext cx="4667257" cy="46850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92933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Сальвадор Дали. Мягкая конструкция с варёными бобами (Предчувствие гражданской войны). 1936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14313"/>
            <a:ext cx="8858250" cy="1500187"/>
          </a:xfrm>
        </p:spPr>
        <p:txBody>
          <a:bodyPr/>
          <a:lstStyle/>
          <a:p>
            <a:r>
              <a:rPr lang="ru-RU" sz="2800" dirty="0" smtClean="0"/>
              <a:t>Вот нестрашные кошмары по пустяковому внешнему поводу становятся поводом для изображения прекрасной обнаженной женщины</a:t>
            </a:r>
            <a:endParaRPr lang="ru-RU" sz="2800" dirty="0"/>
          </a:p>
        </p:txBody>
      </p:sp>
      <p:pic>
        <p:nvPicPr>
          <p:cNvPr id="3074" name="Picture 2" descr="C:\Users\Людмила сергеевна\Desktop\авангард\лекция 5\13. Сальвадор Дали. Сон, вызванный полётом пчелы вокруг граната за секунду до пробуждения. 19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9324" y="1664017"/>
            <a:ext cx="3748560" cy="490825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00108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работах </a:t>
            </a:r>
            <a:r>
              <a:rPr lang="ru-RU" dirty="0" err="1" smtClean="0"/>
              <a:t>Жоана</a:t>
            </a:r>
            <a:r>
              <a:rPr lang="ru-RU" dirty="0" smtClean="0"/>
              <a:t> (Хуана)Миро образы почти абстрактны, но за ними кроется духовная или космическая энергия, они живут своей жизнью, вступают между собой в отношения, излучают мощную энергию.</a:t>
            </a:r>
            <a:endParaRPr lang="ru-RU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 сергеевна\Desktop\авангард\лекция 5\14. Жоан Миро. Человек, бросающий камень в птицу. 19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714356"/>
            <a:ext cx="5215456" cy="414340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14316" y="5929330"/>
            <a:ext cx="8429684" cy="57150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Человек, бросающий камень в птицу. 1926 г.</a:t>
            </a:r>
            <a:endParaRPr lang="ru-RU" sz="2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00166" y="6053138"/>
            <a:ext cx="5486400" cy="804862"/>
          </a:xfrm>
        </p:spPr>
        <p:txBody>
          <a:bodyPr/>
          <a:lstStyle/>
          <a:p>
            <a:r>
              <a:rPr lang="ru-RU" sz="2800" dirty="0" err="1" smtClean="0"/>
              <a:t>Жоан</a:t>
            </a:r>
            <a:r>
              <a:rPr lang="ru-RU" sz="2800" dirty="0" smtClean="0"/>
              <a:t> Миро. Ноктюрн. 1940</a:t>
            </a:r>
            <a:endParaRPr lang="ru-RU" sz="2800" dirty="0"/>
          </a:p>
        </p:txBody>
      </p:sp>
      <p:pic>
        <p:nvPicPr>
          <p:cNvPr id="5122" name="Picture 2" descr="C:\Users\Людмила сергеевна\Desktop\авангард\лекция 5\15. Жоан Миро. Ноктюрн. 1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142984"/>
            <a:ext cx="507438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3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155</TotalTime>
  <Words>729</Words>
  <Application>Microsoft Office PowerPoint</Application>
  <PresentationFormat>Экран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Тема14</vt:lpstr>
      <vt:lpstr>Тема13</vt:lpstr>
      <vt:lpstr>Клен</vt:lpstr>
      <vt:lpstr>Множественность художественных миров  подходы к пониманию авангарда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Рене Магритт. Ключ полей..1933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Множественность художественных миров  подходы к пониманию авангарда</dc:title>
  <dc:creator>Гармония</dc:creator>
  <cp:lastModifiedBy>Гармония</cp:lastModifiedBy>
  <cp:revision>21</cp:revision>
  <dcterms:created xsi:type="dcterms:W3CDTF">2012-12-03T01:34:00Z</dcterms:created>
  <dcterms:modified xsi:type="dcterms:W3CDTF">2002-01-03T23:47:33Z</dcterms:modified>
</cp:coreProperties>
</file>