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618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72E7F1-2B7B-4D40-9A51-52A4C916AAF2}" type="datetimeFigureOut">
              <a:rPr lang="ru-RU" smtClean="0"/>
              <a:pPr/>
              <a:t>04.01.2002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465A4-1CE6-4629-96F9-CEC289667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72E7F1-2B7B-4D40-9A51-52A4C916AAF2}" type="datetimeFigureOut">
              <a:rPr lang="ru-RU" smtClean="0"/>
              <a:pPr/>
              <a:t>04.01.2002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465A4-1CE6-4629-96F9-CEC289667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72E7F1-2B7B-4D40-9A51-52A4C916AAF2}" type="datetimeFigureOut">
              <a:rPr lang="ru-RU" smtClean="0"/>
              <a:pPr/>
              <a:t>04.01.2002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465A4-1CE6-4629-96F9-CEC289667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672E7F1-2B7B-4D40-9A51-52A4C916AAF2}" type="datetimeFigureOut">
              <a:rPr lang="ru-RU" smtClean="0"/>
              <a:pPr/>
              <a:t>04.01.2002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2465A4-1CE6-4629-96F9-CEC289667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672E7F1-2B7B-4D40-9A51-52A4C916AAF2}" type="datetimeFigureOut">
              <a:rPr lang="ru-RU" smtClean="0"/>
              <a:pPr/>
              <a:t>04.01.2002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2465A4-1CE6-4629-96F9-CEC289667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672E7F1-2B7B-4D40-9A51-52A4C916AAF2}" type="datetimeFigureOut">
              <a:rPr lang="ru-RU" smtClean="0"/>
              <a:pPr/>
              <a:t>04.01.2002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2465A4-1CE6-4629-96F9-CEC289667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72E7F1-2B7B-4D40-9A51-52A4C916AAF2}" type="datetimeFigureOut">
              <a:rPr lang="ru-RU" smtClean="0"/>
              <a:pPr/>
              <a:t>04.01.2002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465A4-1CE6-4629-96F9-CEC289667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72E7F1-2B7B-4D40-9A51-52A4C916AAF2}" type="datetimeFigureOut">
              <a:rPr lang="ru-RU" smtClean="0"/>
              <a:pPr/>
              <a:t>04.01.2002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465A4-1CE6-4629-96F9-CEC289667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72E7F1-2B7B-4D40-9A51-52A4C916AAF2}" type="datetimeFigureOut">
              <a:rPr lang="ru-RU" smtClean="0"/>
              <a:pPr/>
              <a:t>04.01.2002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465A4-1CE6-4629-96F9-CEC289667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72E7F1-2B7B-4D40-9A51-52A4C916AAF2}" type="datetimeFigureOut">
              <a:rPr lang="ru-RU" smtClean="0"/>
              <a:pPr/>
              <a:t>04.01.2002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465A4-1CE6-4629-96F9-CEC289667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72E7F1-2B7B-4D40-9A51-52A4C916AAF2}" type="datetimeFigureOut">
              <a:rPr lang="ru-RU" smtClean="0"/>
              <a:pPr/>
              <a:t>04.01.2002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465A4-1CE6-4629-96F9-CEC289667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72E7F1-2B7B-4D40-9A51-52A4C916AAF2}" type="datetimeFigureOut">
              <a:rPr lang="ru-RU" smtClean="0"/>
              <a:pPr/>
              <a:t>04.01.2002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465A4-1CE6-4629-96F9-CEC289667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72E7F1-2B7B-4D40-9A51-52A4C916AAF2}" type="datetimeFigureOut">
              <a:rPr lang="ru-RU" smtClean="0"/>
              <a:pPr/>
              <a:t>04.01.2002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465A4-1CE6-4629-96F9-CEC289667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72E7F1-2B7B-4D40-9A51-52A4C916AAF2}" type="datetimeFigureOut">
              <a:rPr lang="ru-RU" smtClean="0"/>
              <a:pPr/>
              <a:t>04.01.2002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465A4-1CE6-4629-96F9-CEC289667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672E7F1-2B7B-4D40-9A51-52A4C916AAF2}" type="datetimeFigureOut">
              <a:rPr lang="ru-RU" smtClean="0"/>
              <a:pPr/>
              <a:t>04.01.2002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92465A4-1CE6-4629-96F9-CEC289667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Судьба картины в живописи авангарда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5572140"/>
            <a:ext cx="6400800" cy="1071570"/>
          </a:xfrm>
        </p:spPr>
        <p:txBody>
          <a:bodyPr/>
          <a:lstStyle/>
          <a:p>
            <a:r>
              <a:rPr lang="ru-RU" sz="2000" dirty="0" smtClean="0"/>
              <a:t>Байкалова Л.С.</a:t>
            </a:r>
          </a:p>
          <a:p>
            <a:r>
              <a:rPr lang="ru-RU" sz="2000" dirty="0" smtClean="0"/>
              <a:t>ТМКОУ «Караульская средняя школа-интернат»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авангард\лекция 6\17. Джексон Поллок за работой. Фото Марты Холмс. 194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8372" y="278629"/>
            <a:ext cx="4779578" cy="500775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928794" y="578645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Джексон Поллок за работой. Фото Марты Холмс. 1949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авангард\лекция 6\18. Джексон Поллок за работой. Фото Ханса Намута. 195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69403" y="428604"/>
            <a:ext cx="4876833" cy="485778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00298" y="55721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Джексон Поллок за работой. Фото Ханса Намута. 1950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Рабочий стол\авангард\лекция 6\19. Джексон Поллок за работой. Фото Ханса Намута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43306" y="785794"/>
            <a:ext cx="4233437" cy="457203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3786190"/>
            <a:ext cx="29289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Джексон Поллок за работой. Фото Ханса Намута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C:\Documents and Settings\Admin\Рабочий стол\авангард\лекция 6\20. Джексон Поллок. Конвергенция. 195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28" y="857232"/>
            <a:ext cx="6358767" cy="385765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14546" y="5715016"/>
            <a:ext cx="4600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20. Джексон Поллок. Конвергенция. 1952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ru-RU" dirty="0" smtClean="0"/>
              <a:t>Картины Поллока ставят в тупик, если искать в них какое-то изображение, но покоряются тому зрителю, который распутывает живописный клубок и вытягивает из него путеводную нить в моментальное внутреннее состояние художника.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282" y="785794"/>
            <a:ext cx="8229600" cy="4525963"/>
          </a:xfrm>
        </p:spPr>
        <p:txBody>
          <a:bodyPr/>
          <a:lstStyle/>
          <a:p>
            <a:r>
              <a:rPr lang="ru-RU" dirty="0" smtClean="0"/>
              <a:t>Художник – бог, он творец, а не подражатель, картина не средство что-либо изобразить, а самоценный результат, цель творчества. Она никуда не отсылает, не открывает никакого окна в мир. Именно к этой роли картины мы привыкли, проникая взглядом как сквозь стекло, и видеть не саму картину, а реальность, в которую она распахивается.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500166" y="6072188"/>
            <a:ext cx="5757863" cy="785812"/>
          </a:xfrm>
        </p:spPr>
        <p:txBody>
          <a:bodyPr/>
          <a:lstStyle/>
          <a:p>
            <a:pPr>
              <a:buNone/>
            </a:pPr>
            <a:r>
              <a:rPr lang="ru-RU" sz="1600" dirty="0" smtClean="0"/>
              <a:t>                                Георг Фридрих Керстинг.  </a:t>
            </a:r>
          </a:p>
          <a:p>
            <a:pPr>
              <a:buNone/>
            </a:pPr>
            <a:r>
              <a:rPr lang="ru-RU" sz="1600" dirty="0" err="1" smtClean="0"/>
              <a:t>Каспар</a:t>
            </a:r>
            <a:r>
              <a:rPr lang="ru-RU" sz="1600" dirty="0" smtClean="0"/>
              <a:t> Давид Фридрих в своей мастерской. 1819</a:t>
            </a:r>
            <a:endParaRPr lang="ru-RU" dirty="0"/>
          </a:p>
        </p:txBody>
      </p:sp>
      <p:pic>
        <p:nvPicPr>
          <p:cNvPr id="1026" name="Picture 2" descr="C:\Documents and Settings\Admin\Рабочий стол\авангард\лекция 6\01. Георг Фридрих Керстинг. Каспар Давид Фридрих в своей мастерской. 181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86050" y="642918"/>
            <a:ext cx="3472587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ru-RU" dirty="0" smtClean="0"/>
              <a:t>И если художник целенаправленно закрывает ставни, не давая нам выскользнуть за пределы картины, то мы чувствуем, что упираемся в нее как в тупик, и теряемся или негодуем.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Людмила сергеевна\Desktop\авангард\лекция 5\24. Рене Магритт. Ключ полей. 193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71736" y="22627"/>
            <a:ext cx="4357718" cy="5946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4546" y="60007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Рене Магритт. </a:t>
            </a:r>
          </a:p>
          <a:p>
            <a:r>
              <a:rPr lang="ru-RU" dirty="0" smtClean="0"/>
              <a:t>Пустая картинная рама. 1934</a:t>
            </a:r>
            <a:endParaRPr lang="ru-RU" dirty="0"/>
          </a:p>
        </p:txBody>
      </p:sp>
      <p:pic>
        <p:nvPicPr>
          <p:cNvPr id="2050" name="Picture 2" descr="C:\Documents and Settings\Admin\Рабочий стол\авангард\лекция 6\02. Рене Магритт. Пустая картинная рама. 193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18" y="571480"/>
            <a:ext cx="5005824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50004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Но в живописи авангарда тем не менее сосуществуют  различные способы воплощения замысла художника и деформация, и полный отказ от реальности.  Нам с вами придется научиться смотреть и сквозь окно и на само окно тоже. И еще: если художник творец, то создание картины есть акт творения, аналогичный божественному акту сотворения мира. Тогда можно продемонстрировать процесс творения, а не только его результат.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14290"/>
            <a:ext cx="8929718" cy="4525962"/>
          </a:xfrm>
        </p:spPr>
        <p:txBody>
          <a:bodyPr/>
          <a:lstStyle/>
          <a:p>
            <a:r>
              <a:rPr lang="ru-RU" dirty="0" smtClean="0"/>
              <a:t>Вместо обращения к зрителю «смотри, что я сделал, возник призыв «смотри, как я сделал». Возникла «Живопись действия». Ярче всего новый подход воплотил в своих работах американский художник Джексон Поллок. Он расстилал на полу огромные холсты, макал кисти в банки с краской и размахивал ими над холстом, не касаясь его. Он работал не над картиной, а в картине. Это своеобразная сейсмограмма внутреннего мира, живописные следы его действий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авангард\лекция 6\16. Джексон Поллок. Из паутины. 194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1428736"/>
            <a:ext cx="6637244" cy="335758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428860" y="5500702"/>
            <a:ext cx="4150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Джексон Поллок. Из паутины. 1949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29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Тема29</Template>
  <TotalTime>43</TotalTime>
  <Words>361</Words>
  <Application>Microsoft Office PowerPoint</Application>
  <PresentationFormat>Экран (4:3)</PresentationFormat>
  <Paragraphs>17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Тема29</vt:lpstr>
      <vt:lpstr>Судьба картины в живописи авангарда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Судьба картины в живописи авангарда</dc:title>
  <dc:creator>Admin</dc:creator>
  <cp:lastModifiedBy>Гармония</cp:lastModifiedBy>
  <cp:revision>7</cp:revision>
  <dcterms:created xsi:type="dcterms:W3CDTF">2012-12-17T15:36:59Z</dcterms:created>
  <dcterms:modified xsi:type="dcterms:W3CDTF">2002-01-04T00:00:26Z</dcterms:modified>
</cp:coreProperties>
</file>