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6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4B60DD-169A-4CF2-BBA4-02DCE6F38324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8911B0-49FF-4A73-8DD6-63E504368D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« Сценические страхи и волнения, как основная проблема в реализации художественного замысла»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Педагогический проект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6589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6162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9691" y="4627281"/>
            <a:ext cx="2416057" cy="160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42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Личностные особенности ребенка</a:t>
            </a:r>
            <a:br>
              <a:rPr lang="ru-RU" dirty="0" smtClean="0"/>
            </a:br>
            <a:r>
              <a:rPr lang="ru-RU" dirty="0" smtClean="0"/>
              <a:t>определяются: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00B050"/>
                </a:solidFill>
              </a:rPr>
              <a:t>Генотип</a:t>
            </a:r>
            <a:endParaRPr lang="ru-RU" sz="5400" i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(от греч. </a:t>
            </a:r>
            <a:r>
              <a:rPr lang="en-US" b="1" dirty="0"/>
              <a:t>g</a:t>
            </a:r>
            <a:r>
              <a:rPr lang="en-US" b="1" dirty="0" smtClean="0"/>
              <a:t>enos – </a:t>
            </a:r>
            <a:r>
              <a:rPr lang="ru-RU" b="1" dirty="0" smtClean="0"/>
              <a:t>происхождение + </a:t>
            </a:r>
            <a:r>
              <a:rPr lang="en-US" b="1" dirty="0" smtClean="0"/>
              <a:t>trypos </a:t>
            </a:r>
            <a:r>
              <a:rPr lang="ru-RU" b="1" dirty="0" smtClean="0"/>
              <a:t>являть)</a:t>
            </a:r>
          </a:p>
          <a:p>
            <a:pPr marL="0" indent="0" algn="ctr">
              <a:buNone/>
            </a:pPr>
            <a:r>
              <a:rPr lang="ru-RU" b="1" dirty="0" smtClean="0"/>
              <a:t>- это совокупность всех наследственных факторов.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00B050"/>
                </a:solidFill>
              </a:rPr>
              <a:t> Фонотип</a:t>
            </a:r>
            <a:endParaRPr lang="ru-RU" sz="5400" i="1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( от греч. </a:t>
            </a:r>
            <a:r>
              <a:rPr lang="en-US" b="1" dirty="0"/>
              <a:t>p</a:t>
            </a:r>
            <a:r>
              <a:rPr lang="en-US" b="1" dirty="0" smtClean="0"/>
              <a:t>haino –</a:t>
            </a:r>
            <a:r>
              <a:rPr lang="ru-RU" b="1" dirty="0" smtClean="0"/>
              <a:t> совокупность признаков) – это сплав врождённых и приобретенных свойств личности.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91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>Стенические </a:t>
            </a:r>
            <a:r>
              <a:rPr lang="ru-RU" sz="2800" dirty="0" smtClean="0">
                <a:solidFill>
                  <a:srgbClr val="002060"/>
                </a:solidFill>
              </a:rPr>
              <a:t>эмоции повышают жизнедеятельность организма </a:t>
            </a:r>
            <a:r>
              <a:rPr lang="en-US" sz="2800" dirty="0" smtClean="0">
                <a:solidFill>
                  <a:srgbClr val="002060"/>
                </a:solidFill>
              </a:rPr>
              <a:t>( </a:t>
            </a:r>
            <a:r>
              <a:rPr lang="ru-RU" sz="2800" dirty="0" smtClean="0">
                <a:solidFill>
                  <a:srgbClr val="002060"/>
                </a:solidFill>
              </a:rPr>
              <a:t>радость, восторг)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Астенические </a:t>
            </a:r>
            <a:r>
              <a:rPr lang="ru-RU" sz="2800" dirty="0" smtClean="0">
                <a:solidFill>
                  <a:srgbClr val="002060"/>
                </a:solidFill>
              </a:rPr>
              <a:t>– угнетают (печаль, досада).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Эмоции сводятся к трем измерениям ( по К. В. Вундту): удовольствие-неудовольствие: возбуждение – успокоение;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напряжение-разряжение.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836712"/>
            <a:ext cx="6417734" cy="1540537"/>
          </a:xfrm>
        </p:spPr>
        <p:txBody>
          <a:bodyPr>
            <a:noAutofit/>
          </a:bodyPr>
          <a:lstStyle/>
          <a:p>
            <a:r>
              <a:rPr lang="ru-RU" sz="3600" dirty="0" smtClean="0"/>
              <a:t>Эмоции –психические процессы, которые переживает ребенок.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67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60466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Формы преодоления пред -концертного волнения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4248471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Эмоциональная встряска.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err="1" smtClean="0">
                <a:solidFill>
                  <a:srgbClr val="002060"/>
                </a:solidFill>
              </a:rPr>
              <a:t>Аутосуггестия</a:t>
            </a:r>
            <a:r>
              <a:rPr lang="ru-RU" sz="2400" b="1" i="1" dirty="0" smtClean="0">
                <a:solidFill>
                  <a:srgbClr val="002060"/>
                </a:solidFill>
              </a:rPr>
              <a:t> в тишине.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Расслабление в тишине.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Концентрация внимания на предстоящем выступлении.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Размышления, не связанные с предстоящим концертом.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Перемещения в пространстве.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7" y="1844824"/>
            <a:ext cx="1742538" cy="135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6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Психологическая подготовка ребенка к концертному выступлению: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4320480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Установка на музыкально – исполнительскую деятельность (задача-мобилизация физических и душевных сил)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Творческий опыт, профессиональное знание ( чем больше опыт, тем меньше волнение)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Особенности психических процессов </a:t>
            </a:r>
            <a:r>
              <a:rPr lang="ru-RU" b="1" i="1" dirty="0">
                <a:solidFill>
                  <a:srgbClr val="002060"/>
                </a:solidFill>
              </a:rPr>
              <a:t>(</a:t>
            </a:r>
            <a:r>
              <a:rPr lang="ru-RU" b="1" i="1" dirty="0" smtClean="0">
                <a:solidFill>
                  <a:srgbClr val="002060"/>
                </a:solidFill>
              </a:rPr>
              <a:t>внимание, воля, слуховые представления, </a:t>
            </a:r>
            <a:r>
              <a:rPr lang="ru-RU" b="1" i="1" dirty="0">
                <a:solidFill>
                  <a:srgbClr val="002060"/>
                </a:solidFill>
              </a:rPr>
              <a:t>у</a:t>
            </a:r>
            <a:r>
              <a:rPr lang="ru-RU" b="1" i="1" dirty="0" smtClean="0">
                <a:solidFill>
                  <a:srgbClr val="002060"/>
                </a:solidFill>
              </a:rPr>
              <a:t>ровень эмоционального возбуждения, гибкость психологической  адаптации, художественное истолкование произведения).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Типологические свойства высшей нервной деятельности – темперамент.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72819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Способы преодоления сценического волнения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81642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Индивидуальный поиск репертуара.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Осознание причин страха.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Составление плана выступления, штудирование его после выступления.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Большая концертная практика.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Дыхательная гимнастика по Стрельниковой.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Добросовестная «сделанность» произведения.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</a:rPr>
              <a:t>Имеет значение, как ребенок проводит время перед выступлением.</a:t>
            </a:r>
          </a:p>
          <a:p>
            <a:pPr marL="457200" indent="-457200">
              <a:buFont typeface="+mj-lt"/>
              <a:buAutoNum type="arabicPeriod"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13009"/>
            <a:ext cx="1709936" cy="292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283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Задачи для родителей: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9044"/>
            <a:ext cx="6400800" cy="2304256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Знаниевые ( информация о проблеме, посещение практикумов, тренинговых мероприятиях, консультаций).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Деятельностные (направленные на создание комфортных условий, обеспечивающее физическое здоровье детей).</a:t>
            </a:r>
          </a:p>
          <a:p>
            <a:pPr marL="457200" indent="-457200" algn="l">
              <a:buFont typeface="+mj-lt"/>
              <a:buAutoNum type="arabicPeriod"/>
            </a:pP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93300"/>
            <a:ext cx="5211043" cy="293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46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40160"/>
          </a:xfrm>
        </p:spPr>
        <p:txBody>
          <a:bodyPr/>
          <a:lstStyle/>
          <a:p>
            <a:r>
              <a:rPr lang="ru-RU" dirty="0" smtClean="0"/>
              <a:t>Социальные предпосылки успеха: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030387"/>
            <a:ext cx="3232448" cy="3774877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Оказывать поддержку и выражать уверенность в успешном выступлении.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Проговаривать свое отношение к деятельности ребенка: «Мне нравиться…», « Я люблю, когда ты…».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Вселять оптимизм, успех.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324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5809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Установки, закрепляющие уверенность: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253630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 Я хороший исполнитель».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«У меня все получится, т. к. я хорошо представляю программу  произведения».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«Мне нравится  играть для публики».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«Я получаю огромное наслаждение от своей игры и участия в коллективном концерте».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97152"/>
            <a:ext cx="2473330" cy="1916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27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8002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Недопустимые высказывания после концертного выступления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068960"/>
            <a:ext cx="3488432" cy="2664296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</a:rPr>
              <a:t>Упреки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</a:rPr>
              <a:t>Претензии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</a:rPr>
              <a:t>Н</a:t>
            </a:r>
            <a:r>
              <a:rPr lang="ru-RU" sz="4000" b="1" i="1" dirty="0" smtClean="0">
                <a:solidFill>
                  <a:srgbClr val="002060"/>
                </a:solidFill>
              </a:rPr>
              <a:t>арекания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104456" cy="409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578489"/>
            <a:ext cx="1347219" cy="10801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13477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829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31" y="2824163"/>
            <a:ext cx="5095875" cy="31527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Социальная среда, обеспечивающая благоприятное состояние ребенка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017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i="1" dirty="0"/>
              <a:t>«</a:t>
            </a:r>
            <a:r>
              <a:rPr lang="ru-RU" sz="9600" b="1" i="1" dirty="0"/>
              <a:t>Здравствуй, милая «Помеха»! Не запутывай, меня!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b="1" i="1" dirty="0"/>
              <a:t>Приготовился к успеху, день за днем  трудился я!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b="1" i="1" dirty="0"/>
              <a:t>Так старательно учился – не сумеешь помешать!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b="1" i="1" dirty="0"/>
              <a:t>Знаешь,… в Музыку влюбился! Начинаю понимать…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b="1" i="1" dirty="0"/>
              <a:t>Научился слышать звуки,  и  они – мои друзья!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b="1" i="1" dirty="0"/>
              <a:t>С ними  я  не знаю скуки. Ты  прости, но занят я</a:t>
            </a:r>
            <a:r>
              <a:rPr lang="ru-RU" sz="9600" b="1" i="1" dirty="0" smtClean="0"/>
              <a:t>!»</a:t>
            </a:r>
            <a:endParaRPr lang="ru-RU" sz="9600" b="1" i="1" dirty="0"/>
          </a:p>
          <a:p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14162"/>
            <a:ext cx="2384243" cy="227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05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5616624" cy="136815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Исходя из выше сказанного, мы определили истоки причин сценического волнения: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3456384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</a:rPr>
              <a:t>Недостаток концертной практики;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</a:rPr>
              <a:t>Неглубокое погружение в изучаемый музыкальный материал;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</a:rPr>
              <a:t>Отсутствие добросовестности в исполнительной работе;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</a:rPr>
              <a:t>Недостаточная психологическая подготовка к концертному выступлению;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</a:rPr>
              <a:t>Отсутствие способности сосредоточиться на исполняемом;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</a:rPr>
              <a:t>Преувеличенное опасение заслужить критическую оценку;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</a:rPr>
              <a:t>Боязнь забыть текст;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</a:rPr>
              <a:t>Не соответствующая одежда или костюм;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002060"/>
                </a:solidFill>
              </a:rPr>
              <a:t>Излишнее чувство ответственности за свое выступление;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1347219" cy="899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86" y="5517232"/>
            <a:ext cx="1347219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9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формирование у ребенка высокой мотивации для участия в концертной деятельности;</a:t>
            </a:r>
          </a:p>
          <a:p>
            <a:r>
              <a:rPr lang="ru-RU" b="1" i="1" dirty="0"/>
              <a:t>п</a:t>
            </a:r>
            <a:r>
              <a:rPr lang="ru-RU" b="1" i="1" dirty="0" smtClean="0"/>
              <a:t>рофессиональную работу на каждом занятии;</a:t>
            </a:r>
          </a:p>
          <a:p>
            <a:r>
              <a:rPr lang="ru-RU" b="1" i="1" dirty="0"/>
              <a:t>п</a:t>
            </a:r>
            <a:r>
              <a:rPr lang="ru-RU" b="1" i="1" dirty="0" smtClean="0"/>
              <a:t>оложительный результат;</a:t>
            </a:r>
          </a:p>
          <a:p>
            <a:r>
              <a:rPr lang="ru-RU" b="1" i="1" dirty="0"/>
              <a:t>п</a:t>
            </a:r>
            <a:r>
              <a:rPr lang="ru-RU" b="1" i="1" dirty="0" smtClean="0"/>
              <a:t>ривлечение  окружения ребенка к творческому процессу;</a:t>
            </a:r>
          </a:p>
          <a:p>
            <a:r>
              <a:rPr lang="ru-RU" b="1" i="1" dirty="0"/>
              <a:t>в</a:t>
            </a:r>
            <a:r>
              <a:rPr lang="ru-RU" b="1" i="1" dirty="0" smtClean="0"/>
              <a:t>ыработку консультативных, поддерживающих тренингов для детей; </a:t>
            </a:r>
          </a:p>
          <a:p>
            <a:r>
              <a:rPr lang="ru-RU" b="1" i="1" dirty="0" smtClean="0"/>
              <a:t> взаимодействие с родителями;</a:t>
            </a:r>
          </a:p>
          <a:p>
            <a:r>
              <a:rPr lang="ru-RU" b="1" i="1" dirty="0" smtClean="0"/>
              <a:t> формирование уверенности в успехе;</a:t>
            </a:r>
          </a:p>
          <a:p>
            <a:r>
              <a:rPr lang="ru-RU" b="1" i="1" dirty="0" smtClean="0"/>
              <a:t>психолого - педагогическое  сопровождение. </a:t>
            </a:r>
          </a:p>
          <a:p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Формы, методы, способы преодоления сценического волнения направленны на: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085184"/>
            <a:ext cx="1347219" cy="14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84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389" y="1911971"/>
            <a:ext cx="1689306" cy="126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Музыку любят дети, музыка все на свете, музыка - это КРАСОТА!!!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3108456" cy="175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308176" y="4387380"/>
            <a:ext cx="215922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62826"/>
            <a:ext cx="3875923" cy="290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9" y="5517232"/>
            <a:ext cx="1347219" cy="89916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92" y="2906142"/>
            <a:ext cx="13477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64704"/>
            <a:ext cx="13477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752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08012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Список литературы: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360040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</a:rPr>
              <a:t>СПИСОК ЛИТЕРАТУРЫ</a:t>
            </a:r>
          </a:p>
          <a:p>
            <a:pPr marL="457200" indent="-457200">
              <a:buFont typeface="+mj-lt"/>
              <a:buAutoNum type="arabicPeriod"/>
            </a:pPr>
            <a:endParaRPr lang="ru-RU" b="1" i="1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</a:rPr>
              <a:t>1. </a:t>
            </a:r>
            <a:r>
              <a:rPr lang="ru-RU" b="1" i="1" dirty="0" err="1">
                <a:solidFill>
                  <a:srgbClr val="002060"/>
                </a:solidFill>
              </a:rPr>
              <a:t>Вицлавик</a:t>
            </a:r>
            <a:r>
              <a:rPr lang="ru-RU" b="1" i="1" dirty="0">
                <a:solidFill>
                  <a:srgbClr val="002060"/>
                </a:solidFill>
              </a:rPr>
              <a:t> Г. Оценка поведения и характера учащихся / Г. </a:t>
            </a:r>
            <a:r>
              <a:rPr lang="ru-RU" b="1" i="1" dirty="0" err="1">
                <a:solidFill>
                  <a:srgbClr val="002060"/>
                </a:solidFill>
              </a:rPr>
              <a:t>Вицлавик</a:t>
            </a:r>
            <a:r>
              <a:rPr lang="ru-RU" b="1" i="1" dirty="0">
                <a:solidFill>
                  <a:srgbClr val="002060"/>
                </a:solidFill>
              </a:rPr>
              <a:t> – М.: Просвещение, 1978. – 153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</a:rPr>
              <a:t>2. Возрастная психология. Хрестоматия. Сост. В.С. Мухина, А.А. Хвостов. – М.: Академия, 1999. – 380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</a:rPr>
              <a:t>3 Волкова В.К. Лечебная педагогика в условиях детского </a:t>
            </a:r>
            <a:r>
              <a:rPr lang="ru-RU" b="1" i="1" dirty="0" err="1">
                <a:solidFill>
                  <a:srgbClr val="002060"/>
                </a:solidFill>
              </a:rPr>
              <a:t>реабилита-ционного</a:t>
            </a:r>
            <a:r>
              <a:rPr lang="ru-RU" b="1" i="1" dirty="0">
                <a:solidFill>
                  <a:srgbClr val="002060"/>
                </a:solidFill>
              </a:rPr>
              <a:t> центра. – Тюмень: «Вектор-Бук», 2000. – 152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</a:rPr>
              <a:t>4. Фридман Л.М. Изучение личности учащегося в ученических коллективах Л.М. Фридман, Т.А. Пушкина, И.Я. </a:t>
            </a:r>
            <a:r>
              <a:rPr lang="ru-RU" b="1" i="1" dirty="0" err="1">
                <a:solidFill>
                  <a:srgbClr val="002060"/>
                </a:solidFill>
              </a:rPr>
              <a:t>Каплунович</a:t>
            </a:r>
            <a:r>
              <a:rPr lang="ru-RU" b="1" i="1" dirty="0">
                <a:solidFill>
                  <a:srgbClr val="002060"/>
                </a:solidFill>
              </a:rPr>
              <a:t> — М.: 1988. – 247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</a:rPr>
              <a:t>5. Климов Е.А. Психология профессионала / Е.А. Климов – М.: Воронеж, 1996. – 141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</a:rPr>
              <a:t>6. </a:t>
            </a:r>
            <a:r>
              <a:rPr lang="ru-RU" b="1" i="1" dirty="0" err="1">
                <a:solidFill>
                  <a:srgbClr val="002060"/>
                </a:solidFill>
              </a:rPr>
              <a:t>Буева</a:t>
            </a:r>
            <a:r>
              <a:rPr lang="ru-RU" b="1" i="1" dirty="0">
                <a:solidFill>
                  <a:srgbClr val="002060"/>
                </a:solidFill>
              </a:rPr>
              <a:t> Л.П. Человек: деятельность и общение / Л.П. </a:t>
            </a:r>
            <a:r>
              <a:rPr lang="ru-RU" b="1" i="1" dirty="0" err="1">
                <a:solidFill>
                  <a:srgbClr val="002060"/>
                </a:solidFill>
              </a:rPr>
              <a:t>Буева</a:t>
            </a:r>
            <a:r>
              <a:rPr lang="ru-RU" b="1" i="1" dirty="0">
                <a:solidFill>
                  <a:srgbClr val="002060"/>
                </a:solidFill>
              </a:rPr>
              <a:t> – М.: Мысль, 1978. – 263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</a:rPr>
              <a:t>7 Каган М.С. Человеческая деятельность: сущность, структура, типы (социологический аспект) / М.С. Каган – Саратов: Изд-во Саратовского университета, 1974. – 275 с.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>
                <a:solidFill>
                  <a:srgbClr val="002060"/>
                </a:solidFill>
              </a:rPr>
              <a:t>8. Рубинштейн С.Л. Основы онтологии, логики и психологии / С.Л. </a:t>
            </a:r>
            <a:r>
              <a:rPr lang="ru-RU" b="1" i="1" dirty="0" err="1">
                <a:solidFill>
                  <a:srgbClr val="002060"/>
                </a:solidFill>
              </a:rPr>
              <a:t>Рубинштей</a:t>
            </a:r>
            <a:r>
              <a:rPr lang="ru-RU" b="1" i="1" dirty="0">
                <a:solidFill>
                  <a:srgbClr val="002060"/>
                </a:solidFill>
              </a:rPr>
              <a:t>. // Избранные философско-психологические труды. – М.: 1977. – С. 173-175.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21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/>
              <a:t>Успешное выступления на сцене </a:t>
            </a:r>
            <a:r>
              <a:rPr lang="ru-RU" dirty="0" smtClean="0"/>
              <a:t>ребенка </a:t>
            </a:r>
            <a:r>
              <a:rPr lang="ru-RU" dirty="0" smtClean="0"/>
              <a:t>является </a:t>
            </a:r>
            <a:r>
              <a:rPr lang="ru-RU" dirty="0"/>
              <a:t>результатом сочетания многих факторов, среди которых необходимо отметить </a:t>
            </a:r>
            <a:r>
              <a:rPr lang="ru-RU" b="1" i="1" dirty="0">
                <a:solidFill>
                  <a:srgbClr val="C00000"/>
                </a:solidFill>
              </a:rPr>
              <a:t>сценическое волнение</a:t>
            </a:r>
            <a:r>
              <a:rPr lang="ru-RU" dirty="0"/>
              <a:t>. Этот аспект зависит от уровня </a:t>
            </a:r>
            <a:r>
              <a:rPr lang="ru-RU" dirty="0" smtClean="0"/>
              <a:t>пред концертной </a:t>
            </a:r>
            <a:r>
              <a:rPr lang="ru-RU" dirty="0"/>
              <a:t>психологической подготовки и умения контролировать свое состояние во время выступления. </a:t>
            </a:r>
            <a:r>
              <a:rPr lang="ru-RU" b="1" i="1" dirty="0">
                <a:solidFill>
                  <a:srgbClr val="C00000"/>
                </a:solidFill>
              </a:rPr>
              <a:t>Эмоции певца должны повиноваться его воле, он никогда не должен терять контроль над собой, над своим голосом, действиями</a:t>
            </a:r>
            <a:r>
              <a:rPr lang="ru-RU" dirty="0"/>
              <a:t>. Об этом писали выдающие мастера сцены: </a:t>
            </a:r>
            <a:r>
              <a:rPr lang="ru-RU" b="1" i="1" dirty="0">
                <a:solidFill>
                  <a:srgbClr val="C00000"/>
                </a:solidFill>
              </a:rPr>
              <a:t>Ф.И. Шаляпин, К.С. </a:t>
            </a:r>
            <a:r>
              <a:rPr lang="ru-RU" b="1" i="1" dirty="0" smtClean="0">
                <a:solidFill>
                  <a:srgbClr val="C00000"/>
                </a:solidFill>
              </a:rPr>
              <a:t>Станиславский</a:t>
            </a:r>
            <a:r>
              <a:rPr lang="ru-RU" b="1" i="1" dirty="0" smtClean="0"/>
              <a:t> и др.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7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774370"/>
            <a:ext cx="2232248" cy="1729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278092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2060"/>
                </a:solidFill>
                <a:latin typeface="+mj-lt"/>
              </a:rPr>
              <a:t>Объект исследования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– комплекс причин сценического волнения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воспитанника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800" b="1" i="1" u="sng" dirty="0">
                <a:solidFill>
                  <a:srgbClr val="002060"/>
                </a:solidFill>
                <a:latin typeface="+mj-lt"/>
              </a:rPr>
              <a:t>Предмет исследования</a:t>
            </a: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– приемы преодоления сценического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волнения воспитанника. </a:t>
            </a:r>
            <a:endParaRPr lang="ru-RU" sz="280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+mj-lt"/>
              </a:rPr>
              <a:t>Цель </a:t>
            </a:r>
            <a:r>
              <a:rPr lang="ru-RU" sz="2800" b="1" i="1" u="sng" dirty="0">
                <a:solidFill>
                  <a:srgbClr val="002060"/>
                </a:solidFill>
                <a:latin typeface="+mj-lt"/>
              </a:rPr>
              <a:t>исследования</a:t>
            </a:r>
            <a:r>
              <a:rPr lang="ru-RU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– выявление приемов преодоления сценического волнения у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ребенка.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3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Задачи: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525658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Дать сущностную характеристику понятию «сценическое волнение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  <a:endParaRPr lang="ru-RU" b="1" dirty="0">
              <a:solidFill>
                <a:srgbClr val="00206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Изучить и проанализировать научную литературу по проблеме в областях: психология муз. </a:t>
            </a:r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еятельности; психолого- педагогическое сопровождение детей в муз. </a:t>
            </a:r>
            <a:r>
              <a:rPr lang="ru-RU" b="1" dirty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еятельности.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Определить, что является комфортным состоянием ребенка на сцене.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Обеспечить систему «От урока к концерту» в оптимальном режиме.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Разработать курс тренингов  для детей разного уровня.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Ознакомить уч-ся, их родителей с планом проведения практикумов, по созданию формирующей среды и условий, поддерживающих благоприятное физическое психологическое состояние.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Сформировать программу – алгоритм защищенности  от негативных состояний в выступлении внешних и внутренних компонентов.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ru-RU" b="1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ru-RU" b="1" dirty="0" smtClean="0">
              <a:solidFill>
                <a:srgbClr val="002060"/>
              </a:solidFill>
            </a:endParaRPr>
          </a:p>
          <a:p>
            <a:pPr algn="l"/>
            <a:endParaRPr lang="ru-RU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72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теоретические – анализ изученной литературы, обобщение;</a:t>
            </a:r>
          </a:p>
          <a:p>
            <a:r>
              <a:rPr lang="ru-RU" b="1" i="1" dirty="0"/>
              <a:t>эмпирические – педагогическое наблюдение, </a:t>
            </a:r>
            <a:r>
              <a:rPr lang="ru-RU" b="1" i="1" dirty="0" smtClean="0"/>
              <a:t>интервьюирование</a:t>
            </a:r>
            <a:r>
              <a:rPr lang="ru-RU" b="1" i="1" dirty="0" smtClean="0"/>
              <a:t>, опросы, диагностика, тестирование.</a:t>
            </a:r>
            <a:endParaRPr lang="ru-RU" b="1" i="1" dirty="0"/>
          </a:p>
          <a:p>
            <a:pPr marL="0" indent="0">
              <a:buNone/>
            </a:pPr>
            <a:r>
              <a:rPr lang="ru-RU" dirty="0"/>
              <a:t>Теоретической основой исследования служат идеи о – Фридмана, Леонтьева, Л.С. </a:t>
            </a:r>
            <a:r>
              <a:rPr lang="ru-RU" dirty="0" smtClean="0"/>
              <a:t>Выготского, О.Ф. Щуплякова, Л. Бочкарева, В. Петрушина</a:t>
            </a:r>
            <a:r>
              <a:rPr lang="ru-RU" dirty="0" smtClean="0"/>
              <a:t> </a:t>
            </a:r>
            <a:r>
              <a:rPr lang="ru-RU" dirty="0" smtClean="0"/>
              <a:t>о </a:t>
            </a:r>
            <a:r>
              <a:rPr lang="ru-RU" dirty="0"/>
              <a:t>психологических механизмах развития и обучения </a:t>
            </a:r>
            <a:r>
              <a:rPr lang="ru-RU" dirty="0" smtClean="0"/>
              <a:t>личности,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База исследования – </a:t>
            </a:r>
            <a:r>
              <a:rPr lang="ru-RU" dirty="0" smtClean="0"/>
              <a:t>МАОУ ДЮЦ «Сказка», </a:t>
            </a:r>
            <a:r>
              <a:rPr lang="ru-RU" dirty="0" smtClean="0"/>
              <a:t>МБОУ лицей </a:t>
            </a:r>
            <a:r>
              <a:rPr lang="ru-RU" dirty="0" smtClean="0"/>
              <a:t>«Ритм</a:t>
            </a:r>
            <a:r>
              <a:rPr lang="ru-RU" dirty="0" smtClean="0"/>
              <a:t>», коррекционная школа для невидящих детей.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i="1" dirty="0" smtClean="0"/>
              <a:t>И. Падеревский: «Страх- это чувство ненадежности только одного отрывка или одной фразы».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 smtClean="0"/>
              <a:t>Римский-Корсаков « Волнение обратно пропорционально степени подготовленности программы».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 smtClean="0"/>
              <a:t>С. Савшинский:  «Не совсем ясно, то ли боязнь забыть порождает волнение, то ли волнение разрушительно действует на память».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 smtClean="0"/>
              <a:t>Г. Нейгауз « Не верно выбранная программа концертного выступления».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 smtClean="0"/>
              <a:t>Волнению способствует необычность обстановки.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i="1" dirty="0" smtClean="0"/>
              <a:t>Неуверенность в своих силах.</a:t>
            </a:r>
          </a:p>
          <a:p>
            <a:pPr marL="457200" indent="-457200">
              <a:buFont typeface="+mj-lt"/>
              <a:buAutoNum type="arabicPeriod"/>
            </a:pP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ВОЛНЕНИЯ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5854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060848"/>
            <a:ext cx="7408333" cy="4104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Осмысление и анализ научной литературы по проблеме и выработка комплексных мер, средств, инструкций, тренингов позволят обеспечить благоприятные слагаемые в концертном исполнении детей.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Гипотеза исследования: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Сценическое волнение –одна из форм психического состояния личности до и во время концертного выступления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82270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276872"/>
            <a:ext cx="3822192" cy="3849608"/>
          </a:xfrm>
        </p:spPr>
        <p:txBody>
          <a:bodyPr>
            <a:noAutofit/>
          </a:bodyPr>
          <a:lstStyle/>
          <a:p>
            <a:r>
              <a:rPr lang="ru-RU" sz="2000" b="1" i="1" u="sng" dirty="0" smtClean="0"/>
              <a:t>Скованность всего тела;</a:t>
            </a:r>
          </a:p>
          <a:p>
            <a:r>
              <a:rPr lang="ru-RU" sz="2000" b="1" i="1" u="sng" dirty="0" smtClean="0"/>
              <a:t>Скованность аппарата;</a:t>
            </a:r>
          </a:p>
          <a:p>
            <a:r>
              <a:rPr lang="ru-RU" sz="2000" b="1" i="1" u="sng" dirty="0" smtClean="0"/>
              <a:t>Непомерное возбудимость, суетливость;</a:t>
            </a:r>
          </a:p>
          <a:p>
            <a:r>
              <a:rPr lang="ru-RU" sz="2000" b="1" i="1" u="sng" dirty="0" smtClean="0"/>
              <a:t>Провалы в памяти;</a:t>
            </a:r>
          </a:p>
          <a:p>
            <a:r>
              <a:rPr lang="ru-RU" sz="2000" b="1" i="1" u="sng" dirty="0" smtClean="0"/>
              <a:t>Плаксивость;</a:t>
            </a:r>
          </a:p>
          <a:p>
            <a:r>
              <a:rPr lang="ru-RU" sz="2000" b="1" i="1" u="sng" dirty="0" smtClean="0"/>
              <a:t>Тревожность;</a:t>
            </a:r>
          </a:p>
          <a:p>
            <a:r>
              <a:rPr lang="ru-RU" sz="2000" b="1" i="1" u="sng" dirty="0" smtClean="0"/>
              <a:t>Эмоциональная подавленность;</a:t>
            </a:r>
          </a:p>
          <a:p>
            <a:r>
              <a:rPr lang="ru-RU" sz="2000" b="1" i="1" u="sng" dirty="0" smtClean="0"/>
              <a:t>Вялость, пассивность в поведении;</a:t>
            </a:r>
            <a:endParaRPr lang="ru-RU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5488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390</TotalTime>
  <Words>1209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« Сценические страхи и волнения, как основная проблема в реализации художественного замысла»</vt:lpstr>
      <vt:lpstr>Эпиграф</vt:lpstr>
      <vt:lpstr>Актуализация</vt:lpstr>
      <vt:lpstr>Презентация PowerPoint</vt:lpstr>
      <vt:lpstr>Задачи:</vt:lpstr>
      <vt:lpstr>Методы</vt:lpstr>
      <vt:lpstr>ПРИЧИНЫ ВОЛНЕНИЯ</vt:lpstr>
      <vt:lpstr>Гипотеза исследования:</vt:lpstr>
      <vt:lpstr>Сценическое волнение –одна из форм психического состояния личности до и во время концертного выступления</vt:lpstr>
      <vt:lpstr>Личностные особенности ребенка определяются:</vt:lpstr>
      <vt:lpstr>Стенические эмоции повышают жизнедеятельность организма ( радость, восторг) Астенические – угнетают (печаль, досада). Эмоции сводятся к трем измерениям ( по К. В. Вундту): удовольствие-неудовольствие: возбуждение – успокоение; напряжение-разряжение.  </vt:lpstr>
      <vt:lpstr>Формы преодоления пред -концертного волнения</vt:lpstr>
      <vt:lpstr> Психологическая подготовка ребенка к концертному выступлению:</vt:lpstr>
      <vt:lpstr>Способы преодоления сценического волнения</vt:lpstr>
      <vt:lpstr>Задачи для родителей:</vt:lpstr>
      <vt:lpstr>Социальные предпосылки успеха:</vt:lpstr>
      <vt:lpstr>Установки, закрепляющие уверенность:</vt:lpstr>
      <vt:lpstr>Недопустимые высказывания после концертного выступления</vt:lpstr>
      <vt:lpstr>Социальная среда, обеспечивающая благоприятное состояние ребенка</vt:lpstr>
      <vt:lpstr>Исходя из выше сказанного, мы определили истоки причин сценического волнения:</vt:lpstr>
      <vt:lpstr>Формы, методы, способы преодоления сценического волнения направленны на:</vt:lpstr>
      <vt:lpstr>Музыку любят дети, музыка все на свете, музыка - это КРАСОТА!!!</vt:lpstr>
      <vt:lpstr>Список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«Преодоление сценического страха и волнения»</dc:title>
  <dc:creator>Ксюша</dc:creator>
  <cp:lastModifiedBy>Ксюша</cp:lastModifiedBy>
  <cp:revision>34</cp:revision>
  <dcterms:created xsi:type="dcterms:W3CDTF">2013-04-25T10:51:15Z</dcterms:created>
  <dcterms:modified xsi:type="dcterms:W3CDTF">2013-04-28T08:53:53Z</dcterms:modified>
</cp:coreProperties>
</file>